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83" r:id="rId95"/>
    <p:sldId id="384"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7120D38-EFDB-4BF6-B6F4-F9C699ACDB37}" type="datetimeFigureOut">
              <a:rPr lang="en-US" smtClean="0"/>
              <a:pPr/>
              <a:t>20-Oct-09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38E4E9A-2D67-4AC4-BC64-182A30F72EF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120D38-EFDB-4BF6-B6F4-F9C699ACDB37}" type="datetimeFigureOut">
              <a:rPr lang="en-US" smtClean="0"/>
              <a:pPr/>
              <a:t>20-Oct-09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E4E9A-2D67-4AC4-BC64-182A30F72E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120D38-EFDB-4BF6-B6F4-F9C699ACDB37}" type="datetimeFigureOut">
              <a:rPr lang="en-US" smtClean="0"/>
              <a:pPr/>
              <a:t>20-Oct-09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E4E9A-2D67-4AC4-BC64-182A30F72E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120D38-EFDB-4BF6-B6F4-F9C699ACDB37}" type="datetimeFigureOut">
              <a:rPr lang="en-US" smtClean="0"/>
              <a:pPr/>
              <a:t>20-Oct-09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E4E9A-2D67-4AC4-BC64-182A30F72E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120D38-EFDB-4BF6-B6F4-F9C699ACDB37}" type="datetimeFigureOut">
              <a:rPr lang="en-US" smtClean="0"/>
              <a:pPr/>
              <a:t>20-Oct-09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E4E9A-2D67-4AC4-BC64-182A30F72EF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120D38-EFDB-4BF6-B6F4-F9C699ACDB37}" type="datetimeFigureOut">
              <a:rPr lang="en-US" smtClean="0"/>
              <a:pPr/>
              <a:t>20-Oct-09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E4E9A-2D67-4AC4-BC64-182A30F72E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120D38-EFDB-4BF6-B6F4-F9C699ACDB37}" type="datetimeFigureOut">
              <a:rPr lang="en-US" smtClean="0"/>
              <a:pPr/>
              <a:t>20-Oct-09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8E4E9A-2D67-4AC4-BC64-182A30F72E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120D38-EFDB-4BF6-B6F4-F9C699ACDB37}" type="datetimeFigureOut">
              <a:rPr lang="en-US" smtClean="0"/>
              <a:pPr/>
              <a:t>20-Oct-09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8E4E9A-2D67-4AC4-BC64-182A30F72E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20D38-EFDB-4BF6-B6F4-F9C699ACDB37}" type="datetimeFigureOut">
              <a:rPr lang="en-US" smtClean="0"/>
              <a:pPr/>
              <a:t>20-Oct-09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8E4E9A-2D67-4AC4-BC64-182A30F72E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120D38-EFDB-4BF6-B6F4-F9C699ACDB37}" type="datetimeFigureOut">
              <a:rPr lang="en-US" smtClean="0"/>
              <a:pPr/>
              <a:t>20-Oct-09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E4E9A-2D67-4AC4-BC64-182A30F72E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120D38-EFDB-4BF6-B6F4-F9C699ACDB37}" type="datetimeFigureOut">
              <a:rPr lang="en-US" smtClean="0"/>
              <a:pPr/>
              <a:t>20-Oct-09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38E4E9A-2D67-4AC4-BC64-182A30F72EF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7120D38-EFDB-4BF6-B6F4-F9C699ACDB37}" type="datetimeFigureOut">
              <a:rPr lang="en-US" smtClean="0"/>
              <a:pPr/>
              <a:t>20-Oct-09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8E4E9A-2D67-4AC4-BC64-182A30F72EF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hyperlink" Target="http://upload.wikimedia.org/wikipedia/commons/3/3e/Edsel_Citation_Convertible_1958.jpg" TargetMode="External"/><Relationship Id="rId7" Type="http://schemas.openxmlformats.org/officeDocument/2006/relationships/hyperlink" Target="http://en.wikipedia.org/wiki/File:Edsel_500px.jpg" TargetMode="External"/><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hyperlink" Target="http://en.wikipedia.org/wiki/File:Edsel_1959.jpg" TargetMode="External"/><Relationship Id="rId4" Type="http://schemas.openxmlformats.org/officeDocument/2006/relationships/image" Target="../media/image10.jpeg"/></Relationships>
</file>

<file path=ppt/slides/_rels/slide95.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5.jpeg"/><Relationship Id="rId2" Type="http://schemas.openxmlformats.org/officeDocument/2006/relationships/hyperlink" Target="http://en.wikipedia.org/wiki/File:1957_Ford_Thunderbird.jpg" TargetMode="External"/><Relationship Id="rId1" Type="http://schemas.openxmlformats.org/officeDocument/2006/relationships/slideLayout" Target="../slideLayouts/slideLayout7.xml"/><Relationship Id="rId6" Type="http://schemas.openxmlformats.org/officeDocument/2006/relationships/hyperlink" Target="http://en.wikipedia.org/wiki/File:T-bird.jpg" TargetMode="External"/><Relationship Id="rId5" Type="http://schemas.openxmlformats.org/officeDocument/2006/relationships/image" Target="../media/image14.jpeg"/><Relationship Id="rId4" Type="http://schemas.openxmlformats.org/officeDocument/2006/relationships/hyperlink" Target="http://upload.wikimedia.org/wikipedia/commons/5/57/1959_Ford_Thunderbird_Convertible.jpg"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200" y="533400"/>
            <a:ext cx="8229600" cy="533400"/>
          </a:xfrm>
          <a:prstGeom prst="rect">
            <a:avLst/>
          </a:prstGeom>
          <a:effectLst>
            <a:outerShdw blurRad="50800" dist="38100" algn="l" rotWithShape="0">
              <a:prstClr val="black">
                <a:alpha val="40000"/>
              </a:prstClr>
            </a:outerShdw>
          </a:effectLst>
        </p:spPr>
        <p:txBody>
          <a:bodyP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smtClean="0">
                <a:ln>
                  <a:noFill/>
                </a:ln>
                <a:solidFill>
                  <a:schemeClr val="tx2"/>
                </a:solidFill>
                <a:effectLst/>
                <a:uLnTx/>
                <a:uFillTx/>
                <a:latin typeface="+mj-lt"/>
                <a:ea typeface="+mj-ea"/>
                <a:cs typeface="+mj-cs"/>
              </a:rPr>
              <a:t/>
            </a:r>
            <a:br>
              <a:rPr kumimoji="0" lang="en-US" sz="5000" b="0" i="0" u="none" strike="noStrike" kern="1200" cap="none" spc="0" normalizeH="0" baseline="0" noProof="0" smtClean="0">
                <a:ln>
                  <a:noFill/>
                </a:ln>
                <a:solidFill>
                  <a:schemeClr val="tx2"/>
                </a:solidFill>
                <a:effectLst/>
                <a:uLnTx/>
                <a:uFillTx/>
                <a:latin typeface="+mj-lt"/>
                <a:ea typeface="+mj-ea"/>
                <a:cs typeface="+mj-cs"/>
              </a:rPr>
            </a:br>
            <a:r>
              <a:rPr kumimoji="0" lang="en-US" sz="2700" b="1" i="0" u="none" strike="noStrike" kern="1200" cap="none" spc="0" normalizeH="0" baseline="0" noProof="0" smtClean="0">
                <a:ln>
                  <a:noFill/>
                </a:ln>
                <a:solidFill>
                  <a:schemeClr val="tx2"/>
                </a:solidFill>
                <a:effectLst/>
                <a:uLnTx/>
                <a:uFillTx/>
                <a:latin typeface="+mj-lt"/>
                <a:ea typeface="+mj-ea"/>
                <a:cs typeface="+mj-cs"/>
              </a:rPr>
              <a:t> </a:t>
            </a:r>
            <a:r>
              <a:rPr kumimoji="0" lang="en-US"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CAP.I  </a:t>
            </a:r>
            <a:r>
              <a:rPr kumimoji="0" lang="ro-RO" sz="9600" b="1" i="0" u="none" strike="noStrike" kern="1200" cap="none" spc="0" normalizeH="0" baseline="0" noProof="0" smtClean="0">
                <a:ln>
                  <a:noFill/>
                </a:ln>
                <a:solidFill>
                  <a:schemeClr val="accent1">
                    <a:lumMod val="75000"/>
                  </a:schemeClr>
                </a:solidFill>
                <a:effectLst/>
                <a:uLnTx/>
                <a:uFillTx/>
                <a:latin typeface="Arial" pitchFamily="34" charset="0"/>
                <a:ea typeface="+mj-ea"/>
                <a:cs typeface="Arial" pitchFamily="34" charset="0"/>
              </a:rPr>
              <a:t>CREATIVITATE</a:t>
            </a:r>
            <a:r>
              <a:rPr kumimoji="0" lang="ro-RO" sz="9600" b="1" i="0" u="none" strike="noStrike" kern="1200" cap="none" spc="0" normalizeH="0" noProof="0" smtClean="0">
                <a:ln>
                  <a:noFill/>
                </a:ln>
                <a:solidFill>
                  <a:schemeClr val="accent1">
                    <a:lumMod val="75000"/>
                  </a:schemeClr>
                </a:solidFill>
                <a:effectLst/>
                <a:uLnTx/>
                <a:uFillTx/>
                <a:latin typeface="Arial" pitchFamily="34" charset="0"/>
                <a:ea typeface="+mj-ea"/>
                <a:cs typeface="Arial" pitchFamily="34" charset="0"/>
              </a:rPr>
              <a:t> ȘI INOVARE</a:t>
            </a:r>
            <a:endParaRPr kumimoji="0" lang="en-US" sz="9600" b="0" i="0" u="none" strike="noStrike" kern="1200" cap="none" spc="0" normalizeH="0" baseline="0" noProof="0">
              <a:ln>
                <a:noFill/>
              </a:ln>
              <a:solidFill>
                <a:schemeClr val="accent1">
                  <a:lumMod val="75000"/>
                </a:schemeClr>
              </a:solidFill>
              <a:effectLst/>
              <a:uLnTx/>
              <a:uFillTx/>
              <a:latin typeface="Arial" pitchFamily="34" charset="0"/>
              <a:ea typeface="+mj-ea"/>
              <a:cs typeface="Arial" pitchFamily="34" charset="0"/>
            </a:endParaRPr>
          </a:p>
        </p:txBody>
      </p:sp>
      <p:sp>
        <p:nvSpPr>
          <p:cNvPr id="3" name="Rectangle 2"/>
          <p:cNvSpPr/>
          <p:nvPr/>
        </p:nvSpPr>
        <p:spPr>
          <a:xfrm>
            <a:off x="762000" y="1219200"/>
            <a:ext cx="7086600" cy="430887"/>
          </a:xfrm>
          <a:prstGeom prst="rect">
            <a:avLst/>
          </a:prstGeom>
          <a:effectLst>
            <a:outerShdw blurRad="50800" dist="38100" algn="l" rotWithShape="0">
              <a:prstClr val="black">
                <a:alpha val="40000"/>
              </a:prstClr>
            </a:outerShdw>
          </a:effectLst>
        </p:spPr>
        <p:txBody>
          <a:bodyPr wrap="square">
            <a:spAutoFit/>
          </a:bodyPr>
          <a:lstStyle/>
          <a:p>
            <a:pPr algn="just"/>
            <a:r>
              <a:rPr lang="ro-RO" sz="2200" b="1" smtClean="0">
                <a:solidFill>
                  <a:schemeClr val="accent6">
                    <a:lumMod val="50000"/>
                  </a:schemeClr>
                </a:solidFill>
                <a:latin typeface="Arial" pitchFamily="34" charset="0"/>
                <a:cs typeface="Arial" pitchFamily="34" charset="0"/>
              </a:rPr>
              <a:t>1.1 Nevoia de schimbare în lumea contemporană</a:t>
            </a:r>
            <a:endParaRPr lang="en-US" sz="2200">
              <a:solidFill>
                <a:schemeClr val="accent6">
                  <a:lumMod val="50000"/>
                </a:schemeClr>
              </a:solidFill>
              <a:latin typeface="Arial" pitchFamily="34" charset="0"/>
              <a:cs typeface="Arial" pitchFamily="34" charset="0"/>
            </a:endParaRPr>
          </a:p>
        </p:txBody>
      </p:sp>
      <p:sp>
        <p:nvSpPr>
          <p:cNvPr id="4" name="Rectangle 3"/>
          <p:cNvSpPr/>
          <p:nvPr/>
        </p:nvSpPr>
        <p:spPr>
          <a:xfrm>
            <a:off x="457200" y="1676400"/>
            <a:ext cx="8382000" cy="1015663"/>
          </a:xfrm>
          <a:prstGeom prst="rect">
            <a:avLst/>
          </a:prstGeom>
        </p:spPr>
        <p:txBody>
          <a:bodyPr wrap="square">
            <a:spAutoFit/>
          </a:bodyPr>
          <a:lstStyle/>
          <a:p>
            <a:r>
              <a:rPr lang="ro-RO" sz="2000" b="1" i="1" smtClean="0">
                <a:solidFill>
                  <a:schemeClr val="accent1">
                    <a:lumMod val="75000"/>
                  </a:schemeClr>
                </a:solidFill>
                <a:latin typeface="Arial" pitchFamily="34" charset="0"/>
                <a:cs typeface="Arial" pitchFamily="34" charset="0"/>
              </a:rPr>
              <a:t>Societatea bazată pe cunoaştere (Knowledge – Based Society)</a:t>
            </a:r>
            <a:r>
              <a:rPr lang="ro-RO" sz="2000" smtClean="0">
                <a:latin typeface="Arial" pitchFamily="34" charset="0"/>
                <a:cs typeface="Arial" pitchFamily="34" charset="0"/>
              </a:rPr>
              <a:t> poate fi caracterizată prin:</a:t>
            </a:r>
            <a:endParaRPr lang="en-US" sz="2000" smtClean="0">
              <a:latin typeface="Arial" pitchFamily="34" charset="0"/>
              <a:cs typeface="Arial" pitchFamily="34" charset="0"/>
            </a:endParaRPr>
          </a:p>
          <a:p>
            <a:endParaRPr lang="en-US" sz="2000">
              <a:solidFill>
                <a:schemeClr val="accent1">
                  <a:lumMod val="75000"/>
                </a:schemeClr>
              </a:solidFill>
              <a:latin typeface="Arial" pitchFamily="34" charset="0"/>
              <a:cs typeface="Arial" pitchFamily="34" charset="0"/>
            </a:endParaRPr>
          </a:p>
        </p:txBody>
      </p:sp>
      <p:sp>
        <p:nvSpPr>
          <p:cNvPr id="1025" name="Rectangle 1"/>
          <p:cNvSpPr>
            <a:spLocks noChangeArrowheads="1"/>
          </p:cNvSpPr>
          <p:nvPr/>
        </p:nvSpPr>
        <p:spPr bwMode="auto">
          <a:xfrm>
            <a:off x="762000" y="2514600"/>
            <a:ext cx="78486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tabLst>
                <a:tab pos="679450" algn="l"/>
              </a:tabLst>
            </a:pPr>
            <a:r>
              <a:rPr lang="ro-RO" b="1" i="1" smtClean="0">
                <a:solidFill>
                  <a:srgbClr val="FF0000"/>
                </a:solidFill>
                <a:latin typeface="Arial" pitchFamily="34" charset="0"/>
                <a:ea typeface="Times New Roman" pitchFamily="18" charset="0"/>
                <a:cs typeface="Arial" pitchFamily="34" charset="0"/>
              </a:rPr>
              <a:t>A</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pariţia unor ramuri industriale dominante noi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în principal  </a:t>
            </a:r>
          </a:p>
          <a:p>
            <a:pPr marL="0" marR="0" lvl="0" indent="450850" algn="just" defTabSz="914400" rtl="0" eaLnBrk="1" fontAlgn="base" latinLnBrk="0" hangingPunct="1">
              <a:lnSpc>
                <a:spcPct val="100000"/>
              </a:lnSpc>
              <a:spcBef>
                <a:spcPct val="0"/>
              </a:spcBef>
              <a:spcAft>
                <a:spcPct val="0"/>
              </a:spcAft>
              <a:buClrTx/>
              <a:buSzTx/>
              <a:tabLst>
                <a:tab pos="67945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tehnologiile informaţiei şi ale comunicării;</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tabLst>
                <a:tab pos="679450" algn="l"/>
              </a:tabLst>
            </a:pPr>
            <a:r>
              <a:rPr lang="ro-RO" b="1" i="1" smtClean="0">
                <a:solidFill>
                  <a:srgbClr val="FF0000"/>
                </a:solidFill>
                <a:latin typeface="Arial" pitchFamily="34" charset="0"/>
                <a:ea typeface="Times New Roman" pitchFamily="18" charset="0"/>
                <a:cs typeface="Arial" pitchFamily="34" charset="0"/>
              </a:rPr>
              <a:t>O</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 schimbare în accentele activităţii de management</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orientată </a:t>
            </a:r>
          </a:p>
          <a:p>
            <a:pPr marL="0" marR="0" lvl="0" indent="450850" algn="just" defTabSz="914400" rtl="0" eaLnBrk="0" fontAlgn="base" latinLnBrk="0" hangingPunct="0">
              <a:lnSpc>
                <a:spcPct val="100000"/>
              </a:lnSpc>
              <a:spcBef>
                <a:spcPct val="0"/>
              </a:spcBef>
              <a:spcAft>
                <a:spcPct val="0"/>
              </a:spcAft>
              <a:buClrTx/>
              <a:buSzTx/>
              <a:tabLst>
                <a:tab pos="67945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acum, în primul rând, pe buna gestionare a resurselor tehnologice şi  </a:t>
            </a:r>
          </a:p>
          <a:p>
            <a:pPr marL="0" marR="0" lvl="0" indent="450850" algn="just" defTabSz="914400" rtl="0" eaLnBrk="0" fontAlgn="base" latinLnBrk="0" hangingPunct="0">
              <a:lnSpc>
                <a:spcPct val="100000"/>
              </a:lnSpc>
              <a:spcBef>
                <a:spcPct val="0"/>
              </a:spcBef>
              <a:spcAft>
                <a:spcPct val="0"/>
              </a:spcAft>
              <a:buClrTx/>
              <a:buSzTx/>
              <a:tabLst>
                <a:tab pos="67945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pe activitatea de inovare;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tabLst>
                <a:tab pos="679450" algn="l"/>
              </a:tabLst>
            </a:pPr>
            <a:r>
              <a:rPr lang="ro-RO" b="1" i="1" smtClean="0">
                <a:solidFill>
                  <a:srgbClr val="FF0000"/>
                </a:solidFill>
                <a:latin typeface="Arial" pitchFamily="34" charset="0"/>
                <a:ea typeface="Times New Roman" pitchFamily="18" charset="0"/>
                <a:cs typeface="Arial" pitchFamily="34" charset="0"/>
              </a:rPr>
              <a:t>O</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 schimbare a naturii produselor</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care conţin componente </a:t>
            </a:r>
          </a:p>
          <a:p>
            <a:pPr marL="0" marR="0" lvl="0" indent="450850" algn="just" defTabSz="914400" rtl="0" eaLnBrk="0" fontAlgn="base" latinLnBrk="0" hangingPunct="0">
              <a:lnSpc>
                <a:spcPct val="100000"/>
              </a:lnSpc>
              <a:spcBef>
                <a:spcPct val="0"/>
              </a:spcBef>
              <a:spcAft>
                <a:spcPct val="0"/>
              </a:spcAft>
              <a:buClrTx/>
              <a:buSzTx/>
              <a:tabLst>
                <a:tab pos="67945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provenind din ramuri industriale dintre cele mai diferite;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tabLst>
                <a:tab pos="679450" algn="l"/>
              </a:tabLst>
            </a:pPr>
            <a:r>
              <a:rPr lang="ro-RO" b="1" i="1" smtClean="0">
                <a:solidFill>
                  <a:srgbClr val="FF0000"/>
                </a:solidFill>
                <a:latin typeface="Arial" pitchFamily="34" charset="0"/>
                <a:ea typeface="Times New Roman" pitchFamily="18" charset="0"/>
                <a:cs typeface="Arial" pitchFamily="34" charset="0"/>
              </a:rPr>
              <a:t>S</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curtarea considerabilă a perioadei între descoperirea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de către </a:t>
            </a:r>
          </a:p>
          <a:p>
            <a:pPr marL="0" marR="0" lvl="0" indent="450850" algn="just" defTabSz="914400" rtl="0" eaLnBrk="0" fontAlgn="base" latinLnBrk="0" hangingPunct="0">
              <a:lnSpc>
                <a:spcPct val="100000"/>
              </a:lnSpc>
              <a:spcBef>
                <a:spcPct val="0"/>
              </a:spcBef>
              <a:spcAft>
                <a:spcPct val="0"/>
              </a:spcAft>
              <a:buClrTx/>
              <a:buSzTx/>
              <a:tabLst>
                <a:tab pos="67945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cercetători a unui nou fenomen fizic/chimic/biologic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şi aplicarea lui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în </a:t>
            </a:r>
          </a:p>
          <a:p>
            <a:pPr marL="0" marR="0" lvl="0" indent="450850" algn="just" defTabSz="914400" rtl="0" eaLnBrk="0" fontAlgn="base" latinLnBrk="0" hangingPunct="0">
              <a:lnSpc>
                <a:spcPct val="100000"/>
              </a:lnSpc>
              <a:spcBef>
                <a:spcPct val="0"/>
              </a:spcBef>
              <a:spcAft>
                <a:spcPct val="0"/>
              </a:spcAft>
              <a:buClrTx/>
              <a:buSzTx/>
              <a:tabLst>
                <a:tab pos="67945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industrie.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tabLst>
                <a:tab pos="679450" algn="l"/>
              </a:tabLst>
            </a:pPr>
            <a:r>
              <a:rPr lang="ro-RO" b="1" i="1" smtClean="0">
                <a:solidFill>
                  <a:srgbClr val="FF0000"/>
                </a:solidFill>
                <a:latin typeface="Arial" pitchFamily="34" charset="0"/>
                <a:ea typeface="Times New Roman" pitchFamily="18" charset="0"/>
                <a:cs typeface="Arial" pitchFamily="34" charset="0"/>
              </a:rPr>
              <a:t>A</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pariţia unor constrângeri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mult mai puternice în activitatea de </a:t>
            </a:r>
          </a:p>
          <a:p>
            <a:pPr marL="0" marR="0" lvl="0" indent="450850" algn="just" defTabSz="914400" rtl="0" eaLnBrk="0" fontAlgn="base" latinLnBrk="0" hangingPunct="0">
              <a:lnSpc>
                <a:spcPct val="100000"/>
              </a:lnSpc>
              <a:spcBef>
                <a:spcPct val="0"/>
              </a:spcBef>
              <a:spcAft>
                <a:spcPct val="0"/>
              </a:spcAft>
              <a:buClrTx/>
              <a:buSzTx/>
              <a:tabLst>
                <a:tab pos="67945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management, materializate într-o mondializare a concurenţei şi </a:t>
            </a:r>
          </a:p>
          <a:p>
            <a:pPr marL="0" marR="0" lvl="0" indent="450850" algn="just" defTabSz="914400" rtl="0" eaLnBrk="0" fontAlgn="base" latinLnBrk="0" hangingPunct="0">
              <a:lnSpc>
                <a:spcPct val="100000"/>
              </a:lnSpc>
              <a:spcBef>
                <a:spcPct val="0"/>
              </a:spcBef>
              <a:spcAft>
                <a:spcPct val="0"/>
              </a:spcAft>
              <a:buClrTx/>
              <a:buSzTx/>
              <a:tabLst>
                <a:tab pos="67945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obligaţia de a lua în consideraţie, ca un factor determinant, a </a:t>
            </a:r>
          </a:p>
          <a:p>
            <a:pPr marL="0" marR="0" lvl="0" indent="450850" algn="just" defTabSz="914400" rtl="0" eaLnBrk="0" fontAlgn="base" latinLnBrk="0" hangingPunct="0">
              <a:lnSpc>
                <a:spcPct val="100000"/>
              </a:lnSpc>
              <a:spcBef>
                <a:spcPct val="0"/>
              </a:spcBef>
              <a:spcAft>
                <a:spcPct val="0"/>
              </a:spcAft>
              <a:buClrTx/>
              <a:buSzTx/>
              <a:tabLst>
                <a:tab pos="67945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interacţiunilor cu mediul înconjurător şi a cerinţelor de protecţie a </a:t>
            </a:r>
          </a:p>
          <a:p>
            <a:pPr marL="0" marR="0" lvl="0" indent="450850" algn="just" defTabSz="914400" rtl="0" eaLnBrk="0" fontAlgn="base" latinLnBrk="0" hangingPunct="0">
              <a:lnSpc>
                <a:spcPct val="100000"/>
              </a:lnSpc>
              <a:spcBef>
                <a:spcPct val="0"/>
              </a:spcBef>
              <a:spcAft>
                <a:spcPct val="0"/>
              </a:spcAft>
              <a:buClrTx/>
              <a:buSzTx/>
              <a:tabLst>
                <a:tab pos="67945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acestuia.</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7" name="Right Arrow 6"/>
          <p:cNvSpPr/>
          <p:nvPr/>
        </p:nvSpPr>
        <p:spPr>
          <a:xfrm>
            <a:off x="609600" y="25908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09600" y="30480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609600" y="38862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609600" y="44196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609600" y="52578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11"/>
          <p:cNvSpPr>
            <a:spLocks noGrp="1"/>
          </p:cNvSpPr>
          <p:nvPr>
            <p:ph type="sldNum" sz="quarter" idx="12"/>
          </p:nvPr>
        </p:nvSpPr>
        <p:spPr/>
        <p:txBody>
          <a:bodyPr/>
          <a:lstStyle/>
          <a:p>
            <a:fld id="{11BC0289-3807-40C7-866C-DA665800FB43}"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47800" y="3810000"/>
            <a:ext cx="6781800" cy="1200329"/>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i="1" smtClean="0">
                <a:latin typeface="Verdana" pitchFamily="34" charset="0"/>
                <a:ea typeface="Verdana" pitchFamily="34" charset="0"/>
                <a:cs typeface="Verdana" pitchFamily="34" charset="0"/>
              </a:rPr>
              <a:t>„.........există o </a:t>
            </a:r>
            <a:r>
              <a:rPr lang="ro-RO" b="1" i="1" smtClean="0">
                <a:solidFill>
                  <a:schemeClr val="accent2">
                    <a:lumMod val="75000"/>
                  </a:schemeClr>
                </a:solidFill>
                <a:latin typeface="Verdana" pitchFamily="34" charset="0"/>
                <a:ea typeface="Verdana" pitchFamily="34" charset="0"/>
                <a:cs typeface="Verdana" pitchFamily="34" charset="0"/>
              </a:rPr>
              <a:t>creativitate</a:t>
            </a:r>
            <a:r>
              <a:rPr lang="ro-RO" i="1" smtClean="0">
                <a:latin typeface="Verdana" pitchFamily="34" charset="0"/>
                <a:ea typeface="Verdana" pitchFamily="34" charset="0"/>
                <a:cs typeface="Verdana" pitchFamily="34" charset="0"/>
              </a:rPr>
              <a:t> </a:t>
            </a:r>
            <a:r>
              <a:rPr lang="ro-RO" b="1" smtClean="0">
                <a:solidFill>
                  <a:srgbClr val="FF0000"/>
                </a:solidFill>
                <a:latin typeface="Verdana" pitchFamily="34" charset="0"/>
                <a:ea typeface="Verdana" pitchFamily="34" charset="0"/>
                <a:cs typeface="Verdana" pitchFamily="34" charset="0"/>
              </a:rPr>
              <a:t>“de autoactualizare” </a:t>
            </a:r>
            <a:r>
              <a:rPr lang="ro-RO" i="1" smtClean="0">
                <a:latin typeface="Verdana" pitchFamily="34" charset="0"/>
                <a:ea typeface="Verdana" pitchFamily="34" charset="0"/>
                <a:cs typeface="Verdana" pitchFamily="34" charset="0"/>
              </a:rPr>
              <a:t>care se manifestă în activitatea de zi cu zi a fiecărui om. Ea se manifestă în mod spontan, fără efort şi se materializează în libertatea față de clișee şi stereotipuri.”</a:t>
            </a:r>
            <a:endParaRPr lang="en-US" i="1">
              <a:latin typeface="Verdana" pitchFamily="34" charset="0"/>
              <a:ea typeface="Verdana" pitchFamily="34" charset="0"/>
              <a:cs typeface="Verdana" pitchFamily="34" charset="0"/>
            </a:endParaRPr>
          </a:p>
        </p:txBody>
      </p:sp>
      <p:sp>
        <p:nvSpPr>
          <p:cNvPr id="4" name="Rectangle 3"/>
          <p:cNvSpPr/>
          <p:nvPr/>
        </p:nvSpPr>
        <p:spPr>
          <a:xfrm>
            <a:off x="533400" y="1143000"/>
            <a:ext cx="4724400" cy="533400"/>
          </a:xfrm>
          <a:prstGeom prst="rect">
            <a:avLst/>
          </a:prstGeom>
          <a:solidFill>
            <a:srgbClr val="FFFF00">
              <a:alpha val="52000"/>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sz="2000" b="1" smtClean="0">
                <a:solidFill>
                  <a:schemeClr val="accent1">
                    <a:lumMod val="75000"/>
                  </a:schemeClr>
                </a:solidFill>
                <a:latin typeface="Arial" pitchFamily="34" charset="0"/>
                <a:cs typeface="Arial" pitchFamily="34" charset="0"/>
              </a:rPr>
              <a:t>Alte opinii despre </a:t>
            </a:r>
            <a:r>
              <a:rPr lang="ro-RO" sz="2000" b="1" i="1" smtClean="0">
                <a:solidFill>
                  <a:schemeClr val="accent1">
                    <a:lumMod val="75000"/>
                  </a:schemeClr>
                </a:solidFill>
                <a:latin typeface="Arial" pitchFamily="34" charset="0"/>
                <a:cs typeface="Arial" pitchFamily="34" charset="0"/>
              </a:rPr>
              <a:t>creativitate</a:t>
            </a:r>
            <a:r>
              <a:rPr lang="ro-RO" sz="2000" b="1" smtClean="0">
                <a:solidFill>
                  <a:schemeClr val="accent1">
                    <a:lumMod val="75000"/>
                  </a:schemeClr>
                </a:solidFill>
                <a:latin typeface="Arial" pitchFamily="34" charset="0"/>
                <a:cs typeface="Arial" pitchFamily="34" charset="0"/>
              </a:rPr>
              <a:t>....</a:t>
            </a:r>
            <a:endParaRPr lang="en-US" sz="2000" b="1">
              <a:solidFill>
                <a:schemeClr val="accent1">
                  <a:lumMod val="75000"/>
                </a:schemeClr>
              </a:solidFill>
              <a:latin typeface="Arial" pitchFamily="34" charset="0"/>
              <a:cs typeface="Arial" pitchFamily="34" charset="0"/>
            </a:endParaRPr>
          </a:p>
        </p:txBody>
      </p:sp>
      <p:sp>
        <p:nvSpPr>
          <p:cNvPr id="5" name="Rectangle 4"/>
          <p:cNvSpPr/>
          <p:nvPr/>
        </p:nvSpPr>
        <p:spPr>
          <a:xfrm rot="10800000" flipV="1">
            <a:off x="1219200" y="2514600"/>
            <a:ext cx="2362200"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ro-RO" sz="2000" b="1" smtClean="0">
                <a:solidFill>
                  <a:schemeClr val="accent2">
                    <a:lumMod val="75000"/>
                  </a:schemeClr>
                </a:solidFill>
                <a:latin typeface="Arial" pitchFamily="34" charset="0"/>
                <a:cs typeface="Arial" pitchFamily="34" charset="0"/>
              </a:rPr>
              <a:t>Abraham Maslow</a:t>
            </a:r>
            <a:r>
              <a:rPr lang="ro-RO" smtClean="0">
                <a:latin typeface="Arial" pitchFamily="34" charset="0"/>
                <a:cs typeface="Arial" pitchFamily="34" charset="0"/>
              </a:rPr>
              <a:t> </a:t>
            </a:r>
            <a:endParaRPr lang="en-US"/>
          </a:p>
        </p:txBody>
      </p:sp>
      <p:sp>
        <p:nvSpPr>
          <p:cNvPr id="6" name="Slide Number Placeholder 5"/>
          <p:cNvSpPr>
            <a:spLocks noGrp="1"/>
          </p:cNvSpPr>
          <p:nvPr>
            <p:ph type="sldNum" sz="quarter" idx="12"/>
          </p:nvPr>
        </p:nvSpPr>
        <p:spPr/>
        <p:txBody>
          <a:bodyPr/>
          <a:lstStyle/>
          <a:p>
            <a:fld id="{11BC0289-3807-40C7-866C-DA665800FB43}" type="slidenum">
              <a:rPr lang="en-US" smtClean="0"/>
              <a:pPr/>
              <a:t>10</a:t>
            </a:fld>
            <a:endParaRPr 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100</a:t>
            </a:fld>
            <a:endParaRPr lang="en-US"/>
          </a:p>
        </p:txBody>
      </p:sp>
      <p:sp>
        <p:nvSpPr>
          <p:cNvPr id="3" name="Rectangle 2"/>
          <p:cNvSpPr/>
          <p:nvPr/>
        </p:nvSpPr>
        <p:spPr>
          <a:xfrm>
            <a:off x="685800" y="609600"/>
            <a:ext cx="2954655" cy="369332"/>
          </a:xfrm>
          <a:prstGeom prst="rect">
            <a:avLst/>
          </a:prstGeom>
          <a:solidFill>
            <a:srgbClr val="FFFF99"/>
          </a:solidFill>
          <a:ln>
            <a:solidFill>
              <a:srgbClr val="C00000"/>
            </a:solidFill>
          </a:ln>
        </p:spPr>
        <p:txBody>
          <a:bodyPr wrap="none">
            <a:spAutoFit/>
          </a:bodyPr>
          <a:lstStyle/>
          <a:p>
            <a:r>
              <a:rPr lang="ro-RO" b="1" smtClean="0">
                <a:solidFill>
                  <a:schemeClr val="accent6">
                    <a:lumMod val="50000"/>
                  </a:schemeClr>
                </a:solidFill>
                <a:latin typeface="Arial" pitchFamily="34" charset="0"/>
                <a:cs typeface="Arial" pitchFamily="34" charset="0"/>
              </a:rPr>
              <a:t>3. Necesitățile procesului</a:t>
            </a:r>
            <a:endParaRPr lang="en-US">
              <a:solidFill>
                <a:schemeClr val="accent6">
                  <a:lumMod val="50000"/>
                </a:schemeClr>
              </a:solidFill>
              <a:latin typeface="Arial" pitchFamily="34" charset="0"/>
              <a:cs typeface="Arial" pitchFamily="34" charset="0"/>
            </a:endParaRPr>
          </a:p>
        </p:txBody>
      </p:sp>
      <p:sp>
        <p:nvSpPr>
          <p:cNvPr id="4" name="Right Arrow 3"/>
          <p:cNvSpPr/>
          <p:nvPr/>
        </p:nvSpPr>
        <p:spPr>
          <a:xfrm>
            <a:off x="304800" y="1295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14400" y="1295400"/>
            <a:ext cx="7772400" cy="923330"/>
          </a:xfrm>
          <a:prstGeom prst="rect">
            <a:avLst/>
          </a:prstGeom>
          <a:solidFill>
            <a:schemeClr val="accent3">
              <a:lumMod val="40000"/>
              <a:lumOff val="60000"/>
            </a:schemeClr>
          </a:solidFill>
        </p:spPr>
        <p:txBody>
          <a:bodyPr wrap="square">
            <a:spAutoFit/>
          </a:bodyPr>
          <a:lstStyle/>
          <a:p>
            <a:pPr algn="just"/>
            <a:r>
              <a:rPr lang="ro-RO" b="1" i="1" smtClean="0">
                <a:solidFill>
                  <a:srgbClr val="C00000"/>
                </a:solidFill>
                <a:latin typeface="Arial" pitchFamily="34" charset="0"/>
                <a:cs typeface="Arial" pitchFamily="34" charset="0"/>
              </a:rPr>
              <a:t>"Nevoia te învață" </a:t>
            </a:r>
            <a:r>
              <a:rPr lang="ro-RO" smtClean="0">
                <a:latin typeface="Arial" pitchFamily="34" charset="0"/>
                <a:cs typeface="Arial" pitchFamily="34" charset="0"/>
              </a:rPr>
              <a:t>înseamnă fără îndoială că </a:t>
            </a:r>
            <a:r>
              <a:rPr lang="ro-RO" b="1" i="1" smtClean="0">
                <a:solidFill>
                  <a:srgbClr val="FF0000"/>
                </a:solidFill>
                <a:latin typeface="Arial" pitchFamily="34" charset="0"/>
                <a:cs typeface="Arial" pitchFamily="34" charset="0"/>
              </a:rPr>
              <a:t>toate schimbările s-au făcut, din totdeauna, pentru a răspunde unor nevoi, mai mult sau mai puțin explicite</a:t>
            </a:r>
            <a:r>
              <a:rPr lang="ro-RO" smtClean="0">
                <a:latin typeface="Arial" pitchFamily="34" charset="0"/>
                <a:cs typeface="Arial" pitchFamily="34" charset="0"/>
              </a:rPr>
              <a:t>. Într-un fel, și incongruențele ar putea fi încadrate tot aici. </a:t>
            </a:r>
            <a:endParaRPr lang="en-US">
              <a:latin typeface="Arial" pitchFamily="34" charset="0"/>
              <a:cs typeface="Arial" pitchFamily="34" charset="0"/>
            </a:endParaRPr>
          </a:p>
        </p:txBody>
      </p:sp>
      <p:sp>
        <p:nvSpPr>
          <p:cNvPr id="6" name="Rectangle 5"/>
          <p:cNvSpPr/>
          <p:nvPr/>
        </p:nvSpPr>
        <p:spPr>
          <a:xfrm>
            <a:off x="228600" y="24384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12</a:t>
            </a:r>
            <a:endParaRPr lang="en-US" b="1">
              <a:solidFill>
                <a:schemeClr val="accent6">
                  <a:lumMod val="50000"/>
                </a:schemeClr>
              </a:solidFill>
              <a:latin typeface="Arial" pitchFamily="34" charset="0"/>
              <a:cs typeface="Arial" pitchFamily="34" charset="0"/>
            </a:endParaRPr>
          </a:p>
        </p:txBody>
      </p:sp>
      <p:sp>
        <p:nvSpPr>
          <p:cNvPr id="7" name="Rectangle 6"/>
          <p:cNvSpPr/>
          <p:nvPr/>
        </p:nvSpPr>
        <p:spPr>
          <a:xfrm>
            <a:off x="990600" y="2819400"/>
            <a:ext cx="7772400" cy="1200329"/>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Dezvoltarea rețelei de linii telefonice a determinat descoperirea centralelor automate (altfel, prin extrapolarea datelor existente în 1909, când legăturile erau făcute manual de telefoniste, rezulta că în 1930 toate femeile din America urmau să fie angajate ca telefoniste !). </a:t>
            </a:r>
            <a:endParaRPr lang="en-US">
              <a:latin typeface="Arial" pitchFamily="34" charset="0"/>
              <a:cs typeface="Arial" pitchFamily="34" charset="0"/>
            </a:endParaRPr>
          </a:p>
        </p:txBody>
      </p:sp>
      <p:cxnSp>
        <p:nvCxnSpPr>
          <p:cNvPr id="11" name="Shape 10"/>
          <p:cNvCxnSpPr>
            <a:stCxn id="6" idx="2"/>
            <a:endCxn id="7" idx="1"/>
          </p:cNvCxnSpPr>
          <p:nvPr/>
        </p:nvCxnSpPr>
        <p:spPr>
          <a:xfrm rot="16200000" flipH="1">
            <a:off x="468473" y="2897437"/>
            <a:ext cx="611833" cy="4324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990600" y="4495800"/>
            <a:ext cx="7772400" cy="2031325"/>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Creșterea numărului de tipărituri, a căror culegere manuală presupunea din ce în ce mai mulți zețari, a căror durată de formare dura 7...8 ani și ale căror salarii mari erau greu de satisfăcut în condițiile unei cereri de tipărituri ieftine a determinat descoperirea, spre 1885, a linotipului care culege automat zațul. ( diversificarea extraordinară a cererii din ultimii ani, împreună cu dezvoltarea informaticii au determinat scăderea drastică a tipăriturilor realizate pe linotip în favoarea tehnicilor Offset). </a:t>
            </a:r>
            <a:endParaRPr lang="en-US">
              <a:latin typeface="Arial" pitchFamily="34" charset="0"/>
              <a:cs typeface="Arial" pitchFamily="34" charset="0"/>
            </a:endParaRPr>
          </a:p>
        </p:txBody>
      </p:sp>
      <p:sp>
        <p:nvSpPr>
          <p:cNvPr id="17" name="Rectangle 16"/>
          <p:cNvSpPr/>
          <p:nvPr/>
        </p:nvSpPr>
        <p:spPr>
          <a:xfrm>
            <a:off x="228600" y="41148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13</a:t>
            </a:r>
            <a:endParaRPr lang="en-US" b="1">
              <a:solidFill>
                <a:schemeClr val="accent6">
                  <a:lumMod val="50000"/>
                </a:schemeClr>
              </a:solidFill>
              <a:latin typeface="Arial" pitchFamily="34" charset="0"/>
              <a:cs typeface="Arial" pitchFamily="34" charset="0"/>
            </a:endParaRPr>
          </a:p>
        </p:txBody>
      </p:sp>
      <p:cxnSp>
        <p:nvCxnSpPr>
          <p:cNvPr id="19" name="Shape 18"/>
          <p:cNvCxnSpPr>
            <a:stCxn id="17" idx="2"/>
            <a:endCxn id="12" idx="1"/>
          </p:cNvCxnSpPr>
          <p:nvPr/>
        </p:nvCxnSpPr>
        <p:spPr>
          <a:xfrm rot="16200000" flipH="1">
            <a:off x="260724" y="4781586"/>
            <a:ext cx="1027331" cy="4324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101</a:t>
            </a:fld>
            <a:endParaRPr lang="en-US"/>
          </a:p>
        </p:txBody>
      </p:sp>
      <p:sp>
        <p:nvSpPr>
          <p:cNvPr id="3" name="Rectangle 2"/>
          <p:cNvSpPr/>
          <p:nvPr/>
        </p:nvSpPr>
        <p:spPr>
          <a:xfrm>
            <a:off x="914400" y="1600200"/>
            <a:ext cx="7391400" cy="1754326"/>
          </a:xfrm>
          <a:prstGeom prst="rect">
            <a:avLst/>
          </a:prstGeom>
          <a:solidFill>
            <a:schemeClr val="accent6">
              <a:lumMod val="40000"/>
              <a:lumOff val="60000"/>
            </a:schemeClr>
          </a:solidFill>
        </p:spPr>
        <p:txBody>
          <a:bodyPr wrap="square">
            <a:spAutoFit/>
          </a:bodyPr>
          <a:lstStyle/>
          <a:p>
            <a:pPr algn="just"/>
            <a:r>
              <a:rPr lang="ro-RO" smtClean="0">
                <a:latin typeface="Arial" pitchFamily="34" charset="0"/>
                <a:cs typeface="Arial" pitchFamily="34" charset="0"/>
              </a:rPr>
              <a:t>Cerințele fotografilor amatori, din ce în ce mai numeroși, pentru care materialele fotosensibile depuse pe plăci de sticlă existente la începutul secolului erau deosebit de incomode au făcut ca inventarea peliculei pe suport flexibil de celuloză să îl aducă pe inventator (George Eastman, fondatorul firmei KODAK) pe locul întâi în industria materialelor fotografice.</a:t>
            </a:r>
            <a:endParaRPr lang="en-US">
              <a:latin typeface="Arial" pitchFamily="34" charset="0"/>
              <a:cs typeface="Arial" pitchFamily="34" charset="0"/>
            </a:endParaRPr>
          </a:p>
        </p:txBody>
      </p:sp>
      <p:sp>
        <p:nvSpPr>
          <p:cNvPr id="4" name="Rectangle 3"/>
          <p:cNvSpPr/>
          <p:nvPr/>
        </p:nvSpPr>
        <p:spPr>
          <a:xfrm>
            <a:off x="304800" y="9906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14</a:t>
            </a:r>
            <a:endParaRPr lang="en-US" b="1">
              <a:solidFill>
                <a:schemeClr val="accent6">
                  <a:lumMod val="50000"/>
                </a:schemeClr>
              </a:solidFill>
              <a:latin typeface="Arial" pitchFamily="34" charset="0"/>
              <a:cs typeface="Arial" pitchFamily="34" charset="0"/>
            </a:endParaRPr>
          </a:p>
        </p:txBody>
      </p:sp>
      <p:cxnSp>
        <p:nvCxnSpPr>
          <p:cNvPr id="6" name="Shape 5"/>
          <p:cNvCxnSpPr>
            <a:stCxn id="4" idx="2"/>
            <a:endCxn id="3" idx="1"/>
          </p:cNvCxnSpPr>
          <p:nvPr/>
        </p:nvCxnSpPr>
        <p:spPr>
          <a:xfrm rot="16200000" flipH="1">
            <a:off x="215674" y="1778636"/>
            <a:ext cx="1117431" cy="2800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990600" y="3733800"/>
            <a:ext cx="7467600" cy="646331"/>
          </a:xfrm>
          <a:prstGeom prst="rect">
            <a:avLst/>
          </a:prstGeom>
          <a:solidFill>
            <a:schemeClr val="accent3">
              <a:lumMod val="40000"/>
              <a:lumOff val="60000"/>
            </a:schemeClr>
          </a:solidFill>
          <a:ln>
            <a:solidFill>
              <a:srgbClr val="C00000"/>
            </a:solidFill>
          </a:ln>
        </p:spPr>
        <p:txBody>
          <a:bodyPr wrap="square">
            <a:spAutoFit/>
          </a:bodyPr>
          <a:lstStyle/>
          <a:p>
            <a:pPr algn="just"/>
            <a:r>
              <a:rPr lang="ro-RO" b="1" i="1" smtClean="0">
                <a:solidFill>
                  <a:srgbClr val="FF0000"/>
                </a:solidFill>
                <a:latin typeface="Arial" pitchFamily="34" charset="0"/>
                <a:cs typeface="Arial" pitchFamily="34" charset="0"/>
              </a:rPr>
              <a:t>Inovațiile</a:t>
            </a:r>
            <a:r>
              <a:rPr lang="ro-RO" smtClean="0">
                <a:latin typeface="Arial" pitchFamily="34" charset="0"/>
                <a:cs typeface="Arial" pitchFamily="34" charset="0"/>
              </a:rPr>
              <a:t> determinate de </a:t>
            </a:r>
            <a:r>
              <a:rPr lang="ro-RO" b="1" i="1" smtClean="0">
                <a:solidFill>
                  <a:schemeClr val="accent6">
                    <a:lumMod val="50000"/>
                  </a:schemeClr>
                </a:solidFill>
                <a:latin typeface="Arial" pitchFamily="34" charset="0"/>
                <a:cs typeface="Arial" pitchFamily="34" charset="0"/>
              </a:rPr>
              <a:t>necesitatea procesului </a:t>
            </a:r>
            <a:r>
              <a:rPr lang="ro-RO" smtClean="0">
                <a:latin typeface="Arial" pitchFamily="34" charset="0"/>
                <a:cs typeface="Arial" pitchFamily="34" charset="0"/>
              </a:rPr>
              <a:t>trebuie să îndeplinească </a:t>
            </a:r>
            <a:r>
              <a:rPr lang="ro-RO" b="1" i="1" smtClean="0">
                <a:solidFill>
                  <a:schemeClr val="accent1">
                    <a:lumMod val="75000"/>
                  </a:schemeClr>
                </a:solidFill>
                <a:latin typeface="Arial" pitchFamily="34" charset="0"/>
                <a:cs typeface="Arial" pitchFamily="34" charset="0"/>
              </a:rPr>
              <a:t>patru criterii de bază</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8" name="Right Arrow 7"/>
          <p:cNvSpPr/>
          <p:nvPr/>
        </p:nvSpPr>
        <p:spPr>
          <a:xfrm>
            <a:off x="304800" y="3810000"/>
            <a:ext cx="533400" cy="228600"/>
          </a:xfrm>
          <a:prstGeom prst="rightArrow">
            <a:avLst/>
          </a:prstGeom>
          <a:solidFill>
            <a:srgbClr val="00B0F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834" name="Rectangle 2"/>
          <p:cNvSpPr>
            <a:spLocks noChangeArrowheads="1"/>
          </p:cNvSpPr>
          <p:nvPr/>
        </p:nvSpPr>
        <p:spPr bwMode="auto">
          <a:xfrm>
            <a:off x="1066800" y="4495800"/>
            <a:ext cx="4648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000125"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1. să se refere la un proces independent;</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20835" name="Rectangle 3"/>
          <p:cNvSpPr>
            <a:spLocks noChangeArrowheads="1"/>
          </p:cNvSpPr>
          <p:nvPr/>
        </p:nvSpPr>
        <p:spPr bwMode="auto">
          <a:xfrm>
            <a:off x="1066800" y="4876800"/>
            <a:ext cx="6096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000125"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2. în proces să existe o legătură slabă sau absentă;</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2" name="Rectangle 11"/>
          <p:cNvSpPr/>
          <p:nvPr/>
        </p:nvSpPr>
        <p:spPr>
          <a:xfrm>
            <a:off x="1066800" y="5257800"/>
            <a:ext cx="7848600" cy="646331"/>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3. obiectivul de urmărit trebuie să fie clar definit, prin intermediul unor</a:t>
            </a:r>
            <a:br>
              <a:rPr lang="ro-RO" b="1" i="1" smtClean="0">
                <a:solidFill>
                  <a:schemeClr val="accent1">
                    <a:lumMod val="75000"/>
                  </a:schemeClr>
                </a:solidFill>
                <a:latin typeface="Arial" pitchFamily="34" charset="0"/>
                <a:cs typeface="Arial" pitchFamily="34" charset="0"/>
              </a:rPr>
            </a:br>
            <a:r>
              <a:rPr lang="ro-RO" b="1" i="1" smtClean="0">
                <a:solidFill>
                  <a:schemeClr val="accent1">
                    <a:lumMod val="75000"/>
                  </a:schemeClr>
                </a:solidFill>
                <a:latin typeface="Arial" pitchFamily="34" charset="0"/>
                <a:cs typeface="Arial" pitchFamily="34" charset="0"/>
              </a:rPr>
              <a:t>    specificații precise;</a:t>
            </a:r>
            <a:endParaRPr lang="en-US" b="1" i="1">
              <a:solidFill>
                <a:schemeClr val="accent1">
                  <a:lumMod val="75000"/>
                </a:schemeClr>
              </a:solidFill>
              <a:latin typeface="Arial" pitchFamily="34" charset="0"/>
              <a:cs typeface="Arial" pitchFamily="34" charset="0"/>
            </a:endParaRPr>
          </a:p>
        </p:txBody>
      </p:sp>
      <p:sp>
        <p:nvSpPr>
          <p:cNvPr id="13" name="Rectangle 12"/>
          <p:cNvSpPr/>
          <p:nvPr/>
        </p:nvSpPr>
        <p:spPr>
          <a:xfrm>
            <a:off x="1066800" y="5943600"/>
            <a:ext cx="7239000" cy="646331"/>
          </a:xfrm>
          <a:prstGeom prst="rect">
            <a:avLst/>
          </a:prstGeom>
        </p:spPr>
        <p:txBody>
          <a:bodyPr wrap="square">
            <a:spAutoFit/>
          </a:bodyPr>
          <a:lstStyle/>
          <a:p>
            <a:r>
              <a:rPr lang="ro-RO" b="1" i="1" smtClean="0">
                <a:solidFill>
                  <a:schemeClr val="accent1">
                    <a:lumMod val="75000"/>
                  </a:schemeClr>
                </a:solidFill>
                <a:latin typeface="Arial" pitchFamily="34" charset="0"/>
                <a:cs typeface="Arial" pitchFamily="34" charset="0"/>
              </a:rPr>
              <a:t>4. autorul inovației trebuie să creadă cu fermitate că o soluție   </a:t>
            </a:r>
          </a:p>
          <a:p>
            <a:r>
              <a:rPr lang="ro-RO" b="1" i="1" smtClean="0">
                <a:solidFill>
                  <a:schemeClr val="accent1">
                    <a:lumMod val="75000"/>
                  </a:schemeClr>
                </a:solidFill>
                <a:latin typeface="Arial" pitchFamily="34" charset="0"/>
                <a:cs typeface="Arial" pitchFamily="34" charset="0"/>
              </a:rPr>
              <a:t>    este posibilă.</a:t>
            </a:r>
            <a:endParaRPr lang="en-US" b="1" i="1">
              <a:solidFill>
                <a:schemeClr val="accent1">
                  <a:lumMod val="75000"/>
                </a:schemeClr>
              </a:solidFill>
              <a:latin typeface="Arial" pitchFamily="34" charset="0"/>
              <a:cs typeface="Arial" pitchFamily="34" charset="0"/>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102</a:t>
            </a:fld>
            <a:endParaRPr lang="en-US"/>
          </a:p>
        </p:txBody>
      </p:sp>
      <p:sp>
        <p:nvSpPr>
          <p:cNvPr id="3" name="Rectangle 2"/>
          <p:cNvSpPr/>
          <p:nvPr/>
        </p:nvSpPr>
        <p:spPr>
          <a:xfrm>
            <a:off x="1143000" y="533400"/>
            <a:ext cx="6705600" cy="369332"/>
          </a:xfrm>
          <a:prstGeom prst="rect">
            <a:avLst/>
          </a:prstGeom>
          <a:solidFill>
            <a:schemeClr val="accent3">
              <a:lumMod val="40000"/>
              <a:lumOff val="60000"/>
            </a:schemeClr>
          </a:solidFill>
          <a:ln>
            <a:solidFill>
              <a:srgbClr val="FF0000"/>
            </a:solidFill>
          </a:ln>
        </p:spPr>
        <p:txBody>
          <a:bodyPr wrap="square">
            <a:spAutoFit/>
          </a:bodyPr>
          <a:lstStyle/>
          <a:p>
            <a:pPr algn="just"/>
            <a:r>
              <a:rPr lang="ro-RO" b="1" i="1" smtClean="0">
                <a:solidFill>
                  <a:schemeClr val="accent1">
                    <a:lumMod val="75000"/>
                  </a:schemeClr>
                </a:solidFill>
                <a:latin typeface="Arial" pitchFamily="34" charset="0"/>
                <a:cs typeface="Arial" pitchFamily="34" charset="0"/>
              </a:rPr>
              <a:t>Problemele specifice </a:t>
            </a:r>
            <a:r>
              <a:rPr lang="ro-RO" smtClean="0">
                <a:latin typeface="Arial" pitchFamily="34" charset="0"/>
                <a:cs typeface="Arial" pitchFamily="34" charset="0"/>
              </a:rPr>
              <a:t>acestui </a:t>
            </a:r>
            <a:r>
              <a:rPr lang="ro-RO" b="1" i="1" smtClean="0">
                <a:solidFill>
                  <a:srgbClr val="FF0000"/>
                </a:solidFill>
                <a:latin typeface="Arial" pitchFamily="34" charset="0"/>
                <a:cs typeface="Arial" pitchFamily="34" charset="0"/>
              </a:rPr>
              <a:t>tip de inovare </a:t>
            </a:r>
            <a:r>
              <a:rPr lang="ro-RO" smtClean="0">
                <a:latin typeface="Arial" pitchFamily="34" charset="0"/>
                <a:cs typeface="Arial" pitchFamily="34" charset="0"/>
              </a:rPr>
              <a:t>sunt următoarele</a:t>
            </a:r>
            <a:endParaRPr lang="en-US">
              <a:latin typeface="Arial" pitchFamily="34" charset="0"/>
              <a:cs typeface="Arial" pitchFamily="34" charset="0"/>
            </a:endParaRPr>
          </a:p>
        </p:txBody>
      </p:sp>
      <p:sp>
        <p:nvSpPr>
          <p:cNvPr id="4" name="Right Arrow 3"/>
          <p:cNvSpPr/>
          <p:nvPr/>
        </p:nvSpPr>
        <p:spPr>
          <a:xfrm>
            <a:off x="457200" y="609600"/>
            <a:ext cx="533400" cy="228600"/>
          </a:xfrm>
          <a:prstGeom prst="rightArrow">
            <a:avLst/>
          </a:prstGeom>
          <a:solidFill>
            <a:srgbClr val="00B0F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33400" y="1295400"/>
            <a:ext cx="617220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ro-RO" b="1" i="1" smtClean="0">
                <a:solidFill>
                  <a:srgbClr val="FF0000"/>
                </a:solidFill>
                <a:latin typeface="Arial" pitchFamily="34" charset="0"/>
                <a:cs typeface="Arial" pitchFamily="34" charset="0"/>
              </a:rPr>
              <a:t>a. Procesul trebuie foarte bine stăpânit în totalitatea sa</a:t>
            </a:r>
            <a:endParaRPr lang="en-US" b="1" i="1">
              <a:solidFill>
                <a:srgbClr val="FF0000"/>
              </a:solidFill>
              <a:latin typeface="Arial" pitchFamily="34" charset="0"/>
              <a:cs typeface="Arial" pitchFamily="34" charset="0"/>
            </a:endParaRPr>
          </a:p>
        </p:txBody>
      </p:sp>
      <p:sp>
        <p:nvSpPr>
          <p:cNvPr id="6" name="Rectangle 5"/>
          <p:cNvSpPr/>
          <p:nvPr/>
        </p:nvSpPr>
        <p:spPr>
          <a:xfrm>
            <a:off x="609600" y="19812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15</a:t>
            </a:r>
            <a:endParaRPr lang="en-US" b="1">
              <a:solidFill>
                <a:schemeClr val="accent6">
                  <a:lumMod val="50000"/>
                </a:schemeClr>
              </a:solidFill>
              <a:latin typeface="Arial" pitchFamily="34" charset="0"/>
              <a:cs typeface="Arial" pitchFamily="34" charset="0"/>
            </a:endParaRPr>
          </a:p>
        </p:txBody>
      </p:sp>
      <p:sp>
        <p:nvSpPr>
          <p:cNvPr id="7" name="Rectangle 6"/>
          <p:cNvSpPr/>
          <p:nvPr/>
        </p:nvSpPr>
        <p:spPr>
          <a:xfrm>
            <a:off x="1295400" y="2514600"/>
            <a:ext cx="7239000" cy="1200329"/>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Toată lumea știe că o bună parte din copii au dificultăți în a învăța matematica dar, cum nu știm care este cauza reală care îi împiedică să o învețe (la nivelul fiziologiei cre</a:t>
            </a:r>
            <a:r>
              <a:rPr lang="en-US" smtClean="0">
                <a:latin typeface="Arial" pitchFamily="34" charset="0"/>
                <a:cs typeface="Arial" pitchFamily="34" charset="0"/>
              </a:rPr>
              <a:t>i</a:t>
            </a:r>
            <a:r>
              <a:rPr lang="ro-RO" smtClean="0">
                <a:latin typeface="Arial" pitchFamily="34" charset="0"/>
                <a:cs typeface="Arial" pitchFamily="34" charset="0"/>
              </a:rPr>
              <a:t>erului), nici nu suntem capabili să inovăm în mod eficient pentru a răspunde "necesității procesului".</a:t>
            </a:r>
            <a:endParaRPr lang="en-US">
              <a:latin typeface="Arial" pitchFamily="34" charset="0"/>
              <a:cs typeface="Arial" pitchFamily="34" charset="0"/>
            </a:endParaRPr>
          </a:p>
        </p:txBody>
      </p:sp>
      <p:cxnSp>
        <p:nvCxnSpPr>
          <p:cNvPr id="9" name="Elbow Connector 8"/>
          <p:cNvCxnSpPr>
            <a:stCxn id="6" idx="2"/>
            <a:endCxn id="7" idx="1"/>
          </p:cNvCxnSpPr>
          <p:nvPr/>
        </p:nvCxnSpPr>
        <p:spPr>
          <a:xfrm rot="16200000" flipH="1">
            <a:off x="735173" y="2554537"/>
            <a:ext cx="764233"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685800" y="3962400"/>
            <a:ext cx="67818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ro-RO" b="1" i="1" smtClean="0">
                <a:solidFill>
                  <a:srgbClr val="FF0000"/>
                </a:solidFill>
                <a:latin typeface="Arial" pitchFamily="34" charset="0"/>
                <a:cs typeface="Arial" pitchFamily="34" charset="0"/>
              </a:rPr>
              <a:t>b. Procesul este în totalitate bine stăpânit dar soluția de care </a:t>
            </a:r>
          </a:p>
          <a:p>
            <a:r>
              <a:rPr lang="ro-RO" b="1" i="1" smtClean="0">
                <a:solidFill>
                  <a:srgbClr val="FF0000"/>
                </a:solidFill>
                <a:latin typeface="Arial" pitchFamily="34" charset="0"/>
                <a:cs typeface="Arial" pitchFamily="34" charset="0"/>
              </a:rPr>
              <a:t>   avem nevoie nu există</a:t>
            </a:r>
            <a:endParaRPr lang="en-US" b="1" i="1">
              <a:solidFill>
                <a:srgbClr val="FF0000"/>
              </a:solidFill>
              <a:latin typeface="Arial" pitchFamily="34" charset="0"/>
              <a:cs typeface="Arial" pitchFamily="34" charset="0"/>
            </a:endParaRPr>
          </a:p>
        </p:txBody>
      </p:sp>
      <p:sp>
        <p:nvSpPr>
          <p:cNvPr id="12" name="Rectangle 11"/>
          <p:cNvSpPr/>
          <p:nvPr/>
        </p:nvSpPr>
        <p:spPr>
          <a:xfrm>
            <a:off x="1219200" y="5334000"/>
            <a:ext cx="7391400" cy="1200329"/>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Toate elementele legate de fabricarea aluminiului sunt bine cunoscute, atât teoretic cât și tehnologic. Procedeul actual este totuși cumplit de energointensiv și nimeni nu știe cum să să schimbe aceasta (iar studiile de chimie cuantică sugerează că nici nu va fi posibil așa ceva).</a:t>
            </a:r>
            <a:endParaRPr lang="en-US">
              <a:latin typeface="Arial" pitchFamily="34" charset="0"/>
              <a:cs typeface="Arial" pitchFamily="34" charset="0"/>
            </a:endParaRPr>
          </a:p>
        </p:txBody>
      </p:sp>
      <p:sp>
        <p:nvSpPr>
          <p:cNvPr id="15" name="Rectangle 14"/>
          <p:cNvSpPr/>
          <p:nvPr/>
        </p:nvSpPr>
        <p:spPr>
          <a:xfrm>
            <a:off x="533400" y="48006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16</a:t>
            </a:r>
            <a:endParaRPr lang="en-US" b="1">
              <a:solidFill>
                <a:schemeClr val="accent6">
                  <a:lumMod val="50000"/>
                </a:schemeClr>
              </a:solidFill>
              <a:latin typeface="Arial" pitchFamily="34" charset="0"/>
              <a:cs typeface="Arial" pitchFamily="34" charset="0"/>
            </a:endParaRPr>
          </a:p>
        </p:txBody>
      </p:sp>
      <p:cxnSp>
        <p:nvCxnSpPr>
          <p:cNvPr id="17" name="Shape 16"/>
          <p:cNvCxnSpPr>
            <a:stCxn id="15" idx="2"/>
            <a:endCxn id="12" idx="1"/>
          </p:cNvCxnSpPr>
          <p:nvPr/>
        </p:nvCxnSpPr>
        <p:spPr>
          <a:xfrm rot="16200000" flipH="1">
            <a:off x="658973" y="5373937"/>
            <a:ext cx="764233"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103</a:t>
            </a:fld>
            <a:endParaRPr lang="en-US"/>
          </a:p>
        </p:txBody>
      </p:sp>
      <p:sp>
        <p:nvSpPr>
          <p:cNvPr id="3" name="Rectangle 2"/>
          <p:cNvSpPr/>
          <p:nvPr/>
        </p:nvSpPr>
        <p:spPr>
          <a:xfrm>
            <a:off x="609600" y="1219200"/>
            <a:ext cx="76200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b="1" i="1" smtClean="0">
                <a:solidFill>
                  <a:srgbClr val="FF0000"/>
                </a:solidFill>
                <a:latin typeface="Arial" pitchFamily="34" charset="0"/>
                <a:cs typeface="Arial" pitchFamily="34" charset="0"/>
              </a:rPr>
              <a:t>c. Soluția trebuie să se potrivescă modului de a gândi al oamenilor</a:t>
            </a:r>
            <a:endParaRPr lang="en-US" b="1" i="1">
              <a:solidFill>
                <a:srgbClr val="FF0000"/>
              </a:solidFill>
              <a:latin typeface="Arial" pitchFamily="34" charset="0"/>
              <a:cs typeface="Arial" pitchFamily="34" charset="0"/>
            </a:endParaRPr>
          </a:p>
        </p:txBody>
      </p:sp>
      <p:sp>
        <p:nvSpPr>
          <p:cNvPr id="4" name="Rectangle 3"/>
          <p:cNvSpPr/>
          <p:nvPr/>
        </p:nvSpPr>
        <p:spPr>
          <a:xfrm>
            <a:off x="304800" y="20574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17</a:t>
            </a:r>
            <a:endParaRPr lang="en-US" b="1">
              <a:solidFill>
                <a:schemeClr val="accent6">
                  <a:lumMod val="50000"/>
                </a:schemeClr>
              </a:solidFill>
              <a:latin typeface="Arial" pitchFamily="34" charset="0"/>
              <a:cs typeface="Arial" pitchFamily="34" charset="0"/>
            </a:endParaRPr>
          </a:p>
        </p:txBody>
      </p:sp>
      <p:sp>
        <p:nvSpPr>
          <p:cNvPr id="5" name="Rectangle 4"/>
          <p:cNvSpPr/>
          <p:nvPr/>
        </p:nvSpPr>
        <p:spPr>
          <a:xfrm>
            <a:off x="990600" y="2743200"/>
            <a:ext cx="7620000" cy="1200329"/>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Medicii au privit cu multă reticență aparția sistemelor expert care le-ar fi permis să stabilească automat și comod tratamentul unui bolnav, în baza argumentului "Dacă treaba o face calculatorul, la ce ar mai fi nevoie de mine ?"</a:t>
            </a:r>
            <a:endParaRPr lang="en-US">
              <a:latin typeface="Arial" pitchFamily="34" charset="0"/>
              <a:cs typeface="Arial" pitchFamily="34" charset="0"/>
            </a:endParaRPr>
          </a:p>
        </p:txBody>
      </p:sp>
      <p:cxnSp>
        <p:nvCxnSpPr>
          <p:cNvPr id="7" name="Shape 6"/>
          <p:cNvCxnSpPr>
            <a:stCxn id="4" idx="2"/>
            <a:endCxn id="5" idx="1"/>
          </p:cNvCxnSpPr>
          <p:nvPr/>
        </p:nvCxnSpPr>
        <p:spPr>
          <a:xfrm rot="16200000" flipH="1">
            <a:off x="354173" y="2706937"/>
            <a:ext cx="916633"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33400" y="4343400"/>
            <a:ext cx="5391219" cy="369332"/>
          </a:xfrm>
          <a:prstGeom prst="rect">
            <a:avLst/>
          </a:prstGeom>
          <a:solidFill>
            <a:srgbClr val="FFFF99"/>
          </a:solidFill>
          <a:ln>
            <a:solidFill>
              <a:srgbClr val="C00000"/>
            </a:solidFill>
          </a:ln>
        </p:spPr>
        <p:txBody>
          <a:bodyPr wrap="none">
            <a:spAutoFit/>
          </a:bodyPr>
          <a:lstStyle/>
          <a:p>
            <a:r>
              <a:rPr lang="en-US" b="1" smtClean="0">
                <a:solidFill>
                  <a:schemeClr val="accent6">
                    <a:lumMod val="50000"/>
                  </a:schemeClr>
                </a:solidFill>
                <a:latin typeface="Arial" pitchFamily="34" charset="0"/>
                <a:cs typeface="Arial" pitchFamily="34" charset="0"/>
              </a:rPr>
              <a:t>4. </a:t>
            </a:r>
            <a:r>
              <a:rPr lang="ro-RO" b="1" smtClean="0">
                <a:solidFill>
                  <a:schemeClr val="accent6">
                    <a:lumMod val="50000"/>
                  </a:schemeClr>
                </a:solidFill>
                <a:latin typeface="Arial" pitchFamily="34" charset="0"/>
                <a:cs typeface="Arial" pitchFamily="34" charset="0"/>
              </a:rPr>
              <a:t>Schimbări în structurile industriei și ale pieții</a:t>
            </a:r>
            <a:endParaRPr lang="en-US">
              <a:solidFill>
                <a:schemeClr val="accent6">
                  <a:lumMod val="50000"/>
                </a:schemeClr>
              </a:solidFill>
              <a:latin typeface="Arial" pitchFamily="34" charset="0"/>
              <a:cs typeface="Arial" pitchFamily="34" charset="0"/>
            </a:endParaRPr>
          </a:p>
        </p:txBody>
      </p:sp>
      <p:sp>
        <p:nvSpPr>
          <p:cNvPr id="9" name="Rectangle 8"/>
          <p:cNvSpPr/>
          <p:nvPr/>
        </p:nvSpPr>
        <p:spPr>
          <a:xfrm>
            <a:off x="1143000" y="5181600"/>
            <a:ext cx="7239000" cy="923330"/>
          </a:xfrm>
          <a:prstGeom prst="rect">
            <a:avLst/>
          </a:prstGeom>
          <a:solidFill>
            <a:schemeClr val="accent3">
              <a:lumMod val="40000"/>
              <a:lumOff val="60000"/>
            </a:schemeClr>
          </a:solidFill>
        </p:spPr>
        <p:txBody>
          <a:bodyPr wrap="square">
            <a:spAutoFit/>
          </a:bodyPr>
          <a:lstStyle/>
          <a:p>
            <a:pPr algn="just"/>
            <a:r>
              <a:rPr lang="ro-RO" b="1" i="1" smtClean="0">
                <a:solidFill>
                  <a:schemeClr val="accent1">
                    <a:lumMod val="75000"/>
                  </a:schemeClr>
                </a:solidFill>
                <a:latin typeface="Arial" pitchFamily="34" charset="0"/>
                <a:cs typeface="Arial" pitchFamily="34" charset="0"/>
              </a:rPr>
              <a:t>Structurile pot fi stabile timp îndelungat</a:t>
            </a:r>
            <a:r>
              <a:rPr lang="ro-RO" smtClean="0">
                <a:latin typeface="Arial" pitchFamily="34" charset="0"/>
                <a:cs typeface="Arial" pitchFamily="34" charset="0"/>
              </a:rPr>
              <a:t>, dar </a:t>
            </a:r>
            <a:r>
              <a:rPr lang="ro-RO" b="1" i="1" smtClean="0">
                <a:solidFill>
                  <a:srgbClr val="FF0000"/>
                </a:solidFill>
                <a:latin typeface="Arial" pitchFamily="34" charset="0"/>
                <a:cs typeface="Arial" pitchFamily="34" charset="0"/>
              </a:rPr>
              <a:t>la un moment dat ceva se schimbă</a:t>
            </a:r>
            <a:r>
              <a:rPr lang="ro-RO" smtClean="0">
                <a:latin typeface="Arial" pitchFamily="34" charset="0"/>
                <a:cs typeface="Arial" pitchFamily="34" charset="0"/>
              </a:rPr>
              <a:t>. Dacă </a:t>
            </a:r>
            <a:r>
              <a:rPr lang="ro-RO" b="1" i="1" smtClean="0">
                <a:solidFill>
                  <a:srgbClr val="FF0000"/>
                </a:solidFill>
                <a:latin typeface="Arial" pitchFamily="34" charset="0"/>
                <a:cs typeface="Arial" pitchFamily="34" charset="0"/>
              </a:rPr>
              <a:t>schimbarea</a:t>
            </a:r>
            <a:r>
              <a:rPr lang="ro-RO" smtClean="0">
                <a:latin typeface="Arial" pitchFamily="34" charset="0"/>
                <a:cs typeface="Arial" pitchFamily="34" charset="0"/>
              </a:rPr>
              <a:t> este </a:t>
            </a:r>
            <a:r>
              <a:rPr lang="ro-RO" b="1" i="1" smtClean="0">
                <a:solidFill>
                  <a:srgbClr val="FF0000"/>
                </a:solidFill>
                <a:latin typeface="Arial" pitchFamily="34" charset="0"/>
                <a:cs typeface="Arial" pitchFamily="34" charset="0"/>
              </a:rPr>
              <a:t>percepută la timp </a:t>
            </a:r>
            <a:r>
              <a:rPr lang="ro-RO" smtClean="0">
                <a:latin typeface="Arial" pitchFamily="34" charset="0"/>
                <a:cs typeface="Arial" pitchFamily="34" charset="0"/>
              </a:rPr>
              <a:t>și </a:t>
            </a:r>
            <a:r>
              <a:rPr lang="ro-RO" b="1" i="1" smtClean="0">
                <a:solidFill>
                  <a:srgbClr val="FF0000"/>
                </a:solidFill>
                <a:latin typeface="Arial" pitchFamily="34" charset="0"/>
                <a:cs typeface="Arial" pitchFamily="34" charset="0"/>
              </a:rPr>
              <a:t>se acționează eficient</a:t>
            </a:r>
            <a:r>
              <a:rPr lang="ro-RO" smtClean="0">
                <a:latin typeface="Arial" pitchFamily="34" charset="0"/>
                <a:cs typeface="Arial" pitchFamily="34" charset="0"/>
              </a:rPr>
              <a:t>, se obține un </a:t>
            </a:r>
            <a:r>
              <a:rPr lang="ro-RO" b="1" i="1" smtClean="0">
                <a:solidFill>
                  <a:schemeClr val="accent6">
                    <a:lumMod val="50000"/>
                  </a:schemeClr>
                </a:solidFill>
                <a:latin typeface="Arial" pitchFamily="34" charset="0"/>
                <a:cs typeface="Arial" pitchFamily="34" charset="0"/>
              </a:rPr>
              <a:t>succes notabil</a:t>
            </a:r>
            <a:r>
              <a:rPr lang="en-US" b="1" i="1" smtClean="0">
                <a:solidFill>
                  <a:schemeClr val="accent6">
                    <a:lumMod val="50000"/>
                  </a:schemeClr>
                </a:solidFill>
                <a:latin typeface="Arial" pitchFamily="34" charset="0"/>
                <a:cs typeface="Arial" pitchFamily="34" charset="0"/>
              </a:rPr>
              <a:t>.</a:t>
            </a:r>
            <a:endParaRPr lang="en-US" b="1" i="1">
              <a:solidFill>
                <a:schemeClr val="accent6">
                  <a:lumMod val="50000"/>
                </a:schemeClr>
              </a:solidFill>
              <a:latin typeface="Arial" pitchFamily="34" charset="0"/>
              <a:cs typeface="Arial" pitchFamily="34" charset="0"/>
            </a:endParaRPr>
          </a:p>
        </p:txBody>
      </p:sp>
      <p:sp>
        <p:nvSpPr>
          <p:cNvPr id="10" name="Right Arrow 9"/>
          <p:cNvSpPr/>
          <p:nvPr/>
        </p:nvSpPr>
        <p:spPr>
          <a:xfrm>
            <a:off x="457200" y="5257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104</a:t>
            </a:fld>
            <a:endParaRPr lang="en-US"/>
          </a:p>
        </p:txBody>
      </p:sp>
      <p:sp>
        <p:nvSpPr>
          <p:cNvPr id="3" name="Rectangle 2"/>
          <p:cNvSpPr/>
          <p:nvPr/>
        </p:nvSpPr>
        <p:spPr>
          <a:xfrm>
            <a:off x="533400" y="10668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1</a:t>
            </a:r>
            <a:r>
              <a:rPr lang="en-US" b="1" smtClean="0">
                <a:solidFill>
                  <a:schemeClr val="accent6">
                    <a:lumMod val="50000"/>
                  </a:schemeClr>
                </a:solidFill>
                <a:latin typeface="Arial" pitchFamily="34" charset="0"/>
                <a:cs typeface="Arial" pitchFamily="34" charset="0"/>
              </a:rPr>
              <a:t>8</a:t>
            </a:r>
            <a:endParaRPr lang="en-US" b="1">
              <a:solidFill>
                <a:schemeClr val="accent6">
                  <a:lumMod val="50000"/>
                </a:schemeClr>
              </a:solidFill>
              <a:latin typeface="Arial" pitchFamily="34" charset="0"/>
              <a:cs typeface="Arial" pitchFamily="34" charset="0"/>
            </a:endParaRPr>
          </a:p>
        </p:txBody>
      </p:sp>
      <p:sp>
        <p:nvSpPr>
          <p:cNvPr id="4" name="Rectangle 3"/>
          <p:cNvSpPr/>
          <p:nvPr/>
        </p:nvSpPr>
        <p:spPr>
          <a:xfrm>
            <a:off x="1143000" y="1600200"/>
            <a:ext cx="7315200" cy="4801314"/>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La începutul secolului, prin 1904...1910, automobilul putea să iasă din categoria unui "obiect de lux". Ford a înțeles asta și a lansat "Model T". De asemenea ROLLS-ROYCE a înțeles asta și a creat un automobil pe care, prin execuție, preț dar chiar și prin reclamă, l-a făcut simbolul celor foarte avuți, ceea ce i-a permis să își creeze o piață proprie. A doua schimbare esențială în piața automobilului a apărut după 1960 când s-a manifestat o "mondializare" a ei. Până atunci, fiecare piață națională era dominată de proprii fabricanți. Cei ce au realizat aceasta, japonezii, Ford, Fiat, au ieșit întăriți în timp ce alte firme cum ar fi Peugeot (Franța) sau Leyland (Anglia) au devenit marginale. Tot acum piața s-a redistribuit și în funcție de opțiunile cumpărătorilor a apărut o categorie de cumpărători doritori de mașini sport, de exemplu, ceea ce a permis unei companii marginale, PORSCHE, dar care a știut să profite și să ofere ce trebuie, să devină o firmă cu renume. Tot atunci s-au impus VOLVO și BMW și tot atunci o altă firmă, care nu a știut să profite de noua structură a pieții, CITRÖEN, s-a periferizat.</a:t>
            </a:r>
            <a:endParaRPr lang="en-US">
              <a:latin typeface="Arial" pitchFamily="34" charset="0"/>
              <a:cs typeface="Arial" pitchFamily="34" charset="0"/>
            </a:endParaRPr>
          </a:p>
        </p:txBody>
      </p:sp>
      <p:cxnSp>
        <p:nvCxnSpPr>
          <p:cNvPr id="6" name="Shape 5"/>
          <p:cNvCxnSpPr>
            <a:stCxn id="3" idx="2"/>
            <a:endCxn id="4" idx="1"/>
          </p:cNvCxnSpPr>
          <p:nvPr/>
        </p:nvCxnSpPr>
        <p:spPr>
          <a:xfrm rot="16200000" flipH="1">
            <a:off x="-279373" y="2578483"/>
            <a:ext cx="2564725" cy="2800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105</a:t>
            </a:fld>
            <a:endParaRPr lang="en-US"/>
          </a:p>
        </p:txBody>
      </p:sp>
      <p:sp>
        <p:nvSpPr>
          <p:cNvPr id="3" name="Rectangle 2"/>
          <p:cNvSpPr/>
          <p:nvPr/>
        </p:nvSpPr>
        <p:spPr>
          <a:xfrm>
            <a:off x="1066800" y="1066800"/>
            <a:ext cx="7162800" cy="369332"/>
          </a:xfrm>
          <a:prstGeom prst="rect">
            <a:avLst/>
          </a:prstGeom>
          <a:solidFill>
            <a:schemeClr val="accent3">
              <a:lumMod val="40000"/>
              <a:lumOff val="60000"/>
            </a:schemeClr>
          </a:solidFill>
          <a:ln>
            <a:solidFill>
              <a:schemeClr val="accent3">
                <a:lumMod val="40000"/>
                <a:lumOff val="60000"/>
              </a:schemeClr>
            </a:solidFill>
          </a:ln>
        </p:spPr>
        <p:txBody>
          <a:bodyPr wrap="square">
            <a:spAutoFit/>
          </a:bodyPr>
          <a:lstStyle/>
          <a:p>
            <a:r>
              <a:rPr lang="ro-RO" smtClean="0">
                <a:latin typeface="Arial" pitchFamily="34" charset="0"/>
                <a:cs typeface="Arial" pitchFamily="34" charset="0"/>
              </a:rPr>
              <a:t>Uneori apar </a:t>
            </a:r>
            <a:r>
              <a:rPr lang="ro-RO" b="1" i="1" smtClean="0">
                <a:solidFill>
                  <a:srgbClr val="FF0000"/>
                </a:solidFill>
                <a:latin typeface="Arial" pitchFamily="34" charset="0"/>
                <a:cs typeface="Arial" pitchFamily="34" charset="0"/>
              </a:rPr>
              <a:t>cerințe noi</a:t>
            </a:r>
            <a:r>
              <a:rPr lang="ro-RO" smtClean="0">
                <a:latin typeface="Arial" pitchFamily="34" charset="0"/>
                <a:cs typeface="Arial" pitchFamily="34" charset="0"/>
              </a:rPr>
              <a:t>, inexistente înainte, la care trebuie răspuns</a:t>
            </a:r>
            <a:endParaRPr lang="en-US">
              <a:latin typeface="Arial" pitchFamily="34" charset="0"/>
              <a:cs typeface="Arial" pitchFamily="34" charset="0"/>
            </a:endParaRPr>
          </a:p>
        </p:txBody>
      </p:sp>
      <p:sp>
        <p:nvSpPr>
          <p:cNvPr id="4" name="Right Arrow 3"/>
          <p:cNvSpPr/>
          <p:nvPr/>
        </p:nvSpPr>
        <p:spPr>
          <a:xfrm>
            <a:off x="381000" y="1143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81000" y="19050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1</a:t>
            </a:r>
            <a:r>
              <a:rPr lang="en-US" b="1" smtClean="0">
                <a:solidFill>
                  <a:schemeClr val="accent6">
                    <a:lumMod val="50000"/>
                  </a:schemeClr>
                </a:solidFill>
                <a:latin typeface="Arial" pitchFamily="34" charset="0"/>
                <a:cs typeface="Arial" pitchFamily="34" charset="0"/>
              </a:rPr>
              <a:t>9</a:t>
            </a:r>
            <a:endParaRPr lang="en-US" b="1">
              <a:solidFill>
                <a:schemeClr val="accent6">
                  <a:lumMod val="50000"/>
                </a:schemeClr>
              </a:solidFill>
              <a:latin typeface="Arial" pitchFamily="34" charset="0"/>
              <a:cs typeface="Arial" pitchFamily="34" charset="0"/>
            </a:endParaRPr>
          </a:p>
        </p:txBody>
      </p:sp>
      <p:sp>
        <p:nvSpPr>
          <p:cNvPr id="6" name="Rectangle 5"/>
          <p:cNvSpPr/>
          <p:nvPr/>
        </p:nvSpPr>
        <p:spPr>
          <a:xfrm>
            <a:off x="1219200" y="2551837"/>
            <a:ext cx="7162800" cy="1200329"/>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În anii '60 trei tineri, în SUA, au sesizat că spitalele vor avea din ce în ce mai multă nevoie de servicii externe: spălătorie, întreținere etc. Au creat o firmă de ascest tip care face azi afaceri de ordinul milioanelor de dolari.</a:t>
            </a:r>
            <a:endParaRPr lang="en-US">
              <a:latin typeface="Arial" pitchFamily="34" charset="0"/>
              <a:cs typeface="Arial" pitchFamily="34" charset="0"/>
            </a:endParaRPr>
          </a:p>
        </p:txBody>
      </p:sp>
      <p:cxnSp>
        <p:nvCxnSpPr>
          <p:cNvPr id="8" name="Shape 7"/>
          <p:cNvCxnSpPr>
            <a:stCxn id="5" idx="2"/>
            <a:endCxn id="6" idx="1"/>
          </p:cNvCxnSpPr>
          <p:nvPr/>
        </p:nvCxnSpPr>
        <p:spPr>
          <a:xfrm rot="16200000" flipH="1">
            <a:off x="526054" y="2458856"/>
            <a:ext cx="877670" cy="5086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219200" y="4343400"/>
            <a:ext cx="7199407" cy="369332"/>
          </a:xfrm>
          <a:prstGeom prst="rect">
            <a:avLst/>
          </a:prstGeom>
          <a:solidFill>
            <a:schemeClr val="accent3">
              <a:lumMod val="40000"/>
              <a:lumOff val="60000"/>
            </a:schemeClr>
          </a:solidFill>
          <a:ln>
            <a:solidFill>
              <a:srgbClr val="C00000"/>
            </a:solidFill>
          </a:ln>
        </p:spPr>
        <p:txBody>
          <a:bodyPr wrap="none">
            <a:spAutoFit/>
          </a:bodyPr>
          <a:lstStyle/>
          <a:p>
            <a:r>
              <a:rPr lang="ro-RO" b="1" i="1" smtClean="0">
                <a:solidFill>
                  <a:srgbClr val="FF0000"/>
                </a:solidFill>
                <a:latin typeface="Arial" pitchFamily="34" charset="0"/>
                <a:cs typeface="Arial" pitchFamily="34" charset="0"/>
              </a:rPr>
              <a:t>Concluzii</a:t>
            </a:r>
            <a:r>
              <a:rPr lang="ro-RO" b="1" smtClean="0">
                <a:solidFill>
                  <a:schemeClr val="accent6">
                    <a:lumMod val="50000"/>
                  </a:schemeClr>
                </a:solidFill>
                <a:latin typeface="Arial" pitchFamily="34" charset="0"/>
                <a:cs typeface="Arial" pitchFamily="34" charset="0"/>
              </a:rPr>
              <a:t> privind schimbările în structurile industriei și ale pieții</a:t>
            </a:r>
            <a:endParaRPr lang="en-US">
              <a:solidFill>
                <a:schemeClr val="accent6">
                  <a:lumMod val="50000"/>
                </a:schemeClr>
              </a:solidFill>
              <a:latin typeface="Arial" pitchFamily="34" charset="0"/>
              <a:cs typeface="Arial" pitchFamily="34" charset="0"/>
            </a:endParaRPr>
          </a:p>
        </p:txBody>
      </p:sp>
      <p:sp>
        <p:nvSpPr>
          <p:cNvPr id="10" name="Right Arrow 9"/>
          <p:cNvSpPr/>
          <p:nvPr/>
        </p:nvSpPr>
        <p:spPr>
          <a:xfrm>
            <a:off x="533400" y="4419600"/>
            <a:ext cx="533400" cy="228600"/>
          </a:xfrm>
          <a:prstGeom prst="rightArrow">
            <a:avLst/>
          </a:prstGeom>
          <a:solidFill>
            <a:srgbClr val="00B0F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62000" y="5029201"/>
            <a:ext cx="7620000" cy="2031325"/>
          </a:xfrm>
          <a:prstGeom prst="rect">
            <a:avLst/>
          </a:prstGeom>
        </p:spPr>
        <p:txBody>
          <a:bodyPr wrap="square">
            <a:spAutoFit/>
          </a:bodyPr>
          <a:lstStyle/>
          <a:p>
            <a:pPr marL="342900" indent="-342900" algn="just">
              <a:buAutoNum type="arabicPeriod"/>
            </a:pPr>
            <a:r>
              <a:rPr lang="ro-RO" b="1" i="1" smtClean="0">
                <a:solidFill>
                  <a:schemeClr val="accent1">
                    <a:lumMod val="75000"/>
                  </a:schemeClr>
                </a:solidFill>
                <a:latin typeface="Arial" pitchFamily="34" charset="0"/>
                <a:cs typeface="Arial" pitchFamily="34" charset="0"/>
              </a:rPr>
              <a:t>Schimbările sunt însoțite, cel mai adesea, de o creștere </a:t>
            </a:r>
          </a:p>
          <a:p>
            <a:pPr marL="342900" indent="-342900" algn="just"/>
            <a:r>
              <a:rPr lang="ro-RO" b="1" i="1" smtClean="0">
                <a:solidFill>
                  <a:schemeClr val="accent1">
                    <a:lumMod val="75000"/>
                  </a:schemeClr>
                </a:solidFill>
                <a:latin typeface="Arial" pitchFamily="34" charset="0"/>
                <a:cs typeface="Arial" pitchFamily="34" charset="0"/>
              </a:rPr>
              <a:t>     spectaculoasă a cererii, ceea ce îi determină pe cei deja prezenți și ale căror afaceri prosperă, să creadă că totul este bine</a:t>
            </a:r>
            <a:r>
              <a:rPr lang="ro-RO" smtClean="0"/>
              <a:t> </a:t>
            </a:r>
            <a:r>
              <a:rPr lang="ro-RO" b="1" i="1" smtClean="0">
                <a:solidFill>
                  <a:schemeClr val="accent1">
                    <a:lumMod val="75000"/>
                  </a:schemeClr>
                </a:solidFill>
                <a:latin typeface="Arial" pitchFamily="34" charset="0"/>
                <a:cs typeface="Arial" pitchFamily="34" charset="0"/>
              </a:rPr>
              <a:t>De fapt, noii veniți sunt cei ce exploatează noile structuri iar când piața se stabilizează, ei rămân să o controleze, în detrimentul foștilor "mari".</a:t>
            </a:r>
            <a:endParaRPr lang="en-US" b="1" i="1" smtClean="0">
              <a:solidFill>
                <a:schemeClr val="accent1">
                  <a:lumMod val="75000"/>
                </a:schemeClr>
              </a:solidFill>
              <a:latin typeface="Arial" pitchFamily="34" charset="0"/>
              <a:cs typeface="Arial" pitchFamily="34" charset="0"/>
            </a:endParaRPr>
          </a:p>
          <a:p>
            <a:pPr marL="342900" indent="-342900" algn="just"/>
            <a:endParaRPr lang="en-US" b="1" i="1">
              <a:solidFill>
                <a:schemeClr val="accent1">
                  <a:lumMod val="75000"/>
                </a:schemeClr>
              </a:solidFill>
              <a:latin typeface="Arial" pitchFamily="34" charset="0"/>
              <a:cs typeface="Arial" pitchFamily="34" charset="0"/>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106</a:t>
            </a:fld>
            <a:endParaRPr lang="en-US"/>
          </a:p>
        </p:txBody>
      </p:sp>
      <p:sp>
        <p:nvSpPr>
          <p:cNvPr id="1025" name="Rectangle 1"/>
          <p:cNvSpPr>
            <a:spLocks noChangeArrowheads="1"/>
          </p:cNvSpPr>
          <p:nvPr/>
        </p:nvSpPr>
        <p:spPr bwMode="auto">
          <a:xfrm>
            <a:off x="457200" y="1066800"/>
            <a:ext cx="84582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36525"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2. Schimbările structurale antrenează și apariția unor noi tipuri de </a:t>
            </a:r>
          </a:p>
          <a:p>
            <a:pPr marL="0" marR="0" lvl="0" indent="0" algn="l" defTabSz="914400" rtl="0" eaLnBrk="1" fontAlgn="base" latinLnBrk="0" hangingPunct="1">
              <a:lnSpc>
                <a:spcPct val="100000"/>
              </a:lnSpc>
              <a:spcBef>
                <a:spcPct val="0"/>
              </a:spcBef>
              <a:spcAft>
                <a:spcPct val="0"/>
              </a:spcAft>
              <a:buClrTx/>
              <a:buSzTx/>
              <a:tabLst>
                <a:tab pos="136525" algn="l"/>
              </a:tabLst>
            </a:pPr>
            <a:r>
              <a:rPr lang="ro-RO" b="1" i="1" smtClean="0">
                <a:solidFill>
                  <a:schemeClr val="accent1">
                    <a:lumMod val="75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produse, care realizează aceleași funcții de bază dar sunt concepute  </a:t>
            </a:r>
          </a:p>
          <a:p>
            <a:pPr marL="0" marR="0" lvl="0" indent="0" algn="l" defTabSz="914400" rtl="0" eaLnBrk="1" fontAlgn="base" latinLnBrk="0" hangingPunct="1">
              <a:lnSpc>
                <a:spcPct val="100000"/>
              </a:lnSpc>
              <a:spcBef>
                <a:spcPct val="0"/>
              </a:spcBef>
              <a:spcAft>
                <a:spcPct val="0"/>
              </a:spcAft>
              <a:buClrTx/>
              <a:buSzTx/>
              <a:tabLst>
                <a:tab pos="136525" algn="l"/>
              </a:tabLst>
            </a:pPr>
            <a:r>
              <a:rPr lang="ro-RO" b="1" i="1" smtClean="0">
                <a:solidFill>
                  <a:schemeClr val="accent1">
                    <a:lumMod val="75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pe principii cu totul noi. In ultimii ani, este vorba mai ales de </a:t>
            </a:r>
          </a:p>
          <a:p>
            <a:pPr marL="0" marR="0" lvl="0" indent="0" algn="l" defTabSz="914400" rtl="0" eaLnBrk="1" fontAlgn="base" latinLnBrk="0" hangingPunct="1">
              <a:lnSpc>
                <a:spcPct val="100000"/>
              </a:lnSpc>
              <a:spcBef>
                <a:spcPct val="0"/>
              </a:spcBef>
              <a:spcAft>
                <a:spcPct val="0"/>
              </a:spcAft>
              <a:buClrTx/>
              <a:buSzTx/>
              <a:tabLst>
                <a:tab pos="136525" algn="l"/>
              </a:tabLst>
            </a:pPr>
            <a:r>
              <a:rPr lang="ro-RO" b="1" i="1" smtClean="0">
                <a:solidFill>
                  <a:schemeClr val="accent1">
                    <a:lumMod val="75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pătrunderea informaticii dar și a noilor materiale, în industrii altădată </a:t>
            </a:r>
          </a:p>
          <a:p>
            <a:pPr marL="0" marR="0" lvl="0" indent="0" algn="l" defTabSz="914400" rtl="0" eaLnBrk="1" fontAlgn="base" latinLnBrk="0" hangingPunct="1">
              <a:lnSpc>
                <a:spcPct val="100000"/>
              </a:lnSpc>
              <a:spcBef>
                <a:spcPct val="0"/>
              </a:spcBef>
              <a:spcAft>
                <a:spcPct val="0"/>
              </a:spcAft>
              <a:buClrTx/>
              <a:buSzTx/>
              <a:tabLst>
                <a:tab pos="136525" algn="l"/>
              </a:tabLst>
            </a:pPr>
            <a:r>
              <a:rPr lang="ro-RO" b="1" i="1" smtClean="0">
                <a:solidFill>
                  <a:schemeClr val="accent1">
                    <a:lumMod val="75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"stabile".</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4" name="Rectangle 3"/>
          <p:cNvSpPr/>
          <p:nvPr/>
        </p:nvSpPr>
        <p:spPr>
          <a:xfrm>
            <a:off x="457200" y="2971800"/>
            <a:ext cx="7924800" cy="646331"/>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3. Modul în care se fac afacerile se schimbă și el fundamental, lucru </a:t>
            </a:r>
          </a:p>
          <a:p>
            <a:pPr algn="just"/>
            <a:r>
              <a:rPr lang="ro-RO" b="1" i="1" smtClean="0">
                <a:solidFill>
                  <a:schemeClr val="accent1">
                    <a:lumMod val="75000"/>
                  </a:schemeClr>
                </a:solidFill>
                <a:latin typeface="Arial" pitchFamily="34" charset="0"/>
                <a:cs typeface="Arial" pitchFamily="34" charset="0"/>
              </a:rPr>
              <a:t>    de care cei "vechi" de regulă nu țin cont. </a:t>
            </a:r>
            <a:endParaRPr lang="en-US" b="1" i="1">
              <a:solidFill>
                <a:schemeClr val="accent1">
                  <a:lumMod val="75000"/>
                </a:schemeClr>
              </a:solidFill>
              <a:latin typeface="Arial" pitchFamily="34" charset="0"/>
              <a:cs typeface="Arial" pitchFamily="34" charset="0"/>
            </a:endParaRPr>
          </a:p>
        </p:txBody>
      </p:sp>
      <p:sp>
        <p:nvSpPr>
          <p:cNvPr id="5" name="Rectangle 4"/>
          <p:cNvSpPr/>
          <p:nvPr/>
        </p:nvSpPr>
        <p:spPr>
          <a:xfrm>
            <a:off x="304800" y="41910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20</a:t>
            </a:r>
            <a:endParaRPr lang="en-US" b="1">
              <a:solidFill>
                <a:schemeClr val="accent6">
                  <a:lumMod val="50000"/>
                </a:schemeClr>
              </a:solidFill>
              <a:latin typeface="Arial" pitchFamily="34" charset="0"/>
              <a:cs typeface="Arial" pitchFamily="34" charset="0"/>
            </a:endParaRPr>
          </a:p>
        </p:txBody>
      </p:sp>
      <p:sp>
        <p:nvSpPr>
          <p:cNvPr id="1026" name="Rectangle 2"/>
          <p:cNvSpPr>
            <a:spLocks noChangeArrowheads="1"/>
          </p:cNvSpPr>
          <p:nvPr/>
        </p:nvSpPr>
        <p:spPr bwMode="auto">
          <a:xfrm>
            <a:off x="990600" y="5029200"/>
            <a:ext cx="7239000" cy="923330"/>
          </a:xfrm>
          <a:prstGeom prst="rect">
            <a:avLst/>
          </a:prstGeom>
          <a:solidFill>
            <a:schemeClr val="accent5">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36525" algn="l"/>
              </a:tabLst>
            </a:pPr>
            <a:r>
              <a:rPr lang="ro-RO" smtClean="0">
                <a:solidFill>
                  <a:srgbClr val="000000"/>
                </a:solidFill>
                <a:latin typeface="Arial" pitchFamily="34" charset="0"/>
                <a:ea typeface="Times New Roman" pitchFamily="18" charset="0"/>
                <a:cs typeface="Arial" pitchFamily="34" charset="0"/>
              </a:rPr>
              <a:t>I</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deea lui XEROX de a nu vinde aparatele sale (scumpe) ci de a le "închiria", idee care i-a asigurat succesul până când sistemul s-a impus prin calitățile sale.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8" name="Shape 7"/>
          <p:cNvCxnSpPr>
            <a:stCxn id="5" idx="2"/>
            <a:endCxn id="1026" idx="1"/>
          </p:cNvCxnSpPr>
          <p:nvPr/>
        </p:nvCxnSpPr>
        <p:spPr>
          <a:xfrm rot="16200000" flipH="1">
            <a:off x="347223" y="4847487"/>
            <a:ext cx="930533"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107</a:t>
            </a:fld>
            <a:endParaRPr lang="en-US"/>
          </a:p>
        </p:txBody>
      </p:sp>
      <p:sp>
        <p:nvSpPr>
          <p:cNvPr id="3" name="Rectangle 2"/>
          <p:cNvSpPr/>
          <p:nvPr/>
        </p:nvSpPr>
        <p:spPr>
          <a:xfrm>
            <a:off x="685800" y="1143000"/>
            <a:ext cx="2967479" cy="369332"/>
          </a:xfrm>
          <a:prstGeom prst="rect">
            <a:avLst/>
          </a:prstGeom>
          <a:solidFill>
            <a:srgbClr val="FFFF99"/>
          </a:solidFill>
          <a:ln>
            <a:solidFill>
              <a:srgbClr val="C00000"/>
            </a:solidFill>
          </a:ln>
        </p:spPr>
        <p:txBody>
          <a:bodyPr wrap="none">
            <a:spAutoFit/>
          </a:bodyPr>
          <a:lstStyle/>
          <a:p>
            <a:pPr algn="just"/>
            <a:r>
              <a:rPr lang="ro-RO" b="1" smtClean="0">
                <a:solidFill>
                  <a:schemeClr val="accent6">
                    <a:lumMod val="50000"/>
                  </a:schemeClr>
                </a:solidFill>
                <a:latin typeface="Arial" pitchFamily="34" charset="0"/>
                <a:cs typeface="Arial" pitchFamily="34" charset="0"/>
              </a:rPr>
              <a:t>5. Modificări demografice</a:t>
            </a:r>
            <a:endParaRPr lang="en-US">
              <a:solidFill>
                <a:schemeClr val="accent6">
                  <a:lumMod val="50000"/>
                </a:schemeClr>
              </a:solidFill>
              <a:latin typeface="Arial" pitchFamily="34" charset="0"/>
              <a:cs typeface="Arial" pitchFamily="34" charset="0"/>
            </a:endParaRPr>
          </a:p>
        </p:txBody>
      </p:sp>
      <p:sp>
        <p:nvSpPr>
          <p:cNvPr id="4" name="Rectangle 3"/>
          <p:cNvSpPr/>
          <p:nvPr/>
        </p:nvSpPr>
        <p:spPr>
          <a:xfrm>
            <a:off x="990600" y="1828800"/>
            <a:ext cx="7543800" cy="646331"/>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Toată lumea crede că </a:t>
            </a:r>
            <a:r>
              <a:rPr lang="ro-RO" b="1" i="1" smtClean="0">
                <a:solidFill>
                  <a:schemeClr val="accent6">
                    <a:lumMod val="50000"/>
                  </a:schemeClr>
                </a:solidFill>
                <a:latin typeface="Arial" pitchFamily="34" charset="0"/>
                <a:cs typeface="Arial" pitchFamily="34" charset="0"/>
              </a:rPr>
              <a:t>schimbările demografice sunt lente </a:t>
            </a:r>
            <a:r>
              <a:rPr lang="ro-RO" smtClean="0">
                <a:latin typeface="Arial" pitchFamily="34" charset="0"/>
                <a:cs typeface="Arial" pitchFamily="34" charset="0"/>
              </a:rPr>
              <a:t>și oarecum continui, dar </a:t>
            </a:r>
            <a:r>
              <a:rPr lang="ro-RO" b="1" i="1" smtClean="0">
                <a:solidFill>
                  <a:srgbClr val="FF0000"/>
                </a:solidFill>
                <a:latin typeface="Arial" pitchFamily="34" charset="0"/>
                <a:cs typeface="Arial" pitchFamily="34" charset="0"/>
              </a:rPr>
              <a:t>de fapt nu este așa</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5" name="Right Arrow 4"/>
          <p:cNvSpPr/>
          <p:nvPr/>
        </p:nvSpPr>
        <p:spPr>
          <a:xfrm>
            <a:off x="381000" y="1905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04800" y="27432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21</a:t>
            </a:r>
            <a:endParaRPr lang="en-US" b="1">
              <a:solidFill>
                <a:schemeClr val="accent6">
                  <a:lumMod val="50000"/>
                </a:schemeClr>
              </a:solidFill>
              <a:latin typeface="Arial" pitchFamily="34" charset="0"/>
              <a:cs typeface="Arial" pitchFamily="34" charset="0"/>
            </a:endParaRPr>
          </a:p>
        </p:txBody>
      </p:sp>
      <p:sp>
        <p:nvSpPr>
          <p:cNvPr id="7" name="Rectangle 6"/>
          <p:cNvSpPr/>
          <p:nvPr/>
        </p:nvSpPr>
        <p:spPr>
          <a:xfrm>
            <a:off x="990600" y="3352800"/>
            <a:ext cx="7315200" cy="646331"/>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Urbanizarea SUA ca și a Europei Occidentale a durat doar 30 de ani, între 1830 și 1860.</a:t>
            </a:r>
            <a:endParaRPr lang="en-US">
              <a:latin typeface="Arial" pitchFamily="34" charset="0"/>
              <a:cs typeface="Arial" pitchFamily="34" charset="0"/>
            </a:endParaRPr>
          </a:p>
        </p:txBody>
      </p:sp>
      <p:cxnSp>
        <p:nvCxnSpPr>
          <p:cNvPr id="9" name="Shape 8"/>
          <p:cNvCxnSpPr>
            <a:stCxn id="6" idx="2"/>
            <a:endCxn id="7" idx="1"/>
          </p:cNvCxnSpPr>
          <p:nvPr/>
        </p:nvCxnSpPr>
        <p:spPr>
          <a:xfrm rot="16200000" flipH="1">
            <a:off x="530772" y="3216138"/>
            <a:ext cx="563434"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990600" y="4953000"/>
            <a:ext cx="7315200" cy="1477328"/>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Astăzi, afluxul tinerilor din țări slab dezvoltate către țările puternice schimbă fundamental structura demografică a acestora, implicit cererea de produse. Nici acest fenomen nu a durat mai mult de 20 de ani, el a început practic după 1970 și dă semne să se încheie acum (prin refuzul țărilor dezvoltate de a mai accepta imigranți).</a:t>
            </a:r>
            <a:endParaRPr lang="en-US">
              <a:latin typeface="Arial" pitchFamily="34" charset="0"/>
              <a:cs typeface="Arial" pitchFamily="34" charset="0"/>
            </a:endParaRPr>
          </a:p>
        </p:txBody>
      </p:sp>
      <p:sp>
        <p:nvSpPr>
          <p:cNvPr id="11" name="Rectangle 10"/>
          <p:cNvSpPr/>
          <p:nvPr/>
        </p:nvSpPr>
        <p:spPr>
          <a:xfrm>
            <a:off x="304800" y="43434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22</a:t>
            </a:r>
            <a:endParaRPr lang="en-US" b="1">
              <a:solidFill>
                <a:schemeClr val="accent6">
                  <a:lumMod val="50000"/>
                </a:schemeClr>
              </a:solidFill>
              <a:latin typeface="Arial" pitchFamily="34" charset="0"/>
              <a:cs typeface="Arial" pitchFamily="34" charset="0"/>
            </a:endParaRPr>
          </a:p>
        </p:txBody>
      </p:sp>
      <p:cxnSp>
        <p:nvCxnSpPr>
          <p:cNvPr id="13" name="Shape 12"/>
          <p:cNvCxnSpPr>
            <a:stCxn id="11" idx="2"/>
            <a:endCxn id="10" idx="1"/>
          </p:cNvCxnSpPr>
          <p:nvPr/>
        </p:nvCxnSpPr>
        <p:spPr>
          <a:xfrm rot="16200000" flipH="1">
            <a:off x="323023" y="5024087"/>
            <a:ext cx="978932"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108</a:t>
            </a:fld>
            <a:endParaRPr lang="en-US"/>
          </a:p>
        </p:txBody>
      </p:sp>
      <p:sp>
        <p:nvSpPr>
          <p:cNvPr id="3" name="Rectangle 2"/>
          <p:cNvSpPr/>
          <p:nvPr/>
        </p:nvSpPr>
        <p:spPr>
          <a:xfrm>
            <a:off x="1371600" y="838200"/>
            <a:ext cx="6934200" cy="646331"/>
          </a:xfrm>
          <a:prstGeom prst="rect">
            <a:avLst/>
          </a:prstGeom>
          <a:solidFill>
            <a:schemeClr val="accent3">
              <a:lumMod val="40000"/>
              <a:lumOff val="60000"/>
            </a:schemeClr>
          </a:solidFill>
        </p:spPr>
        <p:txBody>
          <a:bodyPr wrap="square">
            <a:spAutoFit/>
          </a:bodyPr>
          <a:lstStyle/>
          <a:p>
            <a:pPr algn="just"/>
            <a:r>
              <a:rPr lang="ro-RO" b="1" i="1" smtClean="0">
                <a:solidFill>
                  <a:schemeClr val="accent6">
                    <a:lumMod val="50000"/>
                  </a:schemeClr>
                </a:solidFill>
                <a:latin typeface="Arial" pitchFamily="34" charset="0"/>
                <a:cs typeface="Arial" pitchFamily="34" charset="0"/>
              </a:rPr>
              <a:t>Structura pe vârste a populației </a:t>
            </a:r>
            <a:r>
              <a:rPr lang="ro-RO" smtClean="0">
                <a:latin typeface="Arial" pitchFamily="34" charset="0"/>
                <a:cs typeface="Arial" pitchFamily="34" charset="0"/>
              </a:rPr>
              <a:t>poate să însemne foarte mult sub </a:t>
            </a:r>
            <a:r>
              <a:rPr lang="ro-RO" b="1" i="1" smtClean="0">
                <a:solidFill>
                  <a:srgbClr val="FF0000"/>
                </a:solidFill>
                <a:latin typeface="Arial" pitchFamily="34" charset="0"/>
                <a:cs typeface="Arial" pitchFamily="34" charset="0"/>
              </a:rPr>
              <a:t>aspectul cererii de produse pe piață</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4" name="Right Arrow 3"/>
          <p:cNvSpPr/>
          <p:nvPr/>
        </p:nvSpPr>
        <p:spPr>
          <a:xfrm>
            <a:off x="685800" y="8382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81000" y="17526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23</a:t>
            </a:r>
            <a:endParaRPr lang="en-US" b="1">
              <a:solidFill>
                <a:schemeClr val="accent6">
                  <a:lumMod val="50000"/>
                </a:schemeClr>
              </a:solidFill>
              <a:latin typeface="Arial" pitchFamily="34" charset="0"/>
              <a:cs typeface="Arial" pitchFamily="34" charset="0"/>
            </a:endParaRPr>
          </a:p>
        </p:txBody>
      </p:sp>
      <p:sp>
        <p:nvSpPr>
          <p:cNvPr id="6" name="Rectangle 5"/>
          <p:cNvSpPr/>
          <p:nvPr/>
        </p:nvSpPr>
        <p:spPr>
          <a:xfrm>
            <a:off x="1066800" y="2286000"/>
            <a:ext cx="7620000" cy="1477328"/>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În SUA, în anul 1965 segmentul dominant al populației era constituit din tinerii de 16 - 17 ani. Cine a știut să "vadă" asta și să deschidă magazine pentru adolescenți a făcut avere. In 1975 însă, populația majoritară era cea a tinerilor de circa 25 de ani, ceea ce înseamna cu totul alte produse și servicii solicitate.</a:t>
            </a:r>
            <a:endParaRPr lang="en-US">
              <a:latin typeface="Arial" pitchFamily="34" charset="0"/>
              <a:cs typeface="Arial" pitchFamily="34" charset="0"/>
            </a:endParaRPr>
          </a:p>
        </p:txBody>
      </p:sp>
      <p:cxnSp>
        <p:nvCxnSpPr>
          <p:cNvPr id="8" name="Shape 7"/>
          <p:cNvCxnSpPr>
            <a:stCxn id="5" idx="2"/>
            <a:endCxn id="6" idx="1"/>
          </p:cNvCxnSpPr>
          <p:nvPr/>
        </p:nvCxnSpPr>
        <p:spPr>
          <a:xfrm rot="16200000" flipH="1">
            <a:off x="437323" y="2395187"/>
            <a:ext cx="902732"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04800" y="38862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24</a:t>
            </a:r>
            <a:endParaRPr lang="en-US" b="1">
              <a:solidFill>
                <a:schemeClr val="accent6">
                  <a:lumMod val="50000"/>
                </a:schemeClr>
              </a:solidFill>
              <a:latin typeface="Arial" pitchFamily="34" charset="0"/>
              <a:cs typeface="Arial" pitchFamily="34" charset="0"/>
            </a:endParaRPr>
          </a:p>
        </p:txBody>
      </p:sp>
      <p:sp>
        <p:nvSpPr>
          <p:cNvPr id="134145" name="Rectangle 1"/>
          <p:cNvSpPr>
            <a:spLocks noChangeArrowheads="1"/>
          </p:cNvSpPr>
          <p:nvPr/>
        </p:nvSpPr>
        <p:spPr bwMode="auto">
          <a:xfrm>
            <a:off x="990600" y="4343400"/>
            <a:ext cx="7696200" cy="2031325"/>
          </a:xfrm>
          <a:prstGeom prst="rect">
            <a:avLst/>
          </a:prstGeom>
          <a:solidFill>
            <a:schemeClr val="accent5">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92088" algn="just" defTabSz="914400" rtl="0" eaLnBrk="1" fontAlgn="base" latinLnBrk="0" hangingPunct="1">
              <a:lnSpc>
                <a:spcPct val="100000"/>
              </a:lnSpc>
              <a:spcBef>
                <a:spcPct val="0"/>
              </a:spcBef>
              <a:spcAft>
                <a:spcPct val="0"/>
              </a:spcAft>
              <a:buClrTx/>
              <a:buSzTx/>
              <a:buFontTx/>
              <a:buNone/>
              <a:tabLst>
                <a:tab pos="804863"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La ora actuală generația născută (în țările Europei occidentale) între 1950 și 1960 este caracterizată de</a:t>
            </a:r>
            <a:r>
              <a:rPr kumimoji="0" lang="ro-RO" b="0" i="0" u="none" strike="noStrike" cap="none" normalizeH="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cupluri ai căror copii au plecat la casele lor și nu mai reprezintă o sursă de cheltuieli; oamenii au venituri bune, deoarece au fost lansați în viață într-o perioadă de prosperitate;</a:t>
            </a:r>
            <a:r>
              <a:rPr kumimoji="0" lang="ro-RO" b="0" i="0" u="none" strike="noStrike" cap="none" normalizeH="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au încă energie și capacitate de a se bucura de viață. Pentru această generație, piața trebuie să ofere produse și servicii specifice, altele decât cele pe care aceleași familii le solicitau cu numai 5 ani în urmă.</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16" name="Shape 15"/>
          <p:cNvCxnSpPr>
            <a:endCxn id="134145" idx="1"/>
          </p:cNvCxnSpPr>
          <p:nvPr/>
        </p:nvCxnSpPr>
        <p:spPr>
          <a:xfrm rot="16200000" flipH="1">
            <a:off x="292270" y="4660732"/>
            <a:ext cx="1091861" cy="304800"/>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109</a:t>
            </a:fld>
            <a:endParaRPr lang="en-US"/>
          </a:p>
        </p:txBody>
      </p:sp>
      <p:sp>
        <p:nvSpPr>
          <p:cNvPr id="3" name="Rectangle 2"/>
          <p:cNvSpPr/>
          <p:nvPr/>
        </p:nvSpPr>
        <p:spPr>
          <a:xfrm>
            <a:off x="609600" y="914400"/>
            <a:ext cx="2922082" cy="369332"/>
          </a:xfrm>
          <a:prstGeom prst="rect">
            <a:avLst/>
          </a:prstGeom>
          <a:solidFill>
            <a:srgbClr val="FFFF99"/>
          </a:solidFill>
          <a:ln>
            <a:solidFill>
              <a:srgbClr val="C00000"/>
            </a:solidFill>
          </a:ln>
        </p:spPr>
        <p:txBody>
          <a:bodyPr wrap="none">
            <a:spAutoFit/>
          </a:bodyPr>
          <a:lstStyle/>
          <a:p>
            <a:r>
              <a:rPr lang="ro-RO" b="1" smtClean="0">
                <a:solidFill>
                  <a:schemeClr val="accent6">
                    <a:lumMod val="50000"/>
                  </a:schemeClr>
                </a:solidFill>
                <a:latin typeface="Arial" pitchFamily="34" charset="0"/>
                <a:cs typeface="Arial" pitchFamily="34" charset="0"/>
              </a:rPr>
              <a:t>6. Schimbări de atitudine</a:t>
            </a:r>
            <a:endParaRPr lang="en-US">
              <a:solidFill>
                <a:schemeClr val="accent6">
                  <a:lumMod val="50000"/>
                </a:schemeClr>
              </a:solidFill>
              <a:latin typeface="Arial" pitchFamily="34" charset="0"/>
              <a:cs typeface="Arial" pitchFamily="34" charset="0"/>
            </a:endParaRPr>
          </a:p>
        </p:txBody>
      </p:sp>
      <p:sp>
        <p:nvSpPr>
          <p:cNvPr id="4" name="Rectangle 3"/>
          <p:cNvSpPr/>
          <p:nvPr/>
        </p:nvSpPr>
        <p:spPr>
          <a:xfrm>
            <a:off x="1143000" y="1676400"/>
            <a:ext cx="7239000" cy="1477328"/>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Uneori, </a:t>
            </a:r>
            <a:r>
              <a:rPr lang="ro-RO" b="1" i="1" smtClean="0">
                <a:solidFill>
                  <a:srgbClr val="FF0000"/>
                </a:solidFill>
                <a:latin typeface="Arial" pitchFamily="34" charset="0"/>
                <a:cs typeface="Arial" pitchFamily="34" charset="0"/>
              </a:rPr>
              <a:t>societatea adoptă, cu sau fără motiv, unele atitudini imprevizibile</a:t>
            </a:r>
            <a:r>
              <a:rPr lang="ro-RO" smtClean="0">
                <a:latin typeface="Arial" pitchFamily="34" charset="0"/>
                <a:cs typeface="Arial" pitchFamily="34" charset="0"/>
              </a:rPr>
              <a:t>, de mare importanță aici este faptul că </a:t>
            </a:r>
            <a:r>
              <a:rPr lang="ro-RO" b="1" i="1" smtClean="0">
                <a:solidFill>
                  <a:srgbClr val="FF0000"/>
                </a:solidFill>
                <a:latin typeface="Arial" pitchFamily="34" charset="0"/>
                <a:cs typeface="Arial" pitchFamily="34" charset="0"/>
              </a:rPr>
              <a:t>aceste "mode" sunt (oarecum) independente de evoluțiile economice</a:t>
            </a:r>
            <a:r>
              <a:rPr lang="ro-RO" smtClean="0">
                <a:latin typeface="Arial" pitchFamily="34" charset="0"/>
                <a:cs typeface="Arial" pitchFamily="34" charset="0"/>
              </a:rPr>
              <a:t>, </a:t>
            </a:r>
            <a:r>
              <a:rPr lang="ro-RO" b="1" i="1" smtClean="0">
                <a:solidFill>
                  <a:schemeClr val="accent2">
                    <a:lumMod val="75000"/>
                  </a:schemeClr>
                </a:solidFill>
                <a:latin typeface="Arial" pitchFamily="34" charset="0"/>
                <a:cs typeface="Arial" pitchFamily="34" charset="0"/>
              </a:rPr>
              <a:t>ele pot apărea tot atât de bine în perioade de "boom" sau de criză</a:t>
            </a:r>
            <a:r>
              <a:rPr lang="ro-RO" smtClean="0">
                <a:latin typeface="Arial" pitchFamily="34" charset="0"/>
                <a:cs typeface="Arial" pitchFamily="34" charset="0"/>
              </a:rPr>
              <a:t>, totul este ca cineva </a:t>
            </a:r>
            <a:r>
              <a:rPr lang="ro-RO" b="1" i="1" smtClean="0">
                <a:solidFill>
                  <a:schemeClr val="accent6">
                    <a:lumMod val="50000"/>
                  </a:schemeClr>
                </a:solidFill>
                <a:latin typeface="Arial" pitchFamily="34" charset="0"/>
                <a:cs typeface="Arial" pitchFamily="34" charset="0"/>
              </a:rPr>
              <a:t>să le sesizeze la timp și să lanseze afacerea</a:t>
            </a:r>
            <a:r>
              <a:rPr lang="ro-RO" smtClean="0">
                <a:latin typeface="Arial" pitchFamily="34" charset="0"/>
                <a:cs typeface="Arial" pitchFamily="34" charset="0"/>
              </a:rPr>
              <a:t>.</a:t>
            </a:r>
            <a:endParaRPr lang="en-US"/>
          </a:p>
        </p:txBody>
      </p:sp>
      <p:sp>
        <p:nvSpPr>
          <p:cNvPr id="5" name="Right Arrow 4"/>
          <p:cNvSpPr/>
          <p:nvPr/>
        </p:nvSpPr>
        <p:spPr>
          <a:xfrm>
            <a:off x="457200" y="1752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04800" y="34290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25</a:t>
            </a:r>
            <a:endParaRPr lang="en-US" b="1">
              <a:solidFill>
                <a:schemeClr val="accent6">
                  <a:lumMod val="50000"/>
                </a:schemeClr>
              </a:solidFill>
              <a:latin typeface="Arial" pitchFamily="34" charset="0"/>
              <a:cs typeface="Arial" pitchFamily="34" charset="0"/>
            </a:endParaRPr>
          </a:p>
        </p:txBody>
      </p:sp>
      <p:sp>
        <p:nvSpPr>
          <p:cNvPr id="7" name="Rectangle 6"/>
          <p:cNvSpPr/>
          <p:nvPr/>
        </p:nvSpPr>
        <p:spPr>
          <a:xfrm>
            <a:off x="1066800" y="4191000"/>
            <a:ext cx="7239000" cy="2031325"/>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De pe la începutul anilor '60, americanii au devenit (cam fără motiv) excesiv de grijulii față de sănătatea lor. Rezultatul: o revistă de sănătate, </a:t>
            </a:r>
            <a:r>
              <a:rPr lang="ro-RO" i="1" smtClean="0">
                <a:latin typeface="Arial" pitchFamily="34" charset="0"/>
                <a:cs typeface="Arial" pitchFamily="34" charset="0"/>
              </a:rPr>
              <a:t>American Health </a:t>
            </a:r>
            <a:r>
              <a:rPr lang="ro-RO" smtClean="0">
                <a:latin typeface="Arial" pitchFamily="34" charset="0"/>
                <a:cs typeface="Arial" pitchFamily="34" charset="0"/>
              </a:rPr>
              <a:t>a ajuns în câțiva ani la un milion de exemplare iar o rețea de magazine ce oferă legume "naturale" face afaceri de milioane. Pe aceeași linie, în 1983 firmele cele mai prospere din SUA erau cele ce produceau aparatură și echipamente de gimnastică pentru acasă (body-buuilding).</a:t>
            </a:r>
            <a:endParaRPr lang="en-US">
              <a:latin typeface="Arial" pitchFamily="34" charset="0"/>
              <a:cs typeface="Arial" pitchFamily="34" charset="0"/>
            </a:endParaRPr>
          </a:p>
        </p:txBody>
      </p:sp>
      <p:cxnSp>
        <p:nvCxnSpPr>
          <p:cNvPr id="9" name="Shape 8"/>
          <p:cNvCxnSpPr>
            <a:stCxn id="6" idx="2"/>
            <a:endCxn id="7" idx="1"/>
          </p:cNvCxnSpPr>
          <p:nvPr/>
        </p:nvCxnSpPr>
        <p:spPr>
          <a:xfrm rot="16200000" flipH="1">
            <a:off x="146424" y="4286286"/>
            <a:ext cx="1408331" cy="4324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0800000" flipV="1">
            <a:off x="304800" y="990600"/>
            <a:ext cx="251460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ro-RO" b="1" smtClean="0">
                <a:solidFill>
                  <a:schemeClr val="accent2">
                    <a:lumMod val="75000"/>
                  </a:schemeClr>
                </a:solidFill>
                <a:latin typeface="Arial" pitchFamily="34" charset="0"/>
                <a:cs typeface="Arial" pitchFamily="34" charset="0"/>
              </a:rPr>
              <a:t>Acad. M. Drăgănescu</a:t>
            </a:r>
            <a:r>
              <a:rPr lang="ro-RO" smtClean="0">
                <a:latin typeface="Arial" pitchFamily="34" charset="0"/>
                <a:cs typeface="Arial" pitchFamily="34" charset="0"/>
              </a:rPr>
              <a:t> </a:t>
            </a:r>
            <a:endParaRPr lang="en-US"/>
          </a:p>
        </p:txBody>
      </p:sp>
      <p:sp>
        <p:nvSpPr>
          <p:cNvPr id="3" name="Rectangle 1"/>
          <p:cNvSpPr>
            <a:spLocks noChangeArrowheads="1"/>
          </p:cNvSpPr>
          <p:nvPr/>
        </p:nvSpPr>
        <p:spPr bwMode="auto">
          <a:xfrm>
            <a:off x="533400" y="533400"/>
            <a:ext cx="8610600" cy="6825881"/>
          </a:xfrm>
          <a:prstGeom prst="rect">
            <a:avLst/>
          </a:prstGeom>
          <a:noFill/>
          <a:ln w="9525">
            <a:noFill/>
            <a:miter lim="800000"/>
            <a:headEnd/>
            <a:tailEnd/>
          </a:ln>
          <a:effectLst/>
        </p:spPr>
        <p:txBody>
          <a:bodyPr vert="horz" wrap="square" lIns="1123596" tIns="914112" rIns="1139466" bIns="1182315"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06363" algn="l"/>
              </a:tabLst>
            </a:pP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 există trei tipuri de procese creative:</a:t>
            </a:r>
          </a:p>
          <a:p>
            <a:pPr marL="0" marR="0" lvl="0" indent="0" algn="just" defTabSz="914400" rtl="0" eaLnBrk="1" fontAlgn="base" latinLnBrk="0" hangingPunct="1">
              <a:lnSpc>
                <a:spcPct val="100000"/>
              </a:lnSpc>
              <a:spcBef>
                <a:spcPct val="0"/>
              </a:spcBef>
              <a:spcAft>
                <a:spcPct val="0"/>
              </a:spcAft>
              <a:buClrTx/>
              <a:buSzTx/>
              <a:buFontTx/>
              <a:buNone/>
              <a:tabLst>
                <a:tab pos="106363" algn="l"/>
              </a:tabLst>
            </a:pPr>
            <a:endParaRPr kumimoji="0" lang="en-US" b="0" i="1" u="none" strike="noStrike" cap="none" normalizeH="0" baseline="0" smtClean="0">
              <a:ln>
                <a:noFill/>
              </a:ln>
              <a:solidFill>
                <a:schemeClr val="tx1"/>
              </a:solidFill>
              <a:effectLst/>
              <a:latin typeface="Verdana" pitchFamily="34" charset="0"/>
              <a:ea typeface="Verdana" pitchFamily="34" charset="0"/>
              <a:cs typeface="Verdana"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106363" algn="l"/>
              </a:tabLst>
            </a:pP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 cele bazate pe </a:t>
            </a:r>
            <a:r>
              <a:rPr kumimoji="0" lang="ro-RO" b="1" i="1" u="none" strike="noStrike" cap="none" normalizeH="0" baseline="0" smtClean="0">
                <a:ln>
                  <a:noFill/>
                </a:ln>
                <a:solidFill>
                  <a:schemeClr val="accent2">
                    <a:lumMod val="75000"/>
                  </a:schemeClr>
                </a:solidFill>
                <a:effectLst/>
                <a:latin typeface="Verdana" pitchFamily="34" charset="0"/>
                <a:ea typeface="Verdana" pitchFamily="34" charset="0"/>
                <a:cs typeface="Verdana" pitchFamily="34" charset="0"/>
              </a:rPr>
              <a:t>euristica structurală </a:t>
            </a: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(combinarea </a:t>
            </a:r>
          </a:p>
          <a:p>
            <a:pPr marL="0" marR="0" lvl="0" indent="0" algn="just" defTabSz="914400" rtl="0" eaLnBrk="0" fontAlgn="base" latinLnBrk="0" hangingPunct="0">
              <a:lnSpc>
                <a:spcPct val="100000"/>
              </a:lnSpc>
              <a:spcBef>
                <a:spcPct val="0"/>
              </a:spcBef>
              <a:spcAft>
                <a:spcPct val="0"/>
              </a:spcAft>
              <a:buClrTx/>
              <a:buSzTx/>
              <a:tabLst>
                <a:tab pos="106363" algn="l"/>
              </a:tabLst>
            </a:pPr>
            <a:r>
              <a:rPr lang="ro-RO" i="1" smtClean="0">
                <a:solidFill>
                  <a:srgbClr val="000000"/>
                </a:solidFill>
                <a:latin typeface="Verdana" pitchFamily="34" charset="0"/>
                <a:ea typeface="Verdana" pitchFamily="34" charset="0"/>
                <a:cs typeface="Verdana" pitchFamily="34" charset="0"/>
              </a:rPr>
              <a:t>   </a:t>
            </a: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într-un fel nou a unor structuri deja cunoscute);</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106363" algn="l"/>
              </a:tabLst>
            </a:pPr>
            <a:endParaRPr kumimoji="0" lang="en-US" b="0" i="1" u="none" strike="noStrike" cap="none" normalizeH="0" baseline="0" smtClean="0">
              <a:ln>
                <a:noFill/>
              </a:ln>
              <a:solidFill>
                <a:schemeClr val="tx1"/>
              </a:solidFill>
              <a:effectLst/>
              <a:latin typeface="Verdana" pitchFamily="34" charset="0"/>
              <a:ea typeface="Verdana" pitchFamily="34" charset="0"/>
              <a:cs typeface="Verdana"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106363" algn="l"/>
              </a:tabLst>
            </a:pP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 cele bazate pe </a:t>
            </a:r>
            <a:r>
              <a:rPr kumimoji="0" lang="ro-RO" b="1" i="1" u="none" strike="noStrike" cap="none" normalizeH="0" baseline="0" smtClean="0">
                <a:ln>
                  <a:noFill/>
                </a:ln>
                <a:solidFill>
                  <a:schemeClr val="accent2">
                    <a:lumMod val="75000"/>
                  </a:schemeClr>
                </a:solidFill>
                <a:effectLst/>
                <a:latin typeface="Verdana" pitchFamily="34" charset="0"/>
                <a:ea typeface="Verdana" pitchFamily="34" charset="0"/>
                <a:cs typeface="Verdana" pitchFamily="34" charset="0"/>
              </a:rPr>
              <a:t>euristica fenomenologică </a:t>
            </a:r>
          </a:p>
          <a:p>
            <a:pPr marL="0" marR="0" lvl="0" indent="0" algn="just" defTabSz="914400" rtl="0" eaLnBrk="0" fontAlgn="base" latinLnBrk="0" hangingPunct="0">
              <a:lnSpc>
                <a:spcPct val="100000"/>
              </a:lnSpc>
              <a:spcBef>
                <a:spcPct val="0"/>
              </a:spcBef>
              <a:spcAft>
                <a:spcPct val="0"/>
              </a:spcAft>
              <a:buClrTx/>
              <a:buSzTx/>
              <a:tabLst>
                <a:tab pos="106363" algn="l"/>
              </a:tabLst>
            </a:pPr>
            <a:r>
              <a:rPr lang="ro-RO" i="1" smtClean="0">
                <a:solidFill>
                  <a:srgbClr val="000000"/>
                </a:solidFill>
                <a:latin typeface="Verdana" pitchFamily="34" charset="0"/>
                <a:ea typeface="Verdana" pitchFamily="34" charset="0"/>
                <a:cs typeface="Verdana" pitchFamily="34" charset="0"/>
              </a:rPr>
              <a:t>   </a:t>
            </a: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(descoperirea unor sensuri noi). Este de tip mai </a:t>
            </a:r>
          </a:p>
          <a:p>
            <a:pPr marL="0" marR="0" lvl="0" indent="0" algn="just" defTabSz="914400" rtl="0" eaLnBrk="0" fontAlgn="base" latinLnBrk="0" hangingPunct="0">
              <a:lnSpc>
                <a:spcPct val="100000"/>
              </a:lnSpc>
              <a:spcBef>
                <a:spcPct val="0"/>
              </a:spcBef>
              <a:spcAft>
                <a:spcPct val="0"/>
              </a:spcAft>
              <a:buClrTx/>
              <a:buSzTx/>
              <a:tabLst>
                <a:tab pos="106363" algn="l"/>
              </a:tabLst>
            </a:pPr>
            <a:r>
              <a:rPr lang="ro-RO" i="1" smtClean="0">
                <a:solidFill>
                  <a:srgbClr val="000000"/>
                </a:solidFill>
                <a:latin typeface="Verdana" pitchFamily="34" charset="0"/>
                <a:ea typeface="Verdana" pitchFamily="34" charset="0"/>
                <a:cs typeface="Verdana" pitchFamily="34" charset="0"/>
              </a:rPr>
              <a:t>   </a:t>
            </a: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degrabă intuitiv.</a:t>
            </a:r>
          </a:p>
          <a:p>
            <a:pPr marL="0" marR="0" lvl="0" indent="0" algn="just" defTabSz="914400" rtl="0" eaLnBrk="0" fontAlgn="base" latinLnBrk="0" hangingPunct="0">
              <a:lnSpc>
                <a:spcPct val="100000"/>
              </a:lnSpc>
              <a:spcBef>
                <a:spcPct val="0"/>
              </a:spcBef>
              <a:spcAft>
                <a:spcPct val="0"/>
              </a:spcAft>
              <a:buClrTx/>
              <a:buSzTx/>
              <a:tabLst>
                <a:tab pos="106363" algn="l"/>
              </a:tabLst>
            </a:pPr>
            <a:endParaRPr kumimoji="0" lang="en-US" b="0" i="1" u="none" strike="noStrike" cap="none" normalizeH="0" baseline="0" smtClean="0">
              <a:ln>
                <a:noFill/>
              </a:ln>
              <a:solidFill>
                <a:schemeClr val="tx1"/>
              </a:solidFill>
              <a:effectLst/>
              <a:latin typeface="Verdana" pitchFamily="34" charset="0"/>
              <a:ea typeface="Verdana" pitchFamily="34" charset="0"/>
              <a:cs typeface="Verdana"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tab pos="106363" algn="l"/>
              </a:tabLst>
            </a:pP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 prin </a:t>
            </a:r>
            <a:r>
              <a:rPr kumimoji="0" lang="ro-RO" b="1" i="1" u="none" strike="noStrike" cap="none" normalizeH="0" baseline="0" smtClean="0">
                <a:ln>
                  <a:noFill/>
                </a:ln>
                <a:solidFill>
                  <a:schemeClr val="accent2">
                    <a:lumMod val="75000"/>
                  </a:schemeClr>
                </a:solidFill>
                <a:effectLst/>
                <a:latin typeface="Verdana" pitchFamily="34" charset="0"/>
                <a:ea typeface="Verdana" pitchFamily="34" charset="0"/>
                <a:cs typeface="Verdana" pitchFamily="34" charset="0"/>
              </a:rPr>
              <a:t>îmbinarea conştientă a euristicilor  </a:t>
            </a:r>
          </a:p>
          <a:p>
            <a:pPr marL="0" marR="0" lvl="0" indent="0" algn="just" defTabSz="914400" rtl="0" eaLnBrk="0" fontAlgn="base" latinLnBrk="0" hangingPunct="0">
              <a:lnSpc>
                <a:spcPct val="100000"/>
              </a:lnSpc>
              <a:spcBef>
                <a:spcPct val="0"/>
              </a:spcBef>
              <a:spcAft>
                <a:spcPct val="0"/>
              </a:spcAft>
              <a:buClrTx/>
              <a:buSzTx/>
              <a:tabLst>
                <a:tab pos="106363" algn="l"/>
              </a:tabLst>
            </a:pPr>
            <a:r>
              <a:rPr lang="ro-RO" b="1" i="1" smtClean="0">
                <a:solidFill>
                  <a:schemeClr val="accent2">
                    <a:lumMod val="75000"/>
                  </a:schemeClr>
                </a:solidFill>
                <a:latin typeface="Verdana" pitchFamily="34" charset="0"/>
                <a:ea typeface="Verdana" pitchFamily="34" charset="0"/>
                <a:cs typeface="Verdana" pitchFamily="34" charset="0"/>
              </a:rPr>
              <a:t>   </a:t>
            </a:r>
            <a:r>
              <a:rPr kumimoji="0" lang="ro-RO" b="1" i="1" u="none" strike="noStrike" cap="none" normalizeH="0" baseline="0" smtClean="0">
                <a:ln>
                  <a:noFill/>
                </a:ln>
                <a:solidFill>
                  <a:schemeClr val="accent2">
                    <a:lumMod val="75000"/>
                  </a:schemeClr>
                </a:solidFill>
                <a:effectLst/>
                <a:latin typeface="Verdana" pitchFamily="34" charset="0"/>
                <a:ea typeface="Verdana" pitchFamily="34" charset="0"/>
                <a:cs typeface="Verdana" pitchFamily="34" charset="0"/>
              </a:rPr>
              <a:t>structurale şi fenomenologice</a:t>
            </a: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 aceasta fiind   </a:t>
            </a:r>
          </a:p>
          <a:p>
            <a:pPr marL="0" marR="0" lvl="0" indent="0" algn="just" defTabSz="914400" rtl="0" eaLnBrk="0" fontAlgn="base" latinLnBrk="0" hangingPunct="0">
              <a:lnSpc>
                <a:spcPct val="100000"/>
              </a:lnSpc>
              <a:spcBef>
                <a:spcPct val="0"/>
              </a:spcBef>
              <a:spcAft>
                <a:spcPct val="0"/>
              </a:spcAft>
              <a:buClrTx/>
              <a:buSzTx/>
              <a:tabLst>
                <a:tab pos="106363" algn="l"/>
              </a:tabLst>
            </a:pPr>
            <a:r>
              <a:rPr lang="ro-RO" i="1" smtClean="0">
                <a:solidFill>
                  <a:srgbClr val="000000"/>
                </a:solidFill>
                <a:latin typeface="Verdana" pitchFamily="34" charset="0"/>
                <a:ea typeface="Verdana" pitchFamily="34" charset="0"/>
                <a:cs typeface="Verdana" pitchFamily="34" charset="0"/>
              </a:rPr>
              <a:t>   </a:t>
            </a: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singura care conduce la creație în adevăratul sens al </a:t>
            </a:r>
          </a:p>
          <a:p>
            <a:pPr marL="0" marR="0" lvl="0" indent="0" algn="just" defTabSz="914400" rtl="0" eaLnBrk="0" fontAlgn="base" latinLnBrk="0" hangingPunct="0">
              <a:lnSpc>
                <a:spcPct val="100000"/>
              </a:lnSpc>
              <a:spcBef>
                <a:spcPct val="0"/>
              </a:spcBef>
              <a:spcAft>
                <a:spcPct val="0"/>
              </a:spcAft>
              <a:buClrTx/>
              <a:buSzTx/>
              <a:tabLst>
                <a:tab pos="106363" algn="l"/>
              </a:tabLst>
            </a:pPr>
            <a:r>
              <a:rPr lang="ro-RO" i="1" smtClean="0">
                <a:solidFill>
                  <a:srgbClr val="000000"/>
                </a:solidFill>
                <a:latin typeface="Verdana" pitchFamily="34" charset="0"/>
                <a:ea typeface="Verdana" pitchFamily="34" charset="0"/>
                <a:cs typeface="Verdana" pitchFamily="34" charset="0"/>
              </a:rPr>
              <a:t>   </a:t>
            </a: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cuvântului. </a:t>
            </a:r>
          </a:p>
          <a:p>
            <a:pPr marL="0" marR="0" lvl="0" indent="0" algn="just" defTabSz="914400" rtl="0" eaLnBrk="0" fontAlgn="base" latinLnBrk="0" hangingPunct="0">
              <a:lnSpc>
                <a:spcPct val="100000"/>
              </a:lnSpc>
              <a:spcBef>
                <a:spcPct val="0"/>
              </a:spcBef>
              <a:spcAft>
                <a:spcPct val="0"/>
              </a:spcAft>
              <a:buClrTx/>
              <a:buSzTx/>
              <a:buFontTx/>
              <a:buChar char="•"/>
              <a:tabLst>
                <a:tab pos="106363" algn="l"/>
              </a:tabLst>
            </a:pPr>
            <a:endParaRPr lang="ro-RO" i="1" smtClean="0">
              <a:solidFill>
                <a:srgbClr val="000000"/>
              </a:solidFill>
              <a:latin typeface="Verdana" pitchFamily="34" charset="0"/>
              <a:ea typeface="Verdana" pitchFamily="34" charset="0"/>
              <a:cs typeface="Verdana" pitchFamily="34" charset="0"/>
            </a:endParaRPr>
          </a:p>
          <a:p>
            <a:pPr marL="0" marR="0" lvl="0" indent="0" algn="just" defTabSz="914400" rtl="0" eaLnBrk="0" fontAlgn="base" latinLnBrk="0" hangingPunct="0">
              <a:lnSpc>
                <a:spcPct val="100000"/>
              </a:lnSpc>
              <a:spcBef>
                <a:spcPct val="0"/>
              </a:spcBef>
              <a:spcAft>
                <a:spcPct val="0"/>
              </a:spcAft>
              <a:buClrTx/>
              <a:buSzTx/>
              <a:tabLst>
                <a:tab pos="106363" algn="l"/>
              </a:tabLst>
            </a:pP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 Cu alte cuvinte </a:t>
            </a:r>
            <a:r>
              <a:rPr kumimoji="0" lang="ro-RO" b="1" i="1" u="none" strike="noStrike" cap="none" normalizeH="0" baseline="0" smtClean="0">
                <a:ln>
                  <a:noFill/>
                </a:ln>
                <a:solidFill>
                  <a:schemeClr val="accent2">
                    <a:lumMod val="75000"/>
                  </a:schemeClr>
                </a:solidFill>
                <a:effectLst/>
                <a:latin typeface="Verdana" pitchFamily="34" charset="0"/>
                <a:ea typeface="Verdana" pitchFamily="34" charset="0"/>
                <a:cs typeface="Verdana" pitchFamily="34" charset="0"/>
              </a:rPr>
              <a:t>creația</a:t>
            </a: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 este un </a:t>
            </a:r>
            <a:r>
              <a:rPr kumimoji="0" lang="ro-RO" b="1" i="1" u="none" strike="noStrike" cap="none" normalizeH="0" baseline="0" smtClean="0">
                <a:ln>
                  <a:noFill/>
                </a:ln>
                <a:solidFill>
                  <a:schemeClr val="accent6">
                    <a:lumMod val="50000"/>
                  </a:schemeClr>
                </a:solidFill>
                <a:effectLst/>
                <a:latin typeface="Verdana" pitchFamily="34" charset="0"/>
                <a:ea typeface="Verdana" pitchFamily="34" charset="0"/>
                <a:cs typeface="Verdana" pitchFamily="34" charset="0"/>
              </a:rPr>
              <a:t>proces rațional</a:t>
            </a: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 </a:t>
            </a:r>
            <a:r>
              <a:rPr kumimoji="0" lang="ro-RO" b="1" i="1" u="none" strike="noStrike" cap="none" normalizeH="0" baseline="0" smtClean="0">
                <a:ln>
                  <a:noFill/>
                </a:ln>
                <a:solidFill>
                  <a:schemeClr val="accent2">
                    <a:lumMod val="75000"/>
                  </a:schemeClr>
                </a:solidFill>
                <a:effectLst/>
                <a:latin typeface="Verdana" pitchFamily="34" charset="0"/>
                <a:ea typeface="Verdana" pitchFamily="34" charset="0"/>
                <a:cs typeface="Verdana" pitchFamily="34" charset="0"/>
              </a:rPr>
              <a:t>Creativitatea</a:t>
            </a: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 este un fenomen aproape permanent al minți umane. </a:t>
            </a:r>
            <a:r>
              <a:rPr kumimoji="0" lang="ro-RO" b="1" i="1" u="none" strike="noStrike" cap="none" normalizeH="0" baseline="0" smtClean="0">
                <a:ln>
                  <a:noFill/>
                </a:ln>
                <a:solidFill>
                  <a:schemeClr val="accent2">
                    <a:lumMod val="75000"/>
                  </a:schemeClr>
                </a:solidFill>
                <a:effectLst/>
                <a:latin typeface="Verdana" pitchFamily="34" charset="0"/>
                <a:ea typeface="Verdana" pitchFamily="34" charset="0"/>
                <a:cs typeface="Verdana" pitchFamily="34" charset="0"/>
              </a:rPr>
              <a:t>Creația</a:t>
            </a:r>
            <a:r>
              <a:rPr kumimoji="0" lang="ro-RO" b="0" i="1" u="none" strike="noStrike" cap="none" normalizeH="0" baseline="0" smtClean="0">
                <a:ln>
                  <a:noFill/>
                </a:ln>
                <a:solidFill>
                  <a:srgbClr val="000000"/>
                </a:solidFill>
                <a:effectLst/>
                <a:latin typeface="Verdana" pitchFamily="34" charset="0"/>
                <a:ea typeface="Verdana" pitchFamily="34" charset="0"/>
                <a:cs typeface="Verdana" pitchFamily="34" charset="0"/>
              </a:rPr>
              <a:t> este un eveniment rar.”</a:t>
            </a:r>
            <a:endParaRPr kumimoji="0" lang="ro-RO" b="0" i="1" u="none" strike="noStrike" cap="none" normalizeH="0" baseline="0" smtClean="0">
              <a:ln>
                <a:noFill/>
              </a:ln>
              <a:solidFill>
                <a:schemeClr val="tx1"/>
              </a:solidFill>
              <a:effectLst/>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2"/>
          </p:nvPr>
        </p:nvSpPr>
        <p:spPr/>
        <p:txBody>
          <a:bodyPr/>
          <a:lstStyle/>
          <a:p>
            <a:fld id="{11BC0289-3807-40C7-866C-DA665800FB43}" type="slidenum">
              <a:rPr lang="en-US" smtClean="0"/>
              <a:pPr/>
              <a:t>11</a:t>
            </a:fld>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110</a:t>
            </a:fld>
            <a:endParaRPr lang="en-US"/>
          </a:p>
        </p:txBody>
      </p:sp>
      <p:sp>
        <p:nvSpPr>
          <p:cNvPr id="3" name="Rectangle 2"/>
          <p:cNvSpPr/>
          <p:nvPr/>
        </p:nvSpPr>
        <p:spPr>
          <a:xfrm>
            <a:off x="685800" y="838200"/>
            <a:ext cx="5235344" cy="369332"/>
          </a:xfrm>
          <a:prstGeom prst="rect">
            <a:avLst/>
          </a:prstGeom>
          <a:solidFill>
            <a:srgbClr val="FFFF99"/>
          </a:solidFill>
          <a:ln>
            <a:solidFill>
              <a:srgbClr val="C00000"/>
            </a:solidFill>
          </a:ln>
        </p:spPr>
        <p:txBody>
          <a:bodyPr wrap="none">
            <a:spAutoFit/>
          </a:bodyPr>
          <a:lstStyle/>
          <a:p>
            <a:r>
              <a:rPr lang="ro-RO" b="1" smtClean="0">
                <a:solidFill>
                  <a:schemeClr val="accent6">
                    <a:lumMod val="50000"/>
                  </a:schemeClr>
                </a:solidFill>
                <a:latin typeface="Arial" pitchFamily="34" charset="0"/>
                <a:cs typeface="Arial" pitchFamily="34" charset="0"/>
              </a:rPr>
              <a:t>7. Noile cunoștințe, descoperiri fundamentale</a:t>
            </a:r>
            <a:endParaRPr lang="en-US">
              <a:solidFill>
                <a:schemeClr val="accent6">
                  <a:lumMod val="50000"/>
                </a:schemeClr>
              </a:solidFill>
              <a:latin typeface="Arial" pitchFamily="34" charset="0"/>
              <a:cs typeface="Arial" pitchFamily="34" charset="0"/>
            </a:endParaRPr>
          </a:p>
        </p:txBody>
      </p:sp>
      <p:sp>
        <p:nvSpPr>
          <p:cNvPr id="4" name="Rectangle 3"/>
          <p:cNvSpPr/>
          <p:nvPr/>
        </p:nvSpPr>
        <p:spPr>
          <a:xfrm>
            <a:off x="1143000" y="1676400"/>
            <a:ext cx="7391400" cy="923330"/>
          </a:xfrm>
          <a:prstGeom prst="rect">
            <a:avLst/>
          </a:prstGeom>
          <a:solidFill>
            <a:schemeClr val="accent3">
              <a:lumMod val="40000"/>
              <a:lumOff val="60000"/>
            </a:schemeClr>
          </a:solidFill>
        </p:spPr>
        <p:txBody>
          <a:bodyPr wrap="square">
            <a:spAutoFit/>
          </a:bodyPr>
          <a:lstStyle/>
          <a:p>
            <a:pPr algn="just"/>
            <a:r>
              <a:rPr lang="ro-RO" b="1" i="1" smtClean="0">
                <a:solidFill>
                  <a:schemeClr val="accent6">
                    <a:lumMod val="50000"/>
                  </a:schemeClr>
                </a:solidFill>
                <a:latin typeface="Arial" pitchFamily="34" charset="0"/>
                <a:cs typeface="Arial" pitchFamily="34" charset="0"/>
              </a:rPr>
              <a:t>Noile cunoștiințe din domeniul științei și tehnologiei </a:t>
            </a:r>
            <a:r>
              <a:rPr lang="ro-RO" smtClean="0">
                <a:latin typeface="Arial" pitchFamily="34" charset="0"/>
                <a:cs typeface="Arial" pitchFamily="34" charset="0"/>
              </a:rPr>
              <a:t>reprezintă </a:t>
            </a:r>
            <a:r>
              <a:rPr lang="ro-RO" b="1" i="1" smtClean="0">
                <a:solidFill>
                  <a:srgbClr val="FF0000"/>
                </a:solidFill>
                <a:latin typeface="Arial" pitchFamily="34" charset="0"/>
                <a:cs typeface="Arial" pitchFamily="34" charset="0"/>
              </a:rPr>
              <a:t>principala sursă de inovații</a:t>
            </a:r>
            <a:r>
              <a:rPr lang="ro-RO" smtClean="0">
                <a:latin typeface="Arial" pitchFamily="34" charset="0"/>
                <a:cs typeface="Arial" pitchFamily="34" charset="0"/>
              </a:rPr>
              <a:t>, dar și </a:t>
            </a:r>
            <a:r>
              <a:rPr lang="ro-RO" b="1" i="1" smtClean="0">
                <a:solidFill>
                  <a:schemeClr val="accent1">
                    <a:lumMod val="75000"/>
                  </a:schemeClr>
                </a:solidFill>
                <a:latin typeface="Arial" pitchFamily="34" charset="0"/>
                <a:cs typeface="Arial" pitchFamily="34" charset="0"/>
              </a:rPr>
              <a:t>cea care ridică întreprinzătorului cele mai multe probleme</a:t>
            </a:r>
            <a:r>
              <a:rPr lang="ro-RO" smtClean="0">
                <a:latin typeface="Arial" pitchFamily="34" charset="0"/>
                <a:cs typeface="Arial" pitchFamily="34" charset="0"/>
              </a:rPr>
              <a:t>. </a:t>
            </a:r>
            <a:endParaRPr lang="en-US">
              <a:latin typeface="Arial" pitchFamily="34" charset="0"/>
              <a:cs typeface="Arial" pitchFamily="34" charset="0"/>
            </a:endParaRPr>
          </a:p>
        </p:txBody>
      </p:sp>
      <p:sp>
        <p:nvSpPr>
          <p:cNvPr id="5" name="Right Arrow 4"/>
          <p:cNvSpPr/>
          <p:nvPr/>
        </p:nvSpPr>
        <p:spPr>
          <a:xfrm>
            <a:off x="457200" y="1752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143000" y="3200400"/>
            <a:ext cx="7391400" cy="1200329"/>
          </a:xfrm>
          <a:prstGeom prst="rect">
            <a:avLst/>
          </a:prstGeom>
          <a:solidFill>
            <a:schemeClr val="accent3">
              <a:lumMod val="40000"/>
              <a:lumOff val="60000"/>
            </a:schemeClr>
          </a:solidFill>
        </p:spPr>
        <p:txBody>
          <a:bodyPr wrap="square">
            <a:spAutoFit/>
          </a:bodyPr>
          <a:lstStyle/>
          <a:p>
            <a:pPr algn="just"/>
            <a:r>
              <a:rPr lang="ro-RO" b="1" i="1" smtClean="0">
                <a:solidFill>
                  <a:schemeClr val="accent1">
                    <a:lumMod val="75000"/>
                  </a:schemeClr>
                </a:solidFill>
                <a:latin typeface="Arial" pitchFamily="34" charset="0"/>
                <a:cs typeface="Arial" pitchFamily="34" charset="0"/>
              </a:rPr>
              <a:t>Statistic</a:t>
            </a:r>
            <a:r>
              <a:rPr lang="ro-RO" smtClean="0">
                <a:latin typeface="Arial" pitchFamily="34" charset="0"/>
                <a:cs typeface="Arial" pitchFamily="34" charset="0"/>
              </a:rPr>
              <a:t> se constată că dintre </a:t>
            </a:r>
            <a:r>
              <a:rPr lang="ro-RO" b="1" i="1" smtClean="0">
                <a:solidFill>
                  <a:srgbClr val="FF0000"/>
                </a:solidFill>
                <a:latin typeface="Arial" pitchFamily="34" charset="0"/>
                <a:cs typeface="Arial" pitchFamily="34" charset="0"/>
              </a:rPr>
              <a:t>o sută de brevete</a:t>
            </a:r>
            <a:r>
              <a:rPr lang="ro-RO" smtClean="0">
                <a:latin typeface="Arial" pitchFamily="34" charset="0"/>
                <a:cs typeface="Arial" pitchFamily="34" charset="0"/>
              </a:rPr>
              <a:t>, doar </a:t>
            </a:r>
            <a:r>
              <a:rPr lang="ro-RO" b="1" i="1" smtClean="0">
                <a:solidFill>
                  <a:srgbClr val="FF0000"/>
                </a:solidFill>
                <a:latin typeface="Arial" pitchFamily="34" charset="0"/>
                <a:cs typeface="Arial" pitchFamily="34" charset="0"/>
              </a:rPr>
              <a:t>câteva cunosc o transpunere industrială</a:t>
            </a:r>
            <a:r>
              <a:rPr lang="ro-RO" smtClean="0">
                <a:latin typeface="Arial" pitchFamily="34" charset="0"/>
                <a:cs typeface="Arial" pitchFamily="34" charset="0"/>
              </a:rPr>
              <a:t> iar </a:t>
            </a:r>
            <a:r>
              <a:rPr lang="ro-RO" b="1" i="1" smtClean="0">
                <a:solidFill>
                  <a:schemeClr val="accent6">
                    <a:lumMod val="50000"/>
                  </a:schemeClr>
                </a:solidFill>
                <a:latin typeface="Arial" pitchFamily="34" charset="0"/>
                <a:cs typeface="Arial" pitchFamily="34" charset="0"/>
              </a:rPr>
              <a:t>dintr-o sută de noi întreprinderi </a:t>
            </a:r>
            <a:r>
              <a:rPr lang="ro-RO" smtClean="0">
                <a:latin typeface="Arial" pitchFamily="34" charset="0"/>
                <a:cs typeface="Arial" pitchFamily="34" charset="0"/>
              </a:rPr>
              <a:t>bazate pe valorificarea noilor descoperiri doar </a:t>
            </a:r>
            <a:r>
              <a:rPr lang="ro-RO" b="1" i="1" smtClean="0">
                <a:solidFill>
                  <a:schemeClr val="accent6">
                    <a:lumMod val="50000"/>
                  </a:schemeClr>
                </a:solidFill>
                <a:latin typeface="Arial" pitchFamily="34" charset="0"/>
                <a:cs typeface="Arial" pitchFamily="34" charset="0"/>
              </a:rPr>
              <a:t>câteva reușesc să reziste și să aducă profituri</a:t>
            </a:r>
            <a:r>
              <a:rPr lang="ro-RO" smtClean="0">
                <a:latin typeface="Arial" pitchFamily="34" charset="0"/>
                <a:cs typeface="Arial" pitchFamily="34" charset="0"/>
              </a:rPr>
              <a:t>. </a:t>
            </a:r>
            <a:endParaRPr lang="en-US">
              <a:latin typeface="Arial" pitchFamily="34" charset="0"/>
              <a:cs typeface="Arial" pitchFamily="34" charset="0"/>
            </a:endParaRPr>
          </a:p>
        </p:txBody>
      </p:sp>
      <p:sp>
        <p:nvSpPr>
          <p:cNvPr id="7" name="Right Arrow 6"/>
          <p:cNvSpPr/>
          <p:nvPr/>
        </p:nvSpPr>
        <p:spPr>
          <a:xfrm>
            <a:off x="457200" y="3200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43000" y="5105400"/>
            <a:ext cx="7391400" cy="923330"/>
          </a:xfrm>
          <a:prstGeom prst="rect">
            <a:avLst/>
          </a:prstGeom>
          <a:solidFill>
            <a:schemeClr val="accent3">
              <a:lumMod val="40000"/>
              <a:lumOff val="60000"/>
            </a:schemeClr>
          </a:solidFill>
        </p:spPr>
        <p:txBody>
          <a:bodyPr wrap="square">
            <a:spAutoFit/>
          </a:bodyPr>
          <a:lstStyle/>
          <a:p>
            <a:pPr algn="just"/>
            <a:r>
              <a:rPr lang="ro-RO" b="1" i="1" smtClean="0">
                <a:solidFill>
                  <a:srgbClr val="FF0000"/>
                </a:solidFill>
                <a:latin typeface="Arial" pitchFamily="34" charset="0"/>
                <a:cs typeface="Arial" pitchFamily="34" charset="0"/>
              </a:rPr>
              <a:t>O regulă generală </a:t>
            </a:r>
            <a:r>
              <a:rPr lang="ro-RO" smtClean="0">
                <a:latin typeface="Arial" pitchFamily="34" charset="0"/>
                <a:cs typeface="Arial" pitchFamily="34" charset="0"/>
              </a:rPr>
              <a:t>este aceea că </a:t>
            </a:r>
            <a:r>
              <a:rPr lang="ro-RO" b="1" i="1" smtClean="0">
                <a:solidFill>
                  <a:srgbClr val="FF0000"/>
                </a:solidFill>
                <a:latin typeface="Arial" pitchFamily="34" charset="0"/>
                <a:cs typeface="Arial" pitchFamily="34" charset="0"/>
              </a:rPr>
              <a:t>o descoperire nu se transformă nici o dată singură într-o inovație tehnologică</a:t>
            </a:r>
            <a:r>
              <a:rPr lang="ro-RO" smtClean="0">
                <a:latin typeface="Arial" pitchFamily="34" charset="0"/>
                <a:cs typeface="Arial" pitchFamily="34" charset="0"/>
              </a:rPr>
              <a:t>, ci la aceasta </a:t>
            </a:r>
            <a:r>
              <a:rPr lang="ro-RO" b="1" i="1" smtClean="0">
                <a:solidFill>
                  <a:schemeClr val="accent6">
                    <a:lumMod val="50000"/>
                  </a:schemeClr>
                </a:solidFill>
                <a:latin typeface="Arial" pitchFamily="34" charset="0"/>
                <a:cs typeface="Arial" pitchFamily="34" charset="0"/>
              </a:rPr>
              <a:t>concură întotdeauna mai mulți factori diferiți</a:t>
            </a:r>
            <a:r>
              <a:rPr lang="ro-RO" smtClean="0">
                <a:latin typeface="Arial" pitchFamily="34" charset="0"/>
                <a:cs typeface="Arial" pitchFamily="34" charset="0"/>
              </a:rPr>
              <a:t>. </a:t>
            </a:r>
            <a:endParaRPr lang="en-US">
              <a:latin typeface="Arial" pitchFamily="34" charset="0"/>
              <a:cs typeface="Arial" pitchFamily="34" charset="0"/>
            </a:endParaRPr>
          </a:p>
        </p:txBody>
      </p:sp>
      <p:sp>
        <p:nvSpPr>
          <p:cNvPr id="9" name="Right Arrow 8"/>
          <p:cNvSpPr/>
          <p:nvPr/>
        </p:nvSpPr>
        <p:spPr>
          <a:xfrm>
            <a:off x="457200" y="5105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111</a:t>
            </a:fld>
            <a:endParaRPr lang="en-US"/>
          </a:p>
        </p:txBody>
      </p:sp>
      <p:sp>
        <p:nvSpPr>
          <p:cNvPr id="3" name="Rectangle 2"/>
          <p:cNvSpPr/>
          <p:nvPr/>
        </p:nvSpPr>
        <p:spPr>
          <a:xfrm>
            <a:off x="609600" y="6858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26</a:t>
            </a:r>
            <a:endParaRPr lang="en-US" b="1">
              <a:solidFill>
                <a:schemeClr val="accent6">
                  <a:lumMod val="50000"/>
                </a:schemeClr>
              </a:solidFill>
              <a:latin typeface="Arial" pitchFamily="34" charset="0"/>
              <a:cs typeface="Arial" pitchFamily="34" charset="0"/>
            </a:endParaRPr>
          </a:p>
        </p:txBody>
      </p:sp>
      <p:sp>
        <p:nvSpPr>
          <p:cNvPr id="4" name="Rectangle 3"/>
          <p:cNvSpPr/>
          <p:nvPr/>
        </p:nvSpPr>
        <p:spPr>
          <a:xfrm>
            <a:off x="1219200" y="1219200"/>
            <a:ext cx="7467600" cy="646331"/>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Avionul fraților WRIGHT a îmbinat cunoștiințele de aerodinamică cu apariția motorului cu ardere internă.</a:t>
            </a:r>
            <a:endParaRPr lang="en-US">
              <a:latin typeface="Arial" pitchFamily="34" charset="0"/>
              <a:cs typeface="Arial" pitchFamily="34" charset="0"/>
            </a:endParaRPr>
          </a:p>
        </p:txBody>
      </p:sp>
      <p:cxnSp>
        <p:nvCxnSpPr>
          <p:cNvPr id="6" name="Shape 5"/>
          <p:cNvCxnSpPr>
            <a:stCxn id="3" idx="2"/>
            <a:endCxn id="4" idx="1"/>
          </p:cNvCxnSpPr>
          <p:nvPr/>
        </p:nvCxnSpPr>
        <p:spPr>
          <a:xfrm rot="16200000" flipH="1">
            <a:off x="835572" y="1158738"/>
            <a:ext cx="487234" cy="2800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09600" y="20574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27</a:t>
            </a:r>
            <a:endParaRPr lang="en-US" b="1">
              <a:solidFill>
                <a:schemeClr val="accent6">
                  <a:lumMod val="50000"/>
                </a:schemeClr>
              </a:solidFill>
              <a:latin typeface="Arial" pitchFamily="34" charset="0"/>
              <a:cs typeface="Arial" pitchFamily="34" charset="0"/>
            </a:endParaRPr>
          </a:p>
        </p:txBody>
      </p:sp>
      <p:sp>
        <p:nvSpPr>
          <p:cNvPr id="10" name="Rectangle 9"/>
          <p:cNvSpPr/>
          <p:nvPr/>
        </p:nvSpPr>
        <p:spPr>
          <a:xfrm>
            <a:off x="1219200" y="2590800"/>
            <a:ext cx="7467600" cy="1200329"/>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Computerul a fost realizat prin convergența noilor cunoștiințe din cinci domenii diferite: electronica (tuburi cu vid, apoi tranzistori), algebra booleană, o nouă logică, cartela perforată a lui Jaquard și noțiunile de cibernetică (program, feed-back , ș.a.).</a:t>
            </a:r>
            <a:endParaRPr lang="en-US">
              <a:latin typeface="Arial" pitchFamily="34" charset="0"/>
              <a:cs typeface="Arial" pitchFamily="34" charset="0"/>
            </a:endParaRPr>
          </a:p>
        </p:txBody>
      </p:sp>
      <p:cxnSp>
        <p:nvCxnSpPr>
          <p:cNvPr id="14" name="Shape 13"/>
          <p:cNvCxnSpPr>
            <a:stCxn id="9" idx="2"/>
            <a:endCxn id="10" idx="1"/>
          </p:cNvCxnSpPr>
          <p:nvPr/>
        </p:nvCxnSpPr>
        <p:spPr>
          <a:xfrm rot="16200000" flipH="1">
            <a:off x="697073" y="2668837"/>
            <a:ext cx="764233" cy="2800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066800" y="4114800"/>
            <a:ext cx="7696200" cy="1200329"/>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Când cineva hotărăște să se lanseze într-o </a:t>
            </a:r>
            <a:r>
              <a:rPr lang="ro-RO" b="1" i="1" smtClean="0">
                <a:solidFill>
                  <a:srgbClr val="FF0000"/>
                </a:solidFill>
                <a:latin typeface="Arial" pitchFamily="34" charset="0"/>
                <a:cs typeface="Arial" pitchFamily="34" charset="0"/>
              </a:rPr>
              <a:t>inovație pe baza noilor cunoștiințe</a:t>
            </a:r>
            <a:r>
              <a:rPr lang="ro-RO" smtClean="0">
                <a:latin typeface="Arial" pitchFamily="34" charset="0"/>
                <a:cs typeface="Arial" pitchFamily="34" charset="0"/>
              </a:rPr>
              <a:t>, trebuie neapărat să facă mai întâi o </a:t>
            </a:r>
            <a:r>
              <a:rPr lang="ro-RO" b="1" i="1" smtClean="0">
                <a:solidFill>
                  <a:schemeClr val="accent6">
                    <a:lumMod val="50000"/>
                  </a:schemeClr>
                </a:solidFill>
                <a:latin typeface="Arial" pitchFamily="34" charset="0"/>
                <a:cs typeface="Arial" pitchFamily="34" charset="0"/>
              </a:rPr>
              <a:t>analiză atentă </a:t>
            </a:r>
            <a:r>
              <a:rPr lang="ro-RO" smtClean="0">
                <a:latin typeface="Arial" pitchFamily="34" charset="0"/>
                <a:cs typeface="Arial" pitchFamily="34" charset="0"/>
              </a:rPr>
              <a:t>care să îi arate dacă </a:t>
            </a:r>
            <a:r>
              <a:rPr lang="ro-RO" b="1" i="1" smtClean="0">
                <a:solidFill>
                  <a:schemeClr val="accent1">
                    <a:lumMod val="75000"/>
                  </a:schemeClr>
                </a:solidFill>
                <a:latin typeface="Arial" pitchFamily="34" charset="0"/>
                <a:cs typeface="Arial" pitchFamily="34" charset="0"/>
              </a:rPr>
              <a:t>toate condițiile de aplicare sunt îndeplinite</a:t>
            </a:r>
            <a:r>
              <a:rPr lang="ro-RO" smtClean="0">
                <a:latin typeface="Arial" pitchFamily="34" charset="0"/>
                <a:cs typeface="Arial" pitchFamily="34" charset="0"/>
              </a:rPr>
              <a:t>, altfel totul va fi un </a:t>
            </a:r>
            <a:r>
              <a:rPr lang="ro-RO" b="1" i="1" smtClean="0">
                <a:solidFill>
                  <a:srgbClr val="FF0000"/>
                </a:solidFill>
                <a:latin typeface="Arial" pitchFamily="34" charset="0"/>
                <a:cs typeface="Arial" pitchFamily="34" charset="0"/>
              </a:rPr>
              <a:t>eșec</a:t>
            </a:r>
            <a:r>
              <a:rPr lang="ro-RO" smtClean="0">
                <a:latin typeface="Arial" pitchFamily="34" charset="0"/>
                <a:cs typeface="Arial" pitchFamily="34" charset="0"/>
              </a:rPr>
              <a:t> .</a:t>
            </a:r>
            <a:endParaRPr lang="en-US">
              <a:latin typeface="Arial" pitchFamily="34" charset="0"/>
              <a:cs typeface="Arial" pitchFamily="34" charset="0"/>
            </a:endParaRPr>
          </a:p>
        </p:txBody>
      </p:sp>
      <p:sp>
        <p:nvSpPr>
          <p:cNvPr id="19" name="Right Arrow 18"/>
          <p:cNvSpPr/>
          <p:nvPr/>
        </p:nvSpPr>
        <p:spPr>
          <a:xfrm>
            <a:off x="381000" y="4191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57200" y="55626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28</a:t>
            </a:r>
            <a:endParaRPr lang="en-US" b="1">
              <a:solidFill>
                <a:schemeClr val="accent6">
                  <a:lumMod val="50000"/>
                </a:schemeClr>
              </a:solidFill>
              <a:latin typeface="Arial" pitchFamily="34" charset="0"/>
              <a:cs typeface="Arial" pitchFamily="34" charset="0"/>
            </a:endParaRPr>
          </a:p>
        </p:txBody>
      </p:sp>
      <p:sp>
        <p:nvSpPr>
          <p:cNvPr id="25" name="Rectangle 24"/>
          <p:cNvSpPr/>
          <p:nvPr/>
        </p:nvSpPr>
        <p:spPr>
          <a:xfrm>
            <a:off x="1143000" y="6019800"/>
            <a:ext cx="7239000" cy="646331"/>
          </a:xfrm>
          <a:prstGeom prst="rect">
            <a:avLst/>
          </a:prstGeom>
          <a:solidFill>
            <a:schemeClr val="accent5">
              <a:lumMod val="40000"/>
              <a:lumOff val="60000"/>
            </a:schemeClr>
          </a:solidFill>
        </p:spPr>
        <p:txBody>
          <a:bodyPr wrap="square">
            <a:spAutoFit/>
          </a:bodyPr>
          <a:lstStyle/>
          <a:p>
            <a:r>
              <a:rPr lang="ro-RO" smtClean="0">
                <a:latin typeface="Arial" pitchFamily="34" charset="0"/>
                <a:cs typeface="Arial" pitchFamily="34" charset="0"/>
              </a:rPr>
              <a:t>Avionul cu reacție al lui Coandă, considerat ca o invenție apărută "prematur"</a:t>
            </a:r>
            <a:endParaRPr lang="en-US">
              <a:latin typeface="Arial" pitchFamily="34" charset="0"/>
              <a:cs typeface="Arial" pitchFamily="34" charset="0"/>
            </a:endParaRPr>
          </a:p>
        </p:txBody>
      </p:sp>
      <p:cxnSp>
        <p:nvCxnSpPr>
          <p:cNvPr id="27" name="Shape 26"/>
          <p:cNvCxnSpPr>
            <a:stCxn id="24" idx="2"/>
            <a:endCxn id="25" idx="1"/>
          </p:cNvCxnSpPr>
          <p:nvPr/>
        </p:nvCxnSpPr>
        <p:spPr>
          <a:xfrm rot="16200000" flipH="1">
            <a:off x="759372" y="5959338"/>
            <a:ext cx="411034"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112</a:t>
            </a:fld>
            <a:endParaRPr lang="en-US"/>
          </a:p>
        </p:txBody>
      </p:sp>
      <p:sp>
        <p:nvSpPr>
          <p:cNvPr id="3" name="Rectangle 2"/>
          <p:cNvSpPr/>
          <p:nvPr/>
        </p:nvSpPr>
        <p:spPr>
          <a:xfrm>
            <a:off x="762000" y="1143000"/>
            <a:ext cx="8001000" cy="1477328"/>
          </a:xfrm>
          <a:prstGeom prst="rect">
            <a:avLst/>
          </a:prstGeom>
          <a:solidFill>
            <a:schemeClr val="accent3">
              <a:lumMod val="40000"/>
              <a:lumOff val="60000"/>
            </a:schemeClr>
          </a:solidFill>
        </p:spPr>
        <p:txBody>
          <a:bodyPr wrap="square">
            <a:spAutoFit/>
          </a:bodyPr>
          <a:lstStyle/>
          <a:p>
            <a:pPr algn="just"/>
            <a:r>
              <a:rPr lang="ro-RO" b="1" i="1" smtClean="0">
                <a:solidFill>
                  <a:srgbClr val="FF0000"/>
                </a:solidFill>
                <a:latin typeface="Arial" pitchFamily="34" charset="0"/>
                <a:cs typeface="Arial" pitchFamily="34" charset="0"/>
              </a:rPr>
              <a:t>O altă regulă generală </a:t>
            </a:r>
            <a:r>
              <a:rPr lang="ro-RO" smtClean="0">
                <a:latin typeface="Arial" pitchFamily="34" charset="0"/>
                <a:cs typeface="Arial" pitchFamily="34" charset="0"/>
              </a:rPr>
              <a:t>afirmă că </a:t>
            </a:r>
            <a:r>
              <a:rPr lang="ro-RO" b="1" i="1" smtClean="0">
                <a:solidFill>
                  <a:srgbClr val="FF0000"/>
                </a:solidFill>
                <a:latin typeface="Arial" pitchFamily="34" charset="0"/>
                <a:cs typeface="Arial" pitchFamily="34" charset="0"/>
              </a:rPr>
              <a:t>între descoperirea științifică și transpunerea ei tehnologică se scurge o perioadă de timp destul de lungă</a:t>
            </a:r>
            <a:r>
              <a:rPr lang="ro-RO" smtClean="0">
                <a:latin typeface="Arial" pitchFamily="34" charset="0"/>
                <a:cs typeface="Arial" pitchFamily="34" charset="0"/>
              </a:rPr>
              <a:t>, de ordinul a 10 ... 30 de ani. Ea este mai scurtă doar în </a:t>
            </a:r>
            <a:r>
              <a:rPr lang="ro-RO" b="1" i="1" smtClean="0">
                <a:solidFill>
                  <a:schemeClr val="accent6">
                    <a:lumMod val="50000"/>
                  </a:schemeClr>
                </a:solidFill>
                <a:latin typeface="Arial" pitchFamily="34" charset="0"/>
                <a:cs typeface="Arial" pitchFamily="34" charset="0"/>
              </a:rPr>
              <a:t>situații excepționale</a:t>
            </a:r>
            <a:r>
              <a:rPr lang="ro-RO" smtClean="0">
                <a:latin typeface="Arial" pitchFamily="34" charset="0"/>
                <a:cs typeface="Arial" pitchFamily="34" charset="0"/>
              </a:rPr>
              <a:t>, cum ar fi cele de </a:t>
            </a:r>
            <a:r>
              <a:rPr lang="ro-RO" b="1" i="1" smtClean="0">
                <a:solidFill>
                  <a:schemeClr val="accent6">
                    <a:lumMod val="50000"/>
                  </a:schemeClr>
                </a:solidFill>
                <a:latin typeface="Arial" pitchFamily="34" charset="0"/>
                <a:cs typeface="Arial" pitchFamily="34" charset="0"/>
              </a:rPr>
              <a:t>război</a:t>
            </a:r>
            <a:r>
              <a:rPr lang="ro-RO" smtClean="0">
                <a:latin typeface="Arial" pitchFamily="34" charset="0"/>
                <a:cs typeface="Arial" pitchFamily="34" charset="0"/>
              </a:rPr>
              <a:t> (acesta împunând </a:t>
            </a:r>
            <a:r>
              <a:rPr lang="ro-RO" b="1" i="1" smtClean="0">
                <a:solidFill>
                  <a:schemeClr val="accent1">
                    <a:lumMod val="75000"/>
                  </a:schemeClr>
                </a:solidFill>
                <a:latin typeface="Arial" pitchFamily="34" charset="0"/>
                <a:cs typeface="Arial" pitchFamily="34" charset="0"/>
              </a:rPr>
              <a:t>radarul</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penicilina</a:t>
            </a:r>
            <a:r>
              <a:rPr lang="ro-RO" smtClean="0">
                <a:latin typeface="Arial" pitchFamily="34" charset="0"/>
                <a:cs typeface="Arial" pitchFamily="34" charset="0"/>
              </a:rPr>
              <a:t>, despre care se estimează că altfel ar mai fi întârziat cam 10 ani).</a:t>
            </a:r>
            <a:endParaRPr lang="en-US">
              <a:latin typeface="Arial" pitchFamily="34" charset="0"/>
              <a:cs typeface="Arial" pitchFamily="34" charset="0"/>
            </a:endParaRPr>
          </a:p>
        </p:txBody>
      </p:sp>
      <p:sp>
        <p:nvSpPr>
          <p:cNvPr id="4" name="Right Arrow 3"/>
          <p:cNvSpPr/>
          <p:nvPr/>
        </p:nvSpPr>
        <p:spPr>
          <a:xfrm>
            <a:off x="152400" y="12192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62000" y="2971800"/>
            <a:ext cx="8001000" cy="1200329"/>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Există însă elemente care să ne permită să afirmăm (în contradicție cu P.Drucker) că </a:t>
            </a:r>
            <a:r>
              <a:rPr lang="ro-RO" b="1" i="1" smtClean="0">
                <a:solidFill>
                  <a:schemeClr val="accent1">
                    <a:lumMod val="75000"/>
                  </a:schemeClr>
                </a:solidFill>
                <a:latin typeface="Arial" pitchFamily="34" charset="0"/>
                <a:cs typeface="Arial" pitchFamily="34" charset="0"/>
              </a:rPr>
              <a:t>această perioadă pare a se scurta în timp</a:t>
            </a:r>
            <a:r>
              <a:rPr lang="ro-RO" smtClean="0">
                <a:latin typeface="Arial" pitchFamily="34" charset="0"/>
                <a:cs typeface="Arial" pitchFamily="34" charset="0"/>
              </a:rPr>
              <a:t>, pe măsură ce </a:t>
            </a:r>
            <a:r>
              <a:rPr lang="ro-RO" b="1" i="1" smtClean="0">
                <a:solidFill>
                  <a:srgbClr val="FF0000"/>
                </a:solidFill>
                <a:latin typeface="Arial" pitchFamily="34" charset="0"/>
                <a:cs typeface="Arial" pitchFamily="34" charset="0"/>
              </a:rPr>
              <a:t>transpunerea în practică a descoperirilor științifice a devenit o politică conștientă a multor firme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6" name="Right Arrow 5"/>
          <p:cNvSpPr/>
          <p:nvPr/>
        </p:nvSpPr>
        <p:spPr>
          <a:xfrm>
            <a:off x="152400" y="3048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62000" y="4572000"/>
            <a:ext cx="8001000" cy="1754326"/>
          </a:xfrm>
          <a:prstGeom prst="rect">
            <a:avLst/>
          </a:prstGeom>
          <a:solidFill>
            <a:srgbClr val="FFFF99"/>
          </a:solidFill>
        </p:spPr>
        <p:txBody>
          <a:bodyPr wrap="square">
            <a:spAutoFit/>
          </a:bodyPr>
          <a:lstStyle/>
          <a:p>
            <a:pPr algn="just"/>
            <a:r>
              <a:rPr lang="ro-RO" smtClean="0">
                <a:latin typeface="Arial" pitchFamily="34" charset="0"/>
                <a:cs typeface="Arial" pitchFamily="34" charset="0"/>
              </a:rPr>
              <a:t>Dar la fel de adevărat este că o </a:t>
            </a:r>
            <a:r>
              <a:rPr lang="ro-RO" b="1" i="1" smtClean="0">
                <a:solidFill>
                  <a:srgbClr val="FF0000"/>
                </a:solidFill>
                <a:latin typeface="Arial" pitchFamily="34" charset="0"/>
                <a:cs typeface="Arial" pitchFamily="34" charset="0"/>
              </a:rPr>
              <a:t>serie de reglementări legislative, în special cele legate de protecția mediului sau de protecția consumatorului, au, din contră, tendința de a prelungi acest termen și în special cheltuielile de lansare a noului produs</a:t>
            </a:r>
            <a:r>
              <a:rPr lang="ro-RO" smtClean="0">
                <a:latin typeface="Arial" pitchFamily="34" charset="0"/>
                <a:cs typeface="Arial" pitchFamily="34" charset="0"/>
              </a:rPr>
              <a:t>, testele cerute pentru aprobarea fabricării sale fiiind din ce în ce mai complexe (exemple tipice: la pesticide, la medicamente, la aditivi pentru industria alimentară, ș.a.m.d.).</a:t>
            </a:r>
            <a:endParaRPr lang="en-US">
              <a:latin typeface="Arial" pitchFamily="34" charset="0"/>
              <a:cs typeface="Arial" pitchFamily="34" charset="0"/>
            </a:endParaRPr>
          </a:p>
        </p:txBody>
      </p:sp>
      <p:cxnSp>
        <p:nvCxnSpPr>
          <p:cNvPr id="9" name="Elbow Connector 8"/>
          <p:cNvCxnSpPr>
            <a:stCxn id="5" idx="1"/>
            <a:endCxn id="7" idx="1"/>
          </p:cNvCxnSpPr>
          <p:nvPr/>
        </p:nvCxnSpPr>
        <p:spPr>
          <a:xfrm rot="10800000" flipV="1">
            <a:off x="762000" y="3571965"/>
            <a:ext cx="1588" cy="1877198"/>
          </a:xfrm>
          <a:prstGeom prst="bentConnector3">
            <a:avLst>
              <a:gd name="adj1" fmla="val 14395466"/>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113</a:t>
            </a:fld>
            <a:endParaRPr lang="en-US"/>
          </a:p>
        </p:txBody>
      </p:sp>
      <p:sp>
        <p:nvSpPr>
          <p:cNvPr id="3" name="Rectangle 2"/>
          <p:cNvSpPr/>
          <p:nvPr/>
        </p:nvSpPr>
        <p:spPr>
          <a:xfrm>
            <a:off x="838200" y="1066800"/>
            <a:ext cx="7391400" cy="646331"/>
          </a:xfrm>
          <a:prstGeom prst="rect">
            <a:avLst/>
          </a:prstGeom>
          <a:solidFill>
            <a:schemeClr val="accent3">
              <a:lumMod val="40000"/>
              <a:lumOff val="60000"/>
            </a:schemeClr>
          </a:solidFill>
          <a:ln>
            <a:solidFill>
              <a:srgbClr val="C00000"/>
            </a:solidFill>
          </a:ln>
        </p:spPr>
        <p:txBody>
          <a:bodyPr wrap="square">
            <a:spAutoFit/>
          </a:bodyPr>
          <a:lstStyle/>
          <a:p>
            <a:pPr algn="just"/>
            <a:r>
              <a:rPr lang="ro-RO" smtClean="0">
                <a:latin typeface="Arial" pitchFamily="34" charset="0"/>
                <a:cs typeface="Arial" pitchFamily="34" charset="0"/>
              </a:rPr>
              <a:t>Pentru ca </a:t>
            </a:r>
            <a:r>
              <a:rPr lang="ro-RO" b="1" i="1" smtClean="0">
                <a:solidFill>
                  <a:srgbClr val="FF0000"/>
                </a:solidFill>
                <a:latin typeface="Arial" pitchFamily="34" charset="0"/>
                <a:cs typeface="Arial" pitchFamily="34" charset="0"/>
              </a:rPr>
              <a:t>o asemenea inovație să se impună</a:t>
            </a:r>
            <a:r>
              <a:rPr lang="ro-RO" smtClean="0">
                <a:latin typeface="Arial" pitchFamily="34" charset="0"/>
                <a:cs typeface="Arial" pitchFamily="34" charset="0"/>
              </a:rPr>
              <a:t>, firma care o transpune în practică trebuie să adopte una din următoarele </a:t>
            </a:r>
            <a:r>
              <a:rPr lang="ro-RO" b="1" i="1" smtClean="0">
                <a:solidFill>
                  <a:srgbClr val="FF0000"/>
                </a:solidFill>
                <a:latin typeface="Arial" pitchFamily="34" charset="0"/>
                <a:cs typeface="Arial" pitchFamily="34" charset="0"/>
              </a:rPr>
              <a:t>strategii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4" name="Right Arrow 3"/>
          <p:cNvSpPr/>
          <p:nvPr/>
        </p:nvSpPr>
        <p:spPr>
          <a:xfrm>
            <a:off x="228600" y="1143000"/>
            <a:ext cx="533400" cy="228600"/>
          </a:xfrm>
          <a:prstGeom prst="rightArrow">
            <a:avLst/>
          </a:prstGeom>
          <a:solidFill>
            <a:srgbClr val="00B0F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81000" y="2286000"/>
            <a:ext cx="8305800" cy="369332"/>
          </a:xfrm>
          <a:prstGeom prst="rect">
            <a:avLst/>
          </a:prstGeom>
          <a:solidFill>
            <a:srgbClr val="FFFF99"/>
          </a:solidFill>
        </p:spPr>
        <p:txBody>
          <a:bodyPr wrap="square">
            <a:spAutoFit/>
          </a:bodyPr>
          <a:lstStyle/>
          <a:p>
            <a:r>
              <a:rPr lang="ro-RO" b="1" i="1" smtClean="0">
                <a:solidFill>
                  <a:schemeClr val="accent1">
                    <a:lumMod val="75000"/>
                  </a:schemeClr>
                </a:solidFill>
                <a:latin typeface="Arial" pitchFamily="34" charset="0"/>
                <a:cs typeface="Arial" pitchFamily="34" charset="0"/>
              </a:rPr>
              <a:t>1. Să creeze un sistem complet în care noua inovație să își găsească locul </a:t>
            </a:r>
            <a:endParaRPr lang="en-US" b="1" i="1">
              <a:solidFill>
                <a:schemeClr val="accent1">
                  <a:lumMod val="75000"/>
                </a:schemeClr>
              </a:solidFill>
              <a:latin typeface="Arial" pitchFamily="34" charset="0"/>
              <a:cs typeface="Arial" pitchFamily="34" charset="0"/>
            </a:endParaRPr>
          </a:p>
        </p:txBody>
      </p:sp>
      <p:sp>
        <p:nvSpPr>
          <p:cNvPr id="6" name="Rectangle 5"/>
          <p:cNvSpPr/>
          <p:nvPr/>
        </p:nvSpPr>
        <p:spPr>
          <a:xfrm>
            <a:off x="914400" y="3581400"/>
            <a:ext cx="7620000" cy="369332"/>
          </a:xfrm>
          <a:prstGeom prst="rect">
            <a:avLst/>
          </a:prstGeom>
          <a:solidFill>
            <a:schemeClr val="accent5">
              <a:lumMod val="40000"/>
              <a:lumOff val="60000"/>
            </a:schemeClr>
          </a:solidFill>
        </p:spPr>
        <p:txBody>
          <a:bodyPr wrap="square">
            <a:spAutoFit/>
          </a:bodyPr>
          <a:lstStyle/>
          <a:p>
            <a:r>
              <a:rPr lang="ro-RO" smtClean="0">
                <a:latin typeface="Arial" pitchFamily="34" charset="0"/>
                <a:cs typeface="Arial" pitchFamily="34" charset="0"/>
              </a:rPr>
              <a:t>Firma IBM a oferit PC-urile, dar și softul corespunzător, rețeaua, totul.</a:t>
            </a:r>
            <a:endParaRPr lang="en-US">
              <a:latin typeface="Arial" pitchFamily="34" charset="0"/>
              <a:cs typeface="Arial" pitchFamily="34" charset="0"/>
            </a:endParaRPr>
          </a:p>
        </p:txBody>
      </p:sp>
      <p:sp>
        <p:nvSpPr>
          <p:cNvPr id="7" name="Rectangle 6"/>
          <p:cNvSpPr/>
          <p:nvPr/>
        </p:nvSpPr>
        <p:spPr>
          <a:xfrm>
            <a:off x="304800" y="28956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29</a:t>
            </a:r>
            <a:endParaRPr lang="en-US" b="1">
              <a:solidFill>
                <a:schemeClr val="accent6">
                  <a:lumMod val="50000"/>
                </a:schemeClr>
              </a:solidFill>
              <a:latin typeface="Arial" pitchFamily="34" charset="0"/>
              <a:cs typeface="Arial" pitchFamily="34" charset="0"/>
            </a:endParaRPr>
          </a:p>
        </p:txBody>
      </p:sp>
      <p:cxnSp>
        <p:nvCxnSpPr>
          <p:cNvPr id="9" name="Shape 8"/>
          <p:cNvCxnSpPr>
            <a:stCxn id="7" idx="2"/>
            <a:endCxn id="6" idx="1"/>
          </p:cNvCxnSpPr>
          <p:nvPr/>
        </p:nvCxnSpPr>
        <p:spPr>
          <a:xfrm rot="16200000" flipH="1">
            <a:off x="523822" y="3375488"/>
            <a:ext cx="501134" cy="2800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838200" y="4953000"/>
            <a:ext cx="7772400" cy="923330"/>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Edison nu a inventat pur și simplu becul electric ci a creat tot sistemul care folosea becul pentru iluminatul stradal (centrala, liniile de forță, stâlpii, totul).</a:t>
            </a:r>
            <a:endParaRPr lang="en-US">
              <a:latin typeface="Arial" pitchFamily="34" charset="0"/>
              <a:cs typeface="Arial" pitchFamily="34" charset="0"/>
            </a:endParaRPr>
          </a:p>
        </p:txBody>
      </p:sp>
      <p:sp>
        <p:nvSpPr>
          <p:cNvPr id="11" name="Rectangle 10"/>
          <p:cNvSpPr/>
          <p:nvPr/>
        </p:nvSpPr>
        <p:spPr>
          <a:xfrm>
            <a:off x="304800" y="42672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30</a:t>
            </a:r>
            <a:endParaRPr lang="en-US" b="1">
              <a:solidFill>
                <a:schemeClr val="accent6">
                  <a:lumMod val="50000"/>
                </a:schemeClr>
              </a:solidFill>
              <a:latin typeface="Arial" pitchFamily="34" charset="0"/>
              <a:cs typeface="Arial" pitchFamily="34" charset="0"/>
            </a:endParaRPr>
          </a:p>
        </p:txBody>
      </p:sp>
      <p:cxnSp>
        <p:nvCxnSpPr>
          <p:cNvPr id="14" name="Shape 13"/>
          <p:cNvCxnSpPr>
            <a:stCxn id="11" idx="2"/>
            <a:endCxn id="10" idx="1"/>
          </p:cNvCxnSpPr>
          <p:nvPr/>
        </p:nvCxnSpPr>
        <p:spPr>
          <a:xfrm rot="16200000" flipH="1">
            <a:off x="347223" y="4923687"/>
            <a:ext cx="778133" cy="2038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114</a:t>
            </a:fld>
            <a:endParaRPr lang="en-US"/>
          </a:p>
        </p:txBody>
      </p:sp>
      <p:sp>
        <p:nvSpPr>
          <p:cNvPr id="3" name="Rectangle 2"/>
          <p:cNvSpPr/>
          <p:nvPr/>
        </p:nvSpPr>
        <p:spPr>
          <a:xfrm>
            <a:off x="685800" y="1066800"/>
            <a:ext cx="5109091" cy="369332"/>
          </a:xfrm>
          <a:prstGeom prst="rect">
            <a:avLst/>
          </a:prstGeom>
          <a:solidFill>
            <a:srgbClr val="FFFF99"/>
          </a:solidFill>
        </p:spPr>
        <p:txBody>
          <a:bodyPr wrap="none">
            <a:spAutoFit/>
          </a:bodyPr>
          <a:lstStyle/>
          <a:p>
            <a:r>
              <a:rPr lang="ro-RO" b="1" i="1" smtClean="0">
                <a:solidFill>
                  <a:schemeClr val="accent1">
                    <a:lumMod val="75000"/>
                  </a:schemeClr>
                </a:solidFill>
                <a:latin typeface="Arial" pitchFamily="34" charset="0"/>
                <a:cs typeface="Arial" pitchFamily="34" charset="0"/>
              </a:rPr>
              <a:t>2. Să creeze o piață nouă pentru noul produs</a:t>
            </a:r>
            <a:endParaRPr lang="en-US" b="1" i="1">
              <a:solidFill>
                <a:schemeClr val="accent1">
                  <a:lumMod val="75000"/>
                </a:schemeClr>
              </a:solidFill>
              <a:latin typeface="Arial" pitchFamily="34" charset="0"/>
              <a:cs typeface="Arial" pitchFamily="34" charset="0"/>
            </a:endParaRPr>
          </a:p>
        </p:txBody>
      </p:sp>
      <p:sp>
        <p:nvSpPr>
          <p:cNvPr id="136194" name="Rectangle 2"/>
          <p:cNvSpPr>
            <a:spLocks noChangeArrowheads="1"/>
          </p:cNvSpPr>
          <p:nvPr/>
        </p:nvSpPr>
        <p:spPr bwMode="auto">
          <a:xfrm>
            <a:off x="914400" y="2286000"/>
            <a:ext cx="7620000" cy="923330"/>
          </a:xfrm>
          <a:prstGeom prst="rect">
            <a:avLst/>
          </a:prstGeom>
          <a:solidFill>
            <a:schemeClr val="accent5">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006475" algn="l"/>
              </a:tabLst>
            </a:pPr>
            <a:r>
              <a:rPr lang="ro-RO" smtClean="0">
                <a:solidFill>
                  <a:srgbClr val="000000"/>
                </a:solidFill>
                <a:latin typeface="Arial" pitchFamily="34" charset="0"/>
                <a:ea typeface="Times New Roman" pitchFamily="18" charset="0"/>
                <a:cs typeface="Arial" pitchFamily="34" charset="0"/>
              </a:rPr>
              <a:t>F</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irma Du Pont (inventatoarea NYLON-ului) nu s-a mulțumit să producă polimerul ci la oferit direct sub formă de ciorapi sau de fibre pentru armarea anvelopelor.</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304800" y="16764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31</a:t>
            </a:r>
            <a:endParaRPr lang="en-US" b="1">
              <a:solidFill>
                <a:schemeClr val="accent6">
                  <a:lumMod val="50000"/>
                </a:schemeClr>
              </a:solidFill>
              <a:latin typeface="Arial" pitchFamily="34" charset="0"/>
              <a:cs typeface="Arial" pitchFamily="34" charset="0"/>
            </a:endParaRPr>
          </a:p>
        </p:txBody>
      </p:sp>
      <p:cxnSp>
        <p:nvCxnSpPr>
          <p:cNvPr id="8" name="Shape 7"/>
          <p:cNvCxnSpPr>
            <a:stCxn id="6" idx="2"/>
            <a:endCxn id="136194" idx="1"/>
          </p:cNvCxnSpPr>
          <p:nvPr/>
        </p:nvCxnSpPr>
        <p:spPr>
          <a:xfrm rot="16200000" flipH="1">
            <a:off x="423423" y="2256687"/>
            <a:ext cx="701933" cy="2800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990600" y="3657600"/>
            <a:ext cx="7391400" cy="369332"/>
          </a:xfrm>
          <a:prstGeom prst="rect">
            <a:avLst/>
          </a:prstGeom>
        </p:spPr>
        <p:txBody>
          <a:bodyPr wrap="square">
            <a:spAutoFit/>
          </a:bodyPr>
          <a:lstStyle/>
          <a:p>
            <a:r>
              <a:rPr lang="ro-RO" b="1" i="1" smtClean="0">
                <a:solidFill>
                  <a:srgbClr val="FF0000"/>
                </a:solidFill>
                <a:latin typeface="Arial" pitchFamily="34" charset="0"/>
                <a:cs typeface="Arial" pitchFamily="34" charset="0"/>
              </a:rPr>
              <a:t>Chiar în aceste condiții, succesul nu este evident, deoarece:</a:t>
            </a:r>
            <a:endParaRPr lang="en-US" b="1" i="1">
              <a:solidFill>
                <a:srgbClr val="FF0000"/>
              </a:solidFill>
              <a:latin typeface="Arial" pitchFamily="34" charset="0"/>
              <a:cs typeface="Arial" pitchFamily="34" charset="0"/>
            </a:endParaRPr>
          </a:p>
        </p:txBody>
      </p:sp>
      <p:sp>
        <p:nvSpPr>
          <p:cNvPr id="10" name="Right Arrow 9"/>
          <p:cNvSpPr/>
          <p:nvPr/>
        </p:nvSpPr>
        <p:spPr>
          <a:xfrm>
            <a:off x="304800" y="3733800"/>
            <a:ext cx="533400" cy="228600"/>
          </a:xfrm>
          <a:prstGeom prst="rightArrow">
            <a:avLst/>
          </a:prstGeom>
          <a:solidFill>
            <a:srgbClr val="FF00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196" name="Rectangle 4"/>
          <p:cNvSpPr>
            <a:spLocks noChangeArrowheads="1"/>
          </p:cNvSpPr>
          <p:nvPr/>
        </p:nvSpPr>
        <p:spPr bwMode="auto">
          <a:xfrm>
            <a:off x="762000" y="4419600"/>
            <a:ext cx="6934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buFontTx/>
              <a:buAutoNum type="alphaLcPeriod"/>
              <a:tabLst>
                <a:tab pos="1006475" algn="l"/>
              </a:tabLst>
            </a:pPr>
            <a:r>
              <a:rPr lang="ro-RO" b="1" i="1" smtClean="0">
                <a:solidFill>
                  <a:schemeClr val="accent6">
                    <a:lumMod val="50000"/>
                  </a:schemeClr>
                </a:solidFill>
                <a:latin typeface="Arial" pitchFamily="34" charset="0"/>
                <a:ea typeface="Times New Roman" pitchFamily="18" charset="0"/>
                <a:cs typeface="Arial" pitchFamily="34" charset="0"/>
              </a:rPr>
              <a:t>N</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imeni nu știe încă dacă noul produs (esențialmente nou) va fi sau nu cerut pe piață;</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3" name="Rectangle 12"/>
          <p:cNvSpPr/>
          <p:nvPr/>
        </p:nvSpPr>
        <p:spPr>
          <a:xfrm>
            <a:off x="762000" y="5257800"/>
            <a:ext cx="7848600" cy="646331"/>
          </a:xfrm>
          <a:prstGeom prst="rect">
            <a:avLst/>
          </a:prstGeom>
        </p:spPr>
        <p:txBody>
          <a:bodyPr wrap="square">
            <a:spAutoFit/>
          </a:bodyPr>
          <a:lstStyle/>
          <a:p>
            <a:pPr algn="just"/>
            <a:r>
              <a:rPr lang="ro-RO" b="1" i="1" smtClean="0">
                <a:solidFill>
                  <a:schemeClr val="accent6">
                    <a:lumMod val="50000"/>
                  </a:schemeClr>
                </a:solidFill>
                <a:latin typeface="Arial" pitchFamily="34" charset="0"/>
                <a:cs typeface="Arial" pitchFamily="34" charset="0"/>
              </a:rPr>
              <a:t>b. Numărul celor care intră aproape concomitent în noul domeniu </a:t>
            </a:r>
          </a:p>
          <a:p>
            <a:pPr algn="just"/>
            <a:r>
              <a:rPr lang="ro-RO" b="1" i="1" smtClean="0">
                <a:solidFill>
                  <a:schemeClr val="accent6">
                    <a:lumMod val="50000"/>
                  </a:schemeClr>
                </a:solidFill>
                <a:latin typeface="Arial" pitchFamily="34" charset="0"/>
                <a:cs typeface="Arial" pitchFamily="34" charset="0"/>
              </a:rPr>
              <a:t>    este foarte mare și doar câteva din firme vor rezista până la urmă. </a:t>
            </a:r>
            <a:endParaRPr lang="en-US" b="1" i="1">
              <a:solidFill>
                <a:schemeClr val="accent6">
                  <a:lumMod val="50000"/>
                </a:schemeClr>
              </a:solidFill>
              <a:latin typeface="Arial" pitchFamily="34" charset="0"/>
              <a:cs typeface="Arial" pitchFamily="34" charset="0"/>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115</a:t>
            </a:fld>
            <a:endParaRPr lang="en-US"/>
          </a:p>
        </p:txBody>
      </p:sp>
      <p:sp>
        <p:nvSpPr>
          <p:cNvPr id="3" name="Rectangle 2"/>
          <p:cNvSpPr/>
          <p:nvPr/>
        </p:nvSpPr>
        <p:spPr>
          <a:xfrm>
            <a:off x="1219200" y="1143000"/>
            <a:ext cx="7086600" cy="923330"/>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În 1910 existau în SUA 200 de companii care produceau automobile, ele s-au redus la 20 la începutul anilor '30 și la patru astăzi,</a:t>
            </a:r>
            <a:endParaRPr lang="en-US">
              <a:latin typeface="Arial" pitchFamily="34" charset="0"/>
              <a:cs typeface="Arial" pitchFamily="34" charset="0"/>
            </a:endParaRPr>
          </a:p>
        </p:txBody>
      </p:sp>
      <p:sp>
        <p:nvSpPr>
          <p:cNvPr id="4" name="Rectangle 3"/>
          <p:cNvSpPr/>
          <p:nvPr/>
        </p:nvSpPr>
        <p:spPr>
          <a:xfrm>
            <a:off x="533400" y="6096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32</a:t>
            </a:r>
            <a:endParaRPr lang="en-US" b="1">
              <a:solidFill>
                <a:schemeClr val="accent6">
                  <a:lumMod val="50000"/>
                </a:schemeClr>
              </a:solidFill>
              <a:latin typeface="Arial" pitchFamily="34" charset="0"/>
              <a:cs typeface="Arial" pitchFamily="34" charset="0"/>
            </a:endParaRPr>
          </a:p>
        </p:txBody>
      </p:sp>
      <p:cxnSp>
        <p:nvCxnSpPr>
          <p:cNvPr id="6" name="Shape 5"/>
          <p:cNvCxnSpPr>
            <a:stCxn id="4" idx="2"/>
            <a:endCxn id="3" idx="1"/>
          </p:cNvCxnSpPr>
          <p:nvPr/>
        </p:nvCxnSpPr>
        <p:spPr>
          <a:xfrm rot="16200000" flipH="1">
            <a:off x="728223" y="1113687"/>
            <a:ext cx="625733"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04800" y="2209800"/>
            <a:ext cx="1936749"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142338" name="Rectangle 2"/>
          <p:cNvSpPr>
            <a:spLocks noChangeArrowheads="1"/>
          </p:cNvSpPr>
          <p:nvPr/>
        </p:nvSpPr>
        <p:spPr bwMode="auto">
          <a:xfrm>
            <a:off x="914400" y="2667000"/>
            <a:ext cx="7467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006475" algn="l"/>
              </a:tabLst>
            </a:pPr>
            <a:r>
              <a:rPr lang="ro-RO" b="1" i="1" smtClean="0">
                <a:solidFill>
                  <a:schemeClr val="accent6">
                    <a:lumMod val="50000"/>
                  </a:schemeClr>
                </a:solidFill>
                <a:latin typeface="Arial" pitchFamily="34" charset="0"/>
                <a:ea typeface="Times New Roman" pitchFamily="18" charset="0"/>
                <a:cs typeface="Arial" pitchFamily="34" charset="0"/>
              </a:rPr>
              <a:t>b</a:t>
            </a:r>
            <a:r>
              <a:rPr lang="ro-RO" b="1" i="1" baseline="-25000" smtClean="0">
                <a:solidFill>
                  <a:schemeClr val="accent6">
                    <a:lumMod val="50000"/>
                  </a:schemeClr>
                </a:solidFill>
                <a:latin typeface="Arial" pitchFamily="34" charset="0"/>
                <a:ea typeface="Times New Roman" pitchFamily="18" charset="0"/>
                <a:cs typeface="Arial" pitchFamily="34" charset="0"/>
              </a:rPr>
              <a:t>1</a:t>
            </a:r>
            <a:r>
              <a:rPr lang="ro-RO" b="1" i="1" smtClean="0">
                <a:solidFill>
                  <a:schemeClr val="accent6">
                    <a:lumMod val="50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La fel de adevărată este și reciproca, respectiv faptul că </a:t>
            </a:r>
          </a:p>
          <a:p>
            <a:pPr marL="0" marR="0" lvl="0" indent="0" algn="just" defTabSz="914400" rtl="0" eaLnBrk="1" fontAlgn="base" latinLnBrk="0" hangingPunct="1">
              <a:lnSpc>
                <a:spcPct val="100000"/>
              </a:lnSpc>
              <a:spcBef>
                <a:spcPct val="0"/>
              </a:spcBef>
              <a:spcAft>
                <a:spcPct val="0"/>
              </a:spcAft>
              <a:buClrTx/>
              <a:buSzTx/>
              <a:buFontTx/>
              <a:buNone/>
              <a:tabLst>
                <a:tab pos="1006475" algn="l"/>
              </a:tabLst>
            </a:pPr>
            <a:r>
              <a:rPr lang="ro-RO" b="1" i="1" smtClean="0">
                <a:solidFill>
                  <a:schemeClr val="accent6">
                    <a:lumMod val="50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"fereastra" de timp în cadrul căreia o nouă firmă poate intra în </a:t>
            </a:r>
          </a:p>
          <a:p>
            <a:pPr marL="0" marR="0" lvl="0" indent="0" algn="just" defTabSz="914400" rtl="0" eaLnBrk="1" fontAlgn="base" latinLnBrk="0" hangingPunct="1">
              <a:lnSpc>
                <a:spcPct val="100000"/>
              </a:lnSpc>
              <a:spcBef>
                <a:spcPct val="0"/>
              </a:spcBef>
              <a:spcAft>
                <a:spcPct val="0"/>
              </a:spcAft>
              <a:buClrTx/>
              <a:buSzTx/>
              <a:buFontTx/>
              <a:buNone/>
              <a:tabLst>
                <a:tab pos="1006475" algn="l"/>
              </a:tabLst>
            </a:pPr>
            <a:r>
              <a:rPr lang="ro-RO" b="1" i="1" smtClean="0">
                <a:solidFill>
                  <a:schemeClr val="accent6">
                    <a:lumMod val="50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noul domeniu este destul de mică, de trei...patru ani.</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 name="Rectangle 9"/>
          <p:cNvSpPr/>
          <p:nvPr/>
        </p:nvSpPr>
        <p:spPr>
          <a:xfrm>
            <a:off x="914400" y="3657600"/>
            <a:ext cx="5352747" cy="369332"/>
          </a:xfrm>
          <a:prstGeom prst="rect">
            <a:avLst/>
          </a:prstGeom>
        </p:spPr>
        <p:txBody>
          <a:bodyPr wrap="none">
            <a:spAutoFit/>
          </a:bodyPr>
          <a:lstStyle/>
          <a:p>
            <a:r>
              <a:rPr lang="ro-RO" b="1" i="1" smtClean="0">
                <a:solidFill>
                  <a:schemeClr val="accent6">
                    <a:lumMod val="50000"/>
                  </a:schemeClr>
                </a:solidFill>
                <a:latin typeface="Arial" pitchFamily="34" charset="0"/>
                <a:cs typeface="Arial" pitchFamily="34" charset="0"/>
              </a:rPr>
              <a:t>c. Uneori prognozele pot fi absurd de optimiste</a:t>
            </a:r>
            <a:endParaRPr lang="en-US" b="1" i="1">
              <a:solidFill>
                <a:schemeClr val="accent6">
                  <a:lumMod val="50000"/>
                </a:schemeClr>
              </a:solidFill>
              <a:latin typeface="Arial" pitchFamily="34" charset="0"/>
              <a:cs typeface="Arial" pitchFamily="34" charset="0"/>
            </a:endParaRPr>
          </a:p>
        </p:txBody>
      </p:sp>
      <p:sp>
        <p:nvSpPr>
          <p:cNvPr id="11" name="Rectangle 10"/>
          <p:cNvSpPr/>
          <p:nvPr/>
        </p:nvSpPr>
        <p:spPr>
          <a:xfrm>
            <a:off x="1219200" y="4800600"/>
            <a:ext cx="7239000" cy="1754326"/>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În SUA, în 1955, </a:t>
            </a:r>
            <a:r>
              <a:rPr lang="ro-RO" b="1" i="1" smtClean="0">
                <a:latin typeface="Arial" pitchFamily="34" charset="0"/>
                <a:cs typeface="Arial" pitchFamily="34" charset="0"/>
              </a:rPr>
              <a:t>toată lumea </a:t>
            </a:r>
            <a:r>
              <a:rPr lang="ro-RO" smtClean="0">
                <a:latin typeface="Arial" pitchFamily="34" charset="0"/>
                <a:cs typeface="Arial" pitchFamily="34" charset="0"/>
              </a:rPr>
              <a:t>era convinsă că în viitorii 10 ani, computerele vor revoluționa întreg sistemul de învățământ din școli. Iar după 1990 constatăm că dintre toate domeniile în care a pătruns calculatorul, produsele program de uz didactic sunt domeniul cu evoluția cea mai anevoioasă. Computerul a pătruns realmente foarte puternic în școli, dar nu pentru a înlocui acolo profesorul.</a:t>
            </a:r>
            <a:endParaRPr lang="en-US">
              <a:latin typeface="Arial" pitchFamily="34" charset="0"/>
              <a:cs typeface="Arial" pitchFamily="34" charset="0"/>
            </a:endParaRPr>
          </a:p>
        </p:txBody>
      </p:sp>
      <p:sp>
        <p:nvSpPr>
          <p:cNvPr id="14" name="Rectangle 13"/>
          <p:cNvSpPr/>
          <p:nvPr/>
        </p:nvSpPr>
        <p:spPr>
          <a:xfrm>
            <a:off x="533400" y="41910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33</a:t>
            </a:r>
            <a:endParaRPr lang="en-US" b="1">
              <a:solidFill>
                <a:schemeClr val="accent6">
                  <a:lumMod val="50000"/>
                </a:schemeClr>
              </a:solidFill>
              <a:latin typeface="Arial" pitchFamily="34" charset="0"/>
              <a:cs typeface="Arial" pitchFamily="34" charset="0"/>
            </a:endParaRPr>
          </a:p>
        </p:txBody>
      </p:sp>
      <p:cxnSp>
        <p:nvCxnSpPr>
          <p:cNvPr id="16" name="Shape 15"/>
          <p:cNvCxnSpPr>
            <a:stCxn id="14" idx="2"/>
            <a:endCxn id="11" idx="1"/>
          </p:cNvCxnSpPr>
          <p:nvPr/>
        </p:nvCxnSpPr>
        <p:spPr>
          <a:xfrm rot="16200000" flipH="1">
            <a:off x="482374" y="4940936"/>
            <a:ext cx="1117431"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116</a:t>
            </a:fld>
            <a:endParaRPr lang="en-US"/>
          </a:p>
        </p:txBody>
      </p:sp>
      <p:sp>
        <p:nvSpPr>
          <p:cNvPr id="3" name="Rectangle 2"/>
          <p:cNvSpPr/>
          <p:nvPr/>
        </p:nvSpPr>
        <p:spPr>
          <a:xfrm>
            <a:off x="381000" y="838200"/>
            <a:ext cx="4968027" cy="369332"/>
          </a:xfrm>
          <a:prstGeom prst="rect">
            <a:avLst/>
          </a:prstGeom>
        </p:spPr>
        <p:txBody>
          <a:bodyPr wrap="none">
            <a:spAutoFit/>
          </a:bodyPr>
          <a:lstStyle/>
          <a:p>
            <a:r>
              <a:rPr lang="ro-RO" b="1" smtClean="0">
                <a:solidFill>
                  <a:schemeClr val="accent1">
                    <a:lumMod val="75000"/>
                  </a:schemeClr>
                </a:solidFill>
                <a:latin typeface="Arial" pitchFamily="34" charset="0"/>
                <a:cs typeface="Arial" pitchFamily="34" charset="0"/>
              </a:rPr>
              <a:t>C. Sursele lui Joel Brustail și Frederic Frery</a:t>
            </a:r>
            <a:endParaRPr lang="en-US" b="1">
              <a:solidFill>
                <a:schemeClr val="accent1">
                  <a:lumMod val="75000"/>
                </a:schemeClr>
              </a:solidFill>
              <a:latin typeface="Arial" pitchFamily="34" charset="0"/>
              <a:cs typeface="Arial" pitchFamily="34" charset="0"/>
            </a:endParaRPr>
          </a:p>
        </p:txBody>
      </p:sp>
      <p:sp>
        <p:nvSpPr>
          <p:cNvPr id="4" name="Rectangle 3"/>
          <p:cNvSpPr/>
          <p:nvPr/>
        </p:nvSpPr>
        <p:spPr>
          <a:xfrm>
            <a:off x="457200" y="1371600"/>
            <a:ext cx="2709524" cy="369332"/>
          </a:xfrm>
          <a:prstGeom prst="rect">
            <a:avLst/>
          </a:prstGeom>
          <a:solidFill>
            <a:srgbClr val="FFFF99"/>
          </a:solidFill>
          <a:ln>
            <a:solidFill>
              <a:srgbClr val="C00000"/>
            </a:solidFill>
          </a:ln>
        </p:spPr>
        <p:txBody>
          <a:bodyPr wrap="none">
            <a:spAutoFit/>
          </a:bodyPr>
          <a:lstStyle/>
          <a:p>
            <a:r>
              <a:rPr lang="ro-RO" b="1" smtClean="0">
                <a:solidFill>
                  <a:schemeClr val="accent6">
                    <a:lumMod val="50000"/>
                  </a:schemeClr>
                </a:solidFill>
                <a:latin typeface="Arial" pitchFamily="34" charset="0"/>
                <a:cs typeface="Arial" pitchFamily="34" charset="0"/>
              </a:rPr>
              <a:t>1. Partenerii industriali</a:t>
            </a:r>
            <a:endParaRPr lang="en-US">
              <a:solidFill>
                <a:schemeClr val="accent6">
                  <a:lumMod val="50000"/>
                </a:schemeClr>
              </a:solidFill>
              <a:latin typeface="Arial" pitchFamily="34" charset="0"/>
              <a:cs typeface="Arial" pitchFamily="34" charset="0"/>
            </a:endParaRPr>
          </a:p>
        </p:txBody>
      </p:sp>
      <p:sp>
        <p:nvSpPr>
          <p:cNvPr id="5" name="Rectangle 4"/>
          <p:cNvSpPr/>
          <p:nvPr/>
        </p:nvSpPr>
        <p:spPr>
          <a:xfrm>
            <a:off x="1143000" y="2057400"/>
            <a:ext cx="7543800" cy="646331"/>
          </a:xfrm>
          <a:prstGeom prst="rect">
            <a:avLst/>
          </a:prstGeom>
          <a:solidFill>
            <a:schemeClr val="accent3">
              <a:lumMod val="40000"/>
              <a:lumOff val="60000"/>
            </a:schemeClr>
          </a:solidFill>
        </p:spPr>
        <p:txBody>
          <a:bodyPr wrap="square">
            <a:spAutoFit/>
          </a:bodyPr>
          <a:lstStyle/>
          <a:p>
            <a:pPr algn="just"/>
            <a:r>
              <a:rPr lang="ro-RO" b="1" i="1" smtClean="0">
                <a:solidFill>
                  <a:srgbClr val="FF0000"/>
                </a:solidFill>
                <a:latin typeface="Arial" pitchFamily="34" charset="0"/>
                <a:cs typeface="Arial" pitchFamily="34" charset="0"/>
              </a:rPr>
              <a:t>Furnizorii</a:t>
            </a:r>
            <a:r>
              <a:rPr lang="ro-RO" smtClean="0">
                <a:latin typeface="Arial" pitchFamily="34" charset="0"/>
                <a:cs typeface="Arial" pitchFamily="34" charset="0"/>
              </a:rPr>
              <a:t> și </a:t>
            </a:r>
            <a:r>
              <a:rPr lang="ro-RO" b="1" i="1" smtClean="0">
                <a:solidFill>
                  <a:srgbClr val="FF0000"/>
                </a:solidFill>
                <a:latin typeface="Arial" pitchFamily="34" charset="0"/>
                <a:cs typeface="Arial" pitchFamily="34" charset="0"/>
              </a:rPr>
              <a:t>clienții</a:t>
            </a:r>
            <a:r>
              <a:rPr lang="ro-RO" smtClean="0">
                <a:latin typeface="Arial" pitchFamily="34" charset="0"/>
                <a:cs typeface="Arial" pitchFamily="34" charset="0"/>
              </a:rPr>
              <a:t> pot veni cu </a:t>
            </a:r>
            <a:r>
              <a:rPr lang="ro-RO" b="1" i="1" smtClean="0">
                <a:solidFill>
                  <a:schemeClr val="accent6">
                    <a:lumMod val="50000"/>
                  </a:schemeClr>
                </a:solidFill>
                <a:latin typeface="Arial" pitchFamily="34" charset="0"/>
                <a:cs typeface="Arial" pitchFamily="34" charset="0"/>
              </a:rPr>
              <a:t>elemente noi </a:t>
            </a:r>
            <a:r>
              <a:rPr lang="ro-RO" smtClean="0">
                <a:latin typeface="Arial" pitchFamily="34" charset="0"/>
                <a:cs typeface="Arial" pitchFamily="34" charset="0"/>
              </a:rPr>
              <a:t>iar </a:t>
            </a:r>
            <a:r>
              <a:rPr lang="ro-RO" b="1" i="1" smtClean="0">
                <a:solidFill>
                  <a:schemeClr val="accent1">
                    <a:lumMod val="75000"/>
                  </a:schemeClr>
                </a:solidFill>
                <a:latin typeface="Arial" pitchFamily="34" charset="0"/>
                <a:cs typeface="Arial" pitchFamily="34" charset="0"/>
              </a:rPr>
              <a:t>înglobarea inovațiilor lor presupune o inovare la nivelul produsului</a:t>
            </a:r>
            <a:endParaRPr lang="en-US" b="1" i="1">
              <a:solidFill>
                <a:schemeClr val="accent1">
                  <a:lumMod val="75000"/>
                </a:schemeClr>
              </a:solidFill>
              <a:latin typeface="Arial" pitchFamily="34" charset="0"/>
              <a:cs typeface="Arial" pitchFamily="34" charset="0"/>
            </a:endParaRPr>
          </a:p>
        </p:txBody>
      </p:sp>
      <p:sp>
        <p:nvSpPr>
          <p:cNvPr id="6" name="Right Arrow 5"/>
          <p:cNvSpPr/>
          <p:nvPr/>
        </p:nvSpPr>
        <p:spPr>
          <a:xfrm>
            <a:off x="457200" y="2057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066800" y="3581400"/>
            <a:ext cx="7543800" cy="1200329"/>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Firma VALEO, specialistă în subansamble auto, a depus în 1986 un număr de 680 brevete, față de 457 la Renault și 154 la Peugeot, principalii săi clienți. Citroën a conceput împreună cu VALEO suspensia hidroactivă de pe XM.</a:t>
            </a:r>
            <a:endParaRPr lang="en-US">
              <a:latin typeface="Arial" pitchFamily="34" charset="0"/>
              <a:cs typeface="Arial" pitchFamily="34" charset="0"/>
            </a:endParaRPr>
          </a:p>
        </p:txBody>
      </p:sp>
      <p:sp>
        <p:nvSpPr>
          <p:cNvPr id="8" name="Rectangle 7"/>
          <p:cNvSpPr/>
          <p:nvPr/>
        </p:nvSpPr>
        <p:spPr>
          <a:xfrm>
            <a:off x="381000" y="30480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Ex 1</a:t>
            </a:r>
            <a:endParaRPr lang="en-US" b="1">
              <a:solidFill>
                <a:schemeClr val="accent6">
                  <a:lumMod val="50000"/>
                </a:schemeClr>
              </a:solidFill>
              <a:latin typeface="Arial" pitchFamily="34" charset="0"/>
              <a:cs typeface="Arial" pitchFamily="34" charset="0"/>
            </a:endParaRPr>
          </a:p>
        </p:txBody>
      </p:sp>
      <p:cxnSp>
        <p:nvCxnSpPr>
          <p:cNvPr id="10" name="Shape 9"/>
          <p:cNvCxnSpPr>
            <a:stCxn id="8" idx="2"/>
            <a:endCxn id="7" idx="1"/>
          </p:cNvCxnSpPr>
          <p:nvPr/>
        </p:nvCxnSpPr>
        <p:spPr>
          <a:xfrm rot="16200000" flipH="1">
            <a:off x="506573" y="3621337"/>
            <a:ext cx="764233"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066800" y="5486400"/>
            <a:ext cx="7543800" cy="646331"/>
          </a:xfrm>
          <a:prstGeom prst="rect">
            <a:avLst/>
          </a:prstGeom>
          <a:solidFill>
            <a:schemeClr val="accent5">
              <a:lumMod val="40000"/>
              <a:lumOff val="60000"/>
            </a:schemeClr>
          </a:solidFill>
        </p:spPr>
        <p:txBody>
          <a:bodyPr wrap="square">
            <a:spAutoFit/>
          </a:bodyPr>
          <a:lstStyle/>
          <a:p>
            <a:r>
              <a:rPr lang="ro-RO" smtClean="0">
                <a:latin typeface="Arial" pitchFamily="34" charset="0"/>
                <a:cs typeface="Arial" pitchFamily="34" charset="0"/>
              </a:rPr>
              <a:t>Compania AIR France (client) a colaborat strâns cu AIRBUS (fabricant) la conceperea cabinei de pilotaj la A 320.</a:t>
            </a:r>
            <a:endParaRPr lang="en-US">
              <a:latin typeface="Arial" pitchFamily="34" charset="0"/>
              <a:cs typeface="Arial" pitchFamily="34" charset="0"/>
            </a:endParaRPr>
          </a:p>
        </p:txBody>
      </p:sp>
      <p:sp>
        <p:nvSpPr>
          <p:cNvPr id="12" name="Rectangle 11"/>
          <p:cNvSpPr/>
          <p:nvPr/>
        </p:nvSpPr>
        <p:spPr>
          <a:xfrm>
            <a:off x="381000" y="49530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Ex 2</a:t>
            </a:r>
            <a:endParaRPr lang="en-US" b="1">
              <a:solidFill>
                <a:schemeClr val="accent6">
                  <a:lumMod val="50000"/>
                </a:schemeClr>
              </a:solidFill>
              <a:latin typeface="Arial" pitchFamily="34" charset="0"/>
              <a:cs typeface="Arial" pitchFamily="34" charset="0"/>
            </a:endParaRPr>
          </a:p>
        </p:txBody>
      </p:sp>
      <p:cxnSp>
        <p:nvCxnSpPr>
          <p:cNvPr id="14" name="Shape 13"/>
          <p:cNvCxnSpPr>
            <a:endCxn id="11" idx="1"/>
          </p:cNvCxnSpPr>
          <p:nvPr/>
        </p:nvCxnSpPr>
        <p:spPr>
          <a:xfrm rot="16200000" flipH="1">
            <a:off x="676617" y="5419383"/>
            <a:ext cx="475566" cy="304800"/>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117</a:t>
            </a:fld>
            <a:endParaRPr lang="en-US"/>
          </a:p>
        </p:txBody>
      </p:sp>
      <p:sp>
        <p:nvSpPr>
          <p:cNvPr id="3" name="Rectangle 2"/>
          <p:cNvSpPr/>
          <p:nvPr/>
        </p:nvSpPr>
        <p:spPr>
          <a:xfrm>
            <a:off x="1066800" y="1371600"/>
            <a:ext cx="7239000" cy="1754326"/>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Fabricanții de aparate electronice de măsură spun că </a:t>
            </a:r>
            <a:r>
              <a:rPr lang="ro-RO" b="1" i="1" smtClean="0">
                <a:latin typeface="Arial" pitchFamily="34" charset="0"/>
                <a:cs typeface="Arial" pitchFamily="34" charset="0"/>
              </a:rPr>
              <a:t>trei din patru inovații sunt propuse de clienți</a:t>
            </a:r>
            <a:r>
              <a:rPr lang="ro-RO" smtClean="0">
                <a:latin typeface="Arial" pitchFamily="34" charset="0"/>
                <a:cs typeface="Arial" pitchFamily="34" charset="0"/>
              </a:rPr>
              <a:t>, iar in industria circuitelor imprimate, </a:t>
            </a:r>
            <a:r>
              <a:rPr lang="ro-RO" b="1" i="1" smtClean="0">
                <a:latin typeface="Arial" pitchFamily="34" charset="0"/>
                <a:cs typeface="Arial" pitchFamily="34" charset="0"/>
              </a:rPr>
              <a:t>două din trei</a:t>
            </a:r>
            <a:r>
              <a:rPr lang="ro-RO" smtClean="0">
                <a:latin typeface="Arial" pitchFamily="34" charset="0"/>
                <a:cs typeface="Arial" pitchFamily="34" charset="0"/>
              </a:rPr>
              <a:t>. Dar, mai mult decât atât, managerii din aceste ramuri industriale au constat că, la rândul lor, trebuie să își asiste clienții din aval la conceperea și realizarea produselor acestora, dacă doresc să își mențină cota de piață </a:t>
            </a:r>
            <a:endParaRPr lang="en-US">
              <a:latin typeface="Arial" pitchFamily="34" charset="0"/>
              <a:cs typeface="Arial" pitchFamily="34" charset="0"/>
            </a:endParaRPr>
          </a:p>
        </p:txBody>
      </p:sp>
      <p:sp>
        <p:nvSpPr>
          <p:cNvPr id="4" name="Rectangle 3"/>
          <p:cNvSpPr/>
          <p:nvPr/>
        </p:nvSpPr>
        <p:spPr>
          <a:xfrm>
            <a:off x="381000" y="8382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Ex 3</a:t>
            </a:r>
            <a:endParaRPr lang="en-US" b="1">
              <a:solidFill>
                <a:schemeClr val="accent6">
                  <a:lumMod val="50000"/>
                </a:schemeClr>
              </a:solidFill>
              <a:latin typeface="Arial" pitchFamily="34" charset="0"/>
              <a:cs typeface="Arial" pitchFamily="34" charset="0"/>
            </a:endParaRPr>
          </a:p>
        </p:txBody>
      </p:sp>
      <p:cxnSp>
        <p:nvCxnSpPr>
          <p:cNvPr id="6" name="Shape 5"/>
          <p:cNvCxnSpPr>
            <a:stCxn id="4" idx="2"/>
            <a:endCxn id="3" idx="1"/>
          </p:cNvCxnSpPr>
          <p:nvPr/>
        </p:nvCxnSpPr>
        <p:spPr>
          <a:xfrm rot="16200000" flipH="1">
            <a:off x="368074" y="1550036"/>
            <a:ext cx="1041231"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457200" y="3429000"/>
            <a:ext cx="3379836" cy="369332"/>
          </a:xfrm>
          <a:prstGeom prst="rect">
            <a:avLst/>
          </a:prstGeom>
          <a:solidFill>
            <a:srgbClr val="FFFF99"/>
          </a:solidFill>
          <a:ln>
            <a:solidFill>
              <a:srgbClr val="C00000"/>
            </a:solidFill>
          </a:ln>
        </p:spPr>
        <p:txBody>
          <a:bodyPr wrap="none">
            <a:spAutoFit/>
          </a:bodyPr>
          <a:lstStyle/>
          <a:p>
            <a:r>
              <a:rPr lang="ro-RO" b="1" smtClean="0">
                <a:latin typeface="Arial" pitchFamily="34" charset="0"/>
                <a:cs typeface="Arial" pitchFamily="34" charset="0"/>
              </a:rPr>
              <a:t>2. Transferurile de tehnologie</a:t>
            </a:r>
            <a:endParaRPr lang="en-US">
              <a:latin typeface="Arial" pitchFamily="34" charset="0"/>
              <a:cs typeface="Arial" pitchFamily="34" charset="0"/>
            </a:endParaRPr>
          </a:p>
        </p:txBody>
      </p:sp>
      <p:sp>
        <p:nvSpPr>
          <p:cNvPr id="8" name="Rectangle 7"/>
          <p:cNvSpPr/>
          <p:nvPr/>
        </p:nvSpPr>
        <p:spPr>
          <a:xfrm>
            <a:off x="1219200" y="4114800"/>
            <a:ext cx="7086600" cy="646331"/>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Se poate vorbi de </a:t>
            </a:r>
            <a:r>
              <a:rPr lang="ro-RO" b="1" i="1" smtClean="0">
                <a:solidFill>
                  <a:srgbClr val="FF0000"/>
                </a:solidFill>
                <a:latin typeface="Arial" pitchFamily="34" charset="0"/>
                <a:cs typeface="Arial" pitchFamily="34" charset="0"/>
              </a:rPr>
              <a:t>transferul unor concepte tehnologice </a:t>
            </a:r>
            <a:r>
              <a:rPr lang="ro-RO" b="1" i="1" smtClean="0">
                <a:solidFill>
                  <a:schemeClr val="accent2">
                    <a:lumMod val="75000"/>
                  </a:schemeClr>
                </a:solidFill>
                <a:latin typeface="Arial" pitchFamily="34" charset="0"/>
                <a:cs typeface="Arial" pitchFamily="34" charset="0"/>
              </a:rPr>
              <a:t>de la un sector la altul</a:t>
            </a:r>
            <a:endParaRPr lang="en-US" b="1" i="1">
              <a:solidFill>
                <a:schemeClr val="accent2">
                  <a:lumMod val="75000"/>
                </a:schemeClr>
              </a:solidFill>
              <a:latin typeface="Arial" pitchFamily="34" charset="0"/>
              <a:cs typeface="Arial" pitchFamily="34" charset="0"/>
            </a:endParaRPr>
          </a:p>
        </p:txBody>
      </p:sp>
      <p:sp>
        <p:nvSpPr>
          <p:cNvPr id="9" name="Right Arrow 8"/>
          <p:cNvSpPr/>
          <p:nvPr/>
        </p:nvSpPr>
        <p:spPr>
          <a:xfrm>
            <a:off x="533400" y="4191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7200" y="50292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Ex 4</a:t>
            </a:r>
            <a:endParaRPr lang="en-US" b="1">
              <a:solidFill>
                <a:schemeClr val="accent6">
                  <a:lumMod val="50000"/>
                </a:schemeClr>
              </a:solidFill>
              <a:latin typeface="Arial" pitchFamily="34" charset="0"/>
              <a:cs typeface="Arial" pitchFamily="34" charset="0"/>
            </a:endParaRPr>
          </a:p>
        </p:txBody>
      </p:sp>
      <p:sp>
        <p:nvSpPr>
          <p:cNvPr id="11" name="Rectangle 10"/>
          <p:cNvSpPr/>
          <p:nvPr/>
        </p:nvSpPr>
        <p:spPr>
          <a:xfrm>
            <a:off x="1143000" y="5562600"/>
            <a:ext cx="7162800" cy="646331"/>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Motorul DIESEL, destinat vehiculelor grele, care a fost ulterior adaptat la automobilele ușoare.</a:t>
            </a:r>
            <a:endParaRPr lang="en-US">
              <a:latin typeface="Arial" pitchFamily="34" charset="0"/>
              <a:cs typeface="Arial" pitchFamily="34" charset="0"/>
            </a:endParaRPr>
          </a:p>
        </p:txBody>
      </p:sp>
      <p:cxnSp>
        <p:nvCxnSpPr>
          <p:cNvPr id="13" name="Shape 12"/>
          <p:cNvCxnSpPr>
            <a:stCxn id="10" idx="2"/>
            <a:endCxn id="11" idx="1"/>
          </p:cNvCxnSpPr>
          <p:nvPr/>
        </p:nvCxnSpPr>
        <p:spPr>
          <a:xfrm rot="16200000" flipH="1">
            <a:off x="721272" y="5464038"/>
            <a:ext cx="487234"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118</a:t>
            </a:fld>
            <a:endParaRPr lang="en-US"/>
          </a:p>
        </p:txBody>
      </p:sp>
      <p:sp>
        <p:nvSpPr>
          <p:cNvPr id="3" name="Rectangle 2"/>
          <p:cNvSpPr/>
          <p:nvPr/>
        </p:nvSpPr>
        <p:spPr>
          <a:xfrm>
            <a:off x="914400" y="990600"/>
            <a:ext cx="7239000" cy="646331"/>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Uneori </a:t>
            </a:r>
            <a:r>
              <a:rPr lang="ro-RO" b="1" i="1" smtClean="0">
                <a:solidFill>
                  <a:srgbClr val="FF0000"/>
                </a:solidFill>
                <a:latin typeface="Arial" pitchFamily="34" charset="0"/>
                <a:cs typeface="Arial" pitchFamily="34" charset="0"/>
              </a:rPr>
              <a:t>transferul de tehnologie </a:t>
            </a:r>
            <a:r>
              <a:rPr lang="ro-RO" smtClean="0">
                <a:latin typeface="Arial" pitchFamily="34" charset="0"/>
                <a:cs typeface="Arial" pitchFamily="34" charset="0"/>
              </a:rPr>
              <a:t>se face </a:t>
            </a:r>
            <a:r>
              <a:rPr lang="ro-RO" b="1" i="1" smtClean="0">
                <a:solidFill>
                  <a:schemeClr val="accent1">
                    <a:lumMod val="75000"/>
                  </a:schemeClr>
                </a:solidFill>
                <a:latin typeface="Arial" pitchFamily="34" charset="0"/>
                <a:cs typeface="Arial" pitchFamily="34" charset="0"/>
              </a:rPr>
              <a:t>între ramuri industriale diferite</a:t>
            </a:r>
            <a:endParaRPr lang="en-US" b="1" i="1">
              <a:solidFill>
                <a:schemeClr val="accent1">
                  <a:lumMod val="75000"/>
                </a:schemeClr>
              </a:solidFill>
              <a:latin typeface="Arial" pitchFamily="34" charset="0"/>
              <a:cs typeface="Arial" pitchFamily="34" charset="0"/>
            </a:endParaRPr>
          </a:p>
        </p:txBody>
      </p:sp>
      <p:sp>
        <p:nvSpPr>
          <p:cNvPr id="4" name="Right Arrow 3"/>
          <p:cNvSpPr/>
          <p:nvPr/>
        </p:nvSpPr>
        <p:spPr>
          <a:xfrm>
            <a:off x="304800" y="1066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90600" y="2438400"/>
            <a:ext cx="7239000" cy="646331"/>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Citroën (al cărui inginer șef lucrase înainte ca specialist în aeronave) a fost primul care a creat o caroserie aerodinamică, testată în tunel.</a:t>
            </a:r>
            <a:endParaRPr lang="en-US">
              <a:latin typeface="Arial" pitchFamily="34" charset="0"/>
              <a:cs typeface="Arial" pitchFamily="34" charset="0"/>
            </a:endParaRPr>
          </a:p>
        </p:txBody>
      </p:sp>
      <p:sp>
        <p:nvSpPr>
          <p:cNvPr id="6" name="Rectangle 5"/>
          <p:cNvSpPr/>
          <p:nvPr/>
        </p:nvSpPr>
        <p:spPr>
          <a:xfrm>
            <a:off x="381000" y="18288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Ex 5</a:t>
            </a:r>
            <a:endParaRPr lang="en-US" b="1">
              <a:solidFill>
                <a:schemeClr val="accent6">
                  <a:lumMod val="50000"/>
                </a:schemeClr>
              </a:solidFill>
              <a:latin typeface="Arial" pitchFamily="34" charset="0"/>
              <a:cs typeface="Arial" pitchFamily="34" charset="0"/>
            </a:endParaRPr>
          </a:p>
        </p:txBody>
      </p:sp>
      <p:cxnSp>
        <p:nvCxnSpPr>
          <p:cNvPr id="8" name="Shape 7"/>
          <p:cNvCxnSpPr>
            <a:stCxn id="6" idx="2"/>
            <a:endCxn id="5" idx="1"/>
          </p:cNvCxnSpPr>
          <p:nvPr/>
        </p:nvCxnSpPr>
        <p:spPr>
          <a:xfrm rot="16200000" flipH="1">
            <a:off x="568872" y="2339838"/>
            <a:ext cx="563434" cy="2800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04800" y="33528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Ex 6</a:t>
            </a:r>
            <a:endParaRPr lang="en-US" b="1">
              <a:solidFill>
                <a:schemeClr val="accent6">
                  <a:lumMod val="50000"/>
                </a:schemeClr>
              </a:solidFill>
              <a:latin typeface="Arial" pitchFamily="34" charset="0"/>
              <a:cs typeface="Arial" pitchFamily="34" charset="0"/>
            </a:endParaRPr>
          </a:p>
        </p:txBody>
      </p:sp>
      <p:sp>
        <p:nvSpPr>
          <p:cNvPr id="11" name="Rectangle 10"/>
          <p:cNvSpPr/>
          <p:nvPr/>
        </p:nvSpPr>
        <p:spPr>
          <a:xfrm>
            <a:off x="990600" y="3962400"/>
            <a:ext cx="7239000" cy="646331"/>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De la avioane au luat automobilele frânele antiblocante, unele metode CAD, discurile de frână din fibră de carbon</a:t>
            </a:r>
            <a:endParaRPr lang="en-US">
              <a:latin typeface="Arial" pitchFamily="34" charset="0"/>
              <a:cs typeface="Arial" pitchFamily="34" charset="0"/>
            </a:endParaRPr>
          </a:p>
        </p:txBody>
      </p:sp>
      <p:cxnSp>
        <p:nvCxnSpPr>
          <p:cNvPr id="13" name="Shape 12"/>
          <p:cNvCxnSpPr>
            <a:stCxn id="10" idx="2"/>
            <a:endCxn id="11" idx="1"/>
          </p:cNvCxnSpPr>
          <p:nvPr/>
        </p:nvCxnSpPr>
        <p:spPr>
          <a:xfrm rot="16200000" flipH="1">
            <a:off x="530772" y="3825738"/>
            <a:ext cx="563434"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81000" y="4953000"/>
            <a:ext cx="1967205" cy="369332"/>
          </a:xfrm>
          <a:prstGeom prst="rect">
            <a:avLst/>
          </a:prstGeom>
          <a:solidFill>
            <a:srgbClr val="FFFF99"/>
          </a:solidFill>
          <a:ln>
            <a:solidFill>
              <a:srgbClr val="C00000"/>
            </a:solidFill>
          </a:ln>
        </p:spPr>
        <p:txBody>
          <a:bodyPr wrap="none">
            <a:spAutoFit/>
          </a:bodyPr>
          <a:lstStyle/>
          <a:p>
            <a:r>
              <a:rPr lang="ro-RO" b="1" smtClean="0">
                <a:solidFill>
                  <a:schemeClr val="accent6">
                    <a:lumMod val="50000"/>
                  </a:schemeClr>
                </a:solidFill>
                <a:latin typeface="Arial" pitchFamily="34" charset="0"/>
                <a:cs typeface="Arial" pitchFamily="34" charset="0"/>
              </a:rPr>
              <a:t>3. Cererea pieții </a:t>
            </a:r>
            <a:endParaRPr lang="en-US">
              <a:solidFill>
                <a:schemeClr val="accent6">
                  <a:lumMod val="50000"/>
                </a:schemeClr>
              </a:solidFill>
              <a:latin typeface="Arial" pitchFamily="34" charset="0"/>
              <a:cs typeface="Arial" pitchFamily="34" charset="0"/>
            </a:endParaRPr>
          </a:p>
        </p:txBody>
      </p:sp>
      <p:sp>
        <p:nvSpPr>
          <p:cNvPr id="19" name="Rectangle 18"/>
          <p:cNvSpPr/>
          <p:nvPr/>
        </p:nvSpPr>
        <p:spPr>
          <a:xfrm>
            <a:off x="1143000" y="5638800"/>
            <a:ext cx="7162800" cy="923330"/>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Se poate vorbi </a:t>
            </a:r>
            <a:r>
              <a:rPr lang="ro-RO" b="1" i="1" smtClean="0">
                <a:solidFill>
                  <a:schemeClr val="accent6">
                    <a:lumMod val="50000"/>
                  </a:schemeClr>
                </a:solidFill>
                <a:latin typeface="Arial" pitchFamily="34" charset="0"/>
                <a:cs typeface="Arial" pitchFamily="34" charset="0"/>
              </a:rPr>
              <a:t>de inovații propuse pieții </a:t>
            </a:r>
            <a:r>
              <a:rPr lang="ro-RO" smtClean="0">
                <a:latin typeface="Arial" pitchFamily="34" charset="0"/>
                <a:cs typeface="Arial" pitchFamily="34" charset="0"/>
              </a:rPr>
              <a:t>(</a:t>
            </a:r>
            <a:r>
              <a:rPr lang="ro-RO" b="1" i="1" smtClean="0">
                <a:solidFill>
                  <a:schemeClr val="accent6">
                    <a:lumMod val="50000"/>
                  </a:schemeClr>
                </a:solidFill>
                <a:latin typeface="Arial" pitchFamily="34" charset="0"/>
                <a:cs typeface="Arial" pitchFamily="34" charset="0"/>
              </a:rPr>
              <a:t>Technology push</a:t>
            </a:r>
            <a:r>
              <a:rPr lang="ro-RO" smtClean="0">
                <a:latin typeface="Arial" pitchFamily="34" charset="0"/>
                <a:cs typeface="Arial" pitchFamily="34" charset="0"/>
              </a:rPr>
              <a:t>) și </a:t>
            </a:r>
            <a:r>
              <a:rPr lang="ro-RO" b="1" i="1" smtClean="0">
                <a:solidFill>
                  <a:schemeClr val="accent1">
                    <a:lumMod val="75000"/>
                  </a:schemeClr>
                </a:solidFill>
                <a:latin typeface="Arial" pitchFamily="34" charset="0"/>
                <a:cs typeface="Arial" pitchFamily="34" charset="0"/>
              </a:rPr>
              <a:t>inovații cerute de piață </a:t>
            </a:r>
            <a:r>
              <a:rPr lang="ro-RO" smtClean="0">
                <a:latin typeface="Arial" pitchFamily="34" charset="0"/>
                <a:cs typeface="Arial" pitchFamily="34" charset="0"/>
              </a:rPr>
              <a:t>(</a:t>
            </a:r>
            <a:r>
              <a:rPr lang="ro-RO" b="1" i="1" smtClean="0">
                <a:solidFill>
                  <a:schemeClr val="accent1">
                    <a:lumMod val="75000"/>
                  </a:schemeClr>
                </a:solidFill>
                <a:latin typeface="Arial" pitchFamily="34" charset="0"/>
                <a:cs typeface="Arial" pitchFamily="34" charset="0"/>
              </a:rPr>
              <a:t>Market pull</a:t>
            </a:r>
            <a:r>
              <a:rPr lang="ro-RO" smtClean="0">
                <a:latin typeface="Arial" pitchFamily="34" charset="0"/>
                <a:cs typeface="Arial" pitchFamily="34" charset="0"/>
              </a:rPr>
              <a:t>), raportul între ele fiind cel de </a:t>
            </a:r>
            <a:r>
              <a:rPr lang="ro-RO" b="1" smtClean="0">
                <a:solidFill>
                  <a:schemeClr val="accent6">
                    <a:lumMod val="50000"/>
                  </a:schemeClr>
                </a:solidFill>
                <a:latin typeface="Arial" pitchFamily="34" charset="0"/>
                <a:cs typeface="Arial" pitchFamily="34" charset="0"/>
              </a:rPr>
              <a:t>20</a:t>
            </a:r>
            <a:r>
              <a:rPr lang="ro-RO" smtClean="0">
                <a:latin typeface="Arial" pitchFamily="34" charset="0"/>
                <a:cs typeface="Arial" pitchFamily="34" charset="0"/>
              </a:rPr>
              <a:t> : </a:t>
            </a:r>
            <a:r>
              <a:rPr lang="ro-RO" b="1" smtClean="0">
                <a:solidFill>
                  <a:schemeClr val="accent1">
                    <a:lumMod val="75000"/>
                  </a:schemeClr>
                </a:solidFill>
                <a:latin typeface="Arial" pitchFamily="34" charset="0"/>
                <a:cs typeface="Arial" pitchFamily="34" charset="0"/>
              </a:rPr>
              <a:t>80</a:t>
            </a:r>
            <a:r>
              <a:rPr lang="ro-RO" smtClean="0">
                <a:latin typeface="Arial" pitchFamily="34" charset="0"/>
                <a:cs typeface="Arial" pitchFamily="34" charset="0"/>
              </a:rPr>
              <a:t>. </a:t>
            </a:r>
            <a:endParaRPr lang="en-US">
              <a:latin typeface="Arial" pitchFamily="34" charset="0"/>
              <a:cs typeface="Arial" pitchFamily="34" charset="0"/>
            </a:endParaRPr>
          </a:p>
        </p:txBody>
      </p:sp>
      <p:sp>
        <p:nvSpPr>
          <p:cNvPr id="20" name="Right Arrow 19"/>
          <p:cNvSpPr/>
          <p:nvPr/>
        </p:nvSpPr>
        <p:spPr>
          <a:xfrm>
            <a:off x="457200" y="5638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119</a:t>
            </a:fld>
            <a:endParaRPr lang="en-US"/>
          </a:p>
        </p:txBody>
      </p:sp>
      <p:sp>
        <p:nvSpPr>
          <p:cNvPr id="3" name="Rectangle 2"/>
          <p:cNvSpPr/>
          <p:nvPr/>
        </p:nvSpPr>
        <p:spPr>
          <a:xfrm>
            <a:off x="762000" y="533400"/>
            <a:ext cx="7772400" cy="400110"/>
          </a:xfrm>
          <a:prstGeom prst="rect">
            <a:avLst/>
          </a:prstGeom>
          <a:solidFill>
            <a:srgbClr val="FFFF99"/>
          </a:solidFill>
          <a:ln>
            <a:solidFill>
              <a:srgbClr val="C00000"/>
            </a:solidFill>
          </a:ln>
        </p:spPr>
        <p:txBody>
          <a:bodyPr wrap="square">
            <a:spAutoFit/>
          </a:bodyPr>
          <a:lstStyle/>
          <a:p>
            <a:r>
              <a:rPr lang="ro-RO" sz="2000" b="1" i="1" smtClean="0">
                <a:solidFill>
                  <a:srgbClr val="FF0000"/>
                </a:solidFill>
                <a:latin typeface="Arial" pitchFamily="34" charset="0"/>
                <a:cs typeface="Arial" pitchFamily="34" charset="0"/>
              </a:rPr>
              <a:t>CONCLUZIE </a:t>
            </a:r>
            <a:r>
              <a:rPr lang="ro-RO" sz="2000" smtClean="0">
                <a:latin typeface="Arial" pitchFamily="34" charset="0"/>
                <a:cs typeface="Arial" pitchFamily="34" charset="0"/>
              </a:rPr>
              <a:t>: </a:t>
            </a:r>
            <a:r>
              <a:rPr lang="ro-RO" sz="2000" b="1" i="1" smtClean="0">
                <a:solidFill>
                  <a:schemeClr val="accent6">
                    <a:lumMod val="50000"/>
                  </a:schemeClr>
                </a:solidFill>
                <a:latin typeface="Arial" pitchFamily="34" charset="0"/>
                <a:cs typeface="Arial" pitchFamily="34" charset="0"/>
              </a:rPr>
              <a:t>Apariția unei inovații este decisă de trei factori</a:t>
            </a:r>
            <a:r>
              <a:rPr lang="ro-RO" sz="2000" smtClean="0">
                <a:latin typeface="Arial" pitchFamily="34" charset="0"/>
                <a:cs typeface="Arial" pitchFamily="34" charset="0"/>
              </a:rPr>
              <a:t>:</a:t>
            </a:r>
            <a:endParaRPr lang="en-US" sz="2000">
              <a:latin typeface="Arial" pitchFamily="34" charset="0"/>
              <a:cs typeface="Arial" pitchFamily="34" charset="0"/>
            </a:endParaRPr>
          </a:p>
        </p:txBody>
      </p:sp>
      <p:sp>
        <p:nvSpPr>
          <p:cNvPr id="143361" name="Rectangle 1"/>
          <p:cNvSpPr>
            <a:spLocks noChangeArrowheads="1"/>
          </p:cNvSpPr>
          <p:nvPr/>
        </p:nvSpPr>
        <p:spPr bwMode="auto">
          <a:xfrm>
            <a:off x="228600" y="1143000"/>
            <a:ext cx="54864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88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natura funcțiilor ce trebuiesc satisfăcute;</a:t>
            </a:r>
          </a:p>
          <a:p>
            <a:pPr marL="0" marR="0" lvl="0" indent="0" algn="l" defTabSz="914400" rtl="0" eaLnBrk="1" fontAlgn="base" latinLnBrk="0" hangingPunct="1">
              <a:lnSpc>
                <a:spcPct val="100000"/>
              </a:lnSpc>
              <a:spcBef>
                <a:spcPct val="0"/>
              </a:spcBef>
              <a:spcAft>
                <a:spcPct val="0"/>
              </a:spcAft>
              <a:buClrTx/>
              <a:buSzTx/>
              <a:buFontTx/>
              <a:buChar char="•"/>
              <a:tabLst>
                <a:tab pos="88900" algn="l"/>
              </a:tabLst>
            </a:pP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88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tehnologiile capabile a realiza aceste funcții;</a:t>
            </a:r>
          </a:p>
          <a:p>
            <a:pPr marL="0" marR="0" lvl="0" indent="0" algn="l" defTabSz="914400" rtl="0" eaLnBrk="0" fontAlgn="base" latinLnBrk="0" hangingPunct="0">
              <a:lnSpc>
                <a:spcPct val="100000"/>
              </a:lnSpc>
              <a:spcBef>
                <a:spcPct val="0"/>
              </a:spcBef>
              <a:spcAft>
                <a:spcPct val="0"/>
              </a:spcAft>
              <a:buClrTx/>
              <a:buSzTx/>
              <a:buFontTx/>
              <a:buChar char="•"/>
              <a:tabLst>
                <a:tab pos="88900" algn="l"/>
              </a:tabLst>
            </a:pP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88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natura, structura și gusturile clientelei.</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5" name="Rectangle 4"/>
          <p:cNvSpPr/>
          <p:nvPr/>
        </p:nvSpPr>
        <p:spPr>
          <a:xfrm>
            <a:off x="5715000" y="1524000"/>
            <a:ext cx="3200400" cy="646331"/>
          </a:xfrm>
          <a:prstGeom prst="rect">
            <a:avLst/>
          </a:prstGeom>
          <a:solidFill>
            <a:schemeClr val="accent3">
              <a:lumMod val="40000"/>
              <a:lumOff val="60000"/>
            </a:schemeClr>
          </a:solidFill>
        </p:spPr>
        <p:txBody>
          <a:bodyPr wrap="square">
            <a:spAutoFit/>
          </a:bodyPr>
          <a:lstStyle/>
          <a:p>
            <a:pPr algn="just"/>
            <a:r>
              <a:rPr lang="ro-RO" b="1" i="1" smtClean="0">
                <a:solidFill>
                  <a:schemeClr val="accent6">
                    <a:lumMod val="50000"/>
                  </a:schemeClr>
                </a:solidFill>
                <a:latin typeface="Arial" pitchFamily="34" charset="0"/>
                <a:cs typeface="Arial" pitchFamily="34" charset="0"/>
              </a:rPr>
              <a:t>Cele trei elemente trebuie privite împreună</a:t>
            </a:r>
            <a:endParaRPr lang="en-US" b="1" i="1">
              <a:solidFill>
                <a:schemeClr val="accent6">
                  <a:lumMod val="50000"/>
                </a:schemeClr>
              </a:solidFill>
              <a:latin typeface="Arial" pitchFamily="34" charset="0"/>
              <a:cs typeface="Arial" pitchFamily="34" charset="0"/>
            </a:endParaRPr>
          </a:p>
        </p:txBody>
      </p:sp>
      <p:sp>
        <p:nvSpPr>
          <p:cNvPr id="6" name="Right Brace 5"/>
          <p:cNvSpPr/>
          <p:nvPr/>
        </p:nvSpPr>
        <p:spPr>
          <a:xfrm>
            <a:off x="5257800" y="1143000"/>
            <a:ext cx="381000" cy="1524000"/>
          </a:xfrm>
          <a:prstGeom prst="rightBrac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381000" y="27432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Ex 7</a:t>
            </a:r>
            <a:endParaRPr lang="en-US" b="1">
              <a:solidFill>
                <a:schemeClr val="accent6">
                  <a:lumMod val="50000"/>
                </a:schemeClr>
              </a:solidFill>
              <a:latin typeface="Arial" pitchFamily="34" charset="0"/>
              <a:cs typeface="Arial" pitchFamily="34" charset="0"/>
            </a:endParaRPr>
          </a:p>
        </p:txBody>
      </p:sp>
      <p:sp>
        <p:nvSpPr>
          <p:cNvPr id="8" name="Rectangle 7"/>
          <p:cNvSpPr/>
          <p:nvPr/>
        </p:nvSpPr>
        <p:spPr>
          <a:xfrm>
            <a:off x="1066800" y="3200400"/>
            <a:ext cx="7467600" cy="1200329"/>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O cutie de viteze cu variație continuă a raportului de transmisie este mai eficientă (funcția) și perfect realizabilă tehnologic (a fost pusă pe unele modele ușoare de AUDI în anii '80) dar nu a prins pentru că publicul a tratat soluția cu o deosebită reticență.</a:t>
            </a:r>
            <a:endParaRPr lang="en-US">
              <a:latin typeface="Arial" pitchFamily="34" charset="0"/>
              <a:cs typeface="Arial" pitchFamily="34" charset="0"/>
            </a:endParaRPr>
          </a:p>
        </p:txBody>
      </p:sp>
      <p:cxnSp>
        <p:nvCxnSpPr>
          <p:cNvPr id="10" name="Shape 9"/>
          <p:cNvCxnSpPr>
            <a:stCxn id="7" idx="2"/>
            <a:endCxn id="8" idx="1"/>
          </p:cNvCxnSpPr>
          <p:nvPr/>
        </p:nvCxnSpPr>
        <p:spPr>
          <a:xfrm rot="16200000" flipH="1">
            <a:off x="544673" y="3278437"/>
            <a:ext cx="688033" cy="3562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066800" y="4953000"/>
            <a:ext cx="7467600" cy="1477328"/>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Interesul pieții se concentrează adesea pe anumite caracteristici ale produsului. Astfel, la automobile, în anii '60 prioritatea o aveau </a:t>
            </a:r>
            <a:r>
              <a:rPr lang="ro-RO" b="1" i="1" smtClean="0">
                <a:latin typeface="Arial" pitchFamily="34" charset="0"/>
                <a:cs typeface="Arial" pitchFamily="34" charset="0"/>
              </a:rPr>
              <a:t>performanțele</a:t>
            </a:r>
            <a:r>
              <a:rPr lang="ro-RO" smtClean="0">
                <a:latin typeface="Arial" pitchFamily="34" charset="0"/>
                <a:cs typeface="Arial" pitchFamily="34" charset="0"/>
              </a:rPr>
              <a:t>, în anii 70 </a:t>
            </a:r>
            <a:r>
              <a:rPr lang="ro-RO" b="1" i="1" smtClean="0">
                <a:latin typeface="Arial" pitchFamily="34" charset="0"/>
                <a:cs typeface="Arial" pitchFamily="34" charset="0"/>
              </a:rPr>
              <a:t>economia de carburant</a:t>
            </a:r>
            <a:r>
              <a:rPr lang="ro-RO" smtClean="0">
                <a:latin typeface="Arial" pitchFamily="34" charset="0"/>
                <a:cs typeface="Arial" pitchFamily="34" charset="0"/>
              </a:rPr>
              <a:t>, în anii '80 </a:t>
            </a:r>
            <a:r>
              <a:rPr lang="ro-RO" b="1" i="1" smtClean="0">
                <a:latin typeface="Arial" pitchFamily="34" charset="0"/>
                <a:cs typeface="Arial" pitchFamily="34" charset="0"/>
              </a:rPr>
              <a:t>calitatea și securitatea caroseriei</a:t>
            </a:r>
            <a:r>
              <a:rPr lang="ro-RO" smtClean="0">
                <a:latin typeface="Arial" pitchFamily="34" charset="0"/>
                <a:cs typeface="Arial" pitchFamily="34" charset="0"/>
              </a:rPr>
              <a:t>. Perioada economiei de combustibil a fost propice pentru o inovație majoră, motoarele turbo-diesel pe mașini mici.</a:t>
            </a:r>
            <a:endParaRPr lang="en-US">
              <a:latin typeface="Arial" pitchFamily="34" charset="0"/>
              <a:cs typeface="Arial" pitchFamily="34" charset="0"/>
            </a:endParaRPr>
          </a:p>
        </p:txBody>
      </p:sp>
      <p:sp>
        <p:nvSpPr>
          <p:cNvPr id="14" name="Rectangle 13"/>
          <p:cNvSpPr/>
          <p:nvPr/>
        </p:nvSpPr>
        <p:spPr>
          <a:xfrm>
            <a:off x="381000" y="44958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Ex 8</a:t>
            </a:r>
            <a:endParaRPr lang="en-US" b="1">
              <a:solidFill>
                <a:schemeClr val="accent6">
                  <a:lumMod val="50000"/>
                </a:schemeClr>
              </a:solidFill>
              <a:latin typeface="Arial" pitchFamily="34" charset="0"/>
              <a:cs typeface="Arial" pitchFamily="34" charset="0"/>
            </a:endParaRPr>
          </a:p>
        </p:txBody>
      </p:sp>
      <p:cxnSp>
        <p:nvCxnSpPr>
          <p:cNvPr id="17" name="Shape 16"/>
          <p:cNvCxnSpPr>
            <a:endCxn id="11" idx="1"/>
          </p:cNvCxnSpPr>
          <p:nvPr/>
        </p:nvCxnSpPr>
        <p:spPr>
          <a:xfrm rot="16200000" flipH="1">
            <a:off x="468868" y="5093732"/>
            <a:ext cx="814864" cy="381000"/>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371600"/>
            <a:ext cx="6172200" cy="369332"/>
          </a:xfrm>
          <a:prstGeom prst="rect">
            <a:avLst/>
          </a:prstGeom>
        </p:spPr>
        <p:txBody>
          <a:bodyPr wrap="square">
            <a:spAutoFit/>
          </a:bodyPr>
          <a:lstStyle/>
          <a:p>
            <a:pPr algn="just"/>
            <a:r>
              <a:rPr lang="ro-RO" smtClean="0">
                <a:latin typeface="Arial" pitchFamily="34" charset="0"/>
                <a:cs typeface="Arial" pitchFamily="34" charset="0"/>
              </a:rPr>
              <a:t>În cadrul </a:t>
            </a:r>
            <a:r>
              <a:rPr lang="ro-RO" b="1" i="1" smtClean="0">
                <a:solidFill>
                  <a:schemeClr val="accent1">
                    <a:lumMod val="75000"/>
                  </a:schemeClr>
                </a:solidFill>
                <a:latin typeface="Arial" pitchFamily="34" charset="0"/>
                <a:cs typeface="Arial" pitchFamily="34" charset="0"/>
              </a:rPr>
              <a:t>creativităţii</a:t>
            </a:r>
            <a:r>
              <a:rPr lang="ro-RO" smtClean="0">
                <a:latin typeface="Arial" pitchFamily="34" charset="0"/>
                <a:cs typeface="Arial" pitchFamily="34" charset="0"/>
              </a:rPr>
              <a:t> se disting trei elemente distincte:</a:t>
            </a:r>
            <a:endParaRPr lang="en-US">
              <a:latin typeface="Arial" pitchFamily="34" charset="0"/>
              <a:cs typeface="Arial" pitchFamily="34" charset="0"/>
            </a:endParaRPr>
          </a:p>
        </p:txBody>
      </p:sp>
      <p:sp>
        <p:nvSpPr>
          <p:cNvPr id="3" name="Rectangle 2"/>
          <p:cNvSpPr/>
          <p:nvPr/>
        </p:nvSpPr>
        <p:spPr>
          <a:xfrm>
            <a:off x="228600" y="2209800"/>
            <a:ext cx="2133600" cy="533400"/>
          </a:xfrm>
          <a:prstGeom prst="rect">
            <a:avLst/>
          </a:prstGeom>
          <a:solidFill>
            <a:srgbClr val="FFFF00">
              <a:alpha val="52000"/>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sz="2000" b="1" smtClean="0">
                <a:solidFill>
                  <a:schemeClr val="accent1">
                    <a:lumMod val="75000"/>
                  </a:schemeClr>
                </a:solidFill>
                <a:latin typeface="Arial" pitchFamily="34" charset="0"/>
                <a:cs typeface="Arial" pitchFamily="34" charset="0"/>
              </a:rPr>
              <a:t>PROCESUL</a:t>
            </a:r>
            <a:endParaRPr lang="en-US" sz="2000" b="1">
              <a:solidFill>
                <a:schemeClr val="accent1">
                  <a:lumMod val="75000"/>
                </a:schemeClr>
              </a:solidFill>
              <a:latin typeface="Arial" pitchFamily="34" charset="0"/>
              <a:cs typeface="Arial" pitchFamily="34" charset="0"/>
            </a:endParaRPr>
          </a:p>
        </p:txBody>
      </p:sp>
      <p:sp>
        <p:nvSpPr>
          <p:cNvPr id="4" name="Right Arrow 3"/>
          <p:cNvSpPr/>
          <p:nvPr/>
        </p:nvSpPr>
        <p:spPr>
          <a:xfrm>
            <a:off x="2514600" y="23622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276600" y="2286000"/>
            <a:ext cx="5410200" cy="369332"/>
          </a:xfrm>
          <a:prstGeom prst="rect">
            <a:avLst/>
          </a:prstGeom>
        </p:spPr>
        <p:txBody>
          <a:bodyPr wrap="square">
            <a:spAutoFit/>
          </a:bodyPr>
          <a:lstStyle/>
          <a:p>
            <a:r>
              <a:rPr lang="ro-RO" b="1" i="1" smtClean="0">
                <a:solidFill>
                  <a:schemeClr val="tx2">
                    <a:lumMod val="75000"/>
                  </a:schemeClr>
                </a:solidFill>
                <a:latin typeface="Arial" pitchFamily="34" charset="0"/>
                <a:ea typeface="Verdana" pitchFamily="34" charset="0"/>
                <a:cs typeface="Arial" pitchFamily="34" charset="0"/>
              </a:rPr>
              <a:t>mecanismul psiho-intelectual ce duce la creație</a:t>
            </a:r>
            <a:endParaRPr lang="en-US" b="1" i="1">
              <a:solidFill>
                <a:schemeClr val="tx2">
                  <a:lumMod val="75000"/>
                </a:schemeClr>
              </a:solidFill>
              <a:latin typeface="Arial" pitchFamily="34" charset="0"/>
              <a:ea typeface="Verdana" pitchFamily="34" charset="0"/>
              <a:cs typeface="Arial" pitchFamily="34" charset="0"/>
            </a:endParaRPr>
          </a:p>
        </p:txBody>
      </p:sp>
      <p:sp>
        <p:nvSpPr>
          <p:cNvPr id="12" name="Rectangle 11"/>
          <p:cNvSpPr/>
          <p:nvPr/>
        </p:nvSpPr>
        <p:spPr>
          <a:xfrm>
            <a:off x="228600" y="3352800"/>
            <a:ext cx="4572000" cy="1200329"/>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just"/>
            <a:r>
              <a:rPr lang="ro-RO" b="1" i="1" smtClean="0">
                <a:solidFill>
                  <a:schemeClr val="accent1">
                    <a:lumMod val="75000"/>
                  </a:schemeClr>
                </a:solidFill>
                <a:latin typeface="Arial" pitchFamily="34" charset="0"/>
                <a:cs typeface="Arial" pitchFamily="34" charset="0"/>
              </a:rPr>
              <a:t>Creativitatea, ca proces</a:t>
            </a:r>
            <a:r>
              <a:rPr lang="ro-RO" b="1" i="1" smtClean="0">
                <a:latin typeface="Arial" pitchFamily="34" charset="0"/>
                <a:cs typeface="Arial" pitchFamily="34" charset="0"/>
              </a:rPr>
              <a:t>, </a:t>
            </a:r>
            <a:r>
              <a:rPr lang="ro-RO" i="1" smtClean="0">
                <a:latin typeface="Arial" pitchFamily="34" charset="0"/>
                <a:cs typeface="Arial" pitchFamily="34" charset="0"/>
              </a:rPr>
              <a:t>este în esenţă, o combinaţie de </a:t>
            </a:r>
            <a:r>
              <a:rPr lang="ro-RO" b="1" i="1" smtClean="0">
                <a:solidFill>
                  <a:srgbClr val="FF0000"/>
                </a:solidFill>
                <a:latin typeface="Arial" pitchFamily="34" charset="0"/>
                <a:cs typeface="Arial" pitchFamily="34" charset="0"/>
              </a:rPr>
              <a:t>elemente cunoscute </a:t>
            </a:r>
            <a:r>
              <a:rPr lang="ro-RO" i="1" smtClean="0">
                <a:latin typeface="Arial" pitchFamily="34" charset="0"/>
                <a:cs typeface="Arial" pitchFamily="34" charset="0"/>
              </a:rPr>
              <a:t>în cadrul unui nou aranjament sau a unei noi structuri, imprevizibile şi originale.</a:t>
            </a:r>
            <a:endParaRPr lang="en-US">
              <a:latin typeface="Arial" pitchFamily="34" charset="0"/>
              <a:cs typeface="Arial" pitchFamily="34" charset="0"/>
            </a:endParaRPr>
          </a:p>
        </p:txBody>
      </p:sp>
      <p:sp>
        <p:nvSpPr>
          <p:cNvPr id="13" name="Rectangle 12"/>
          <p:cNvSpPr/>
          <p:nvPr/>
        </p:nvSpPr>
        <p:spPr>
          <a:xfrm>
            <a:off x="4114800" y="4953000"/>
            <a:ext cx="4572000" cy="1200329"/>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just"/>
            <a:r>
              <a:rPr lang="ro-RO" b="1" i="1" smtClean="0">
                <a:solidFill>
                  <a:srgbClr val="FF0000"/>
                </a:solidFill>
                <a:latin typeface="Arial" pitchFamily="34" charset="0"/>
                <a:cs typeface="Arial" pitchFamily="34" charset="0"/>
              </a:rPr>
              <a:t>Elementele cunoscute </a:t>
            </a:r>
            <a:r>
              <a:rPr lang="ro-RO" smtClean="0">
                <a:latin typeface="Arial" pitchFamily="34" charset="0"/>
                <a:cs typeface="Arial" pitchFamily="34" charset="0"/>
              </a:rPr>
              <a:t>pot fi: semne, cuvinte, idei, obiecte materiale, proprietăți sau atribute ale acestora, procese, imagini vizuale sau sonore, reprezentări.</a:t>
            </a:r>
            <a:endParaRPr lang="en-US">
              <a:latin typeface="Arial" pitchFamily="34" charset="0"/>
              <a:cs typeface="Arial" pitchFamily="34" charset="0"/>
            </a:endParaRPr>
          </a:p>
        </p:txBody>
      </p:sp>
      <p:cxnSp>
        <p:nvCxnSpPr>
          <p:cNvPr id="16" name="Shape 15"/>
          <p:cNvCxnSpPr>
            <a:stCxn id="12" idx="2"/>
            <a:endCxn id="13" idx="1"/>
          </p:cNvCxnSpPr>
          <p:nvPr/>
        </p:nvCxnSpPr>
        <p:spPr>
          <a:xfrm rot="16200000" flipH="1">
            <a:off x="2814682" y="4253047"/>
            <a:ext cx="1000036" cy="16002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11BC0289-3807-40C7-866C-DA665800FB43}" type="slidenum">
              <a:rPr lang="en-US" smtClean="0"/>
              <a:pPr/>
              <a:t>12</a:t>
            </a:fld>
            <a:endParaRPr lang="en-US"/>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120</a:t>
            </a:fld>
            <a:endParaRPr lang="en-US"/>
          </a:p>
        </p:txBody>
      </p:sp>
      <p:sp>
        <p:nvSpPr>
          <p:cNvPr id="5" name="Rectangle 4"/>
          <p:cNvSpPr/>
          <p:nvPr/>
        </p:nvSpPr>
        <p:spPr>
          <a:xfrm>
            <a:off x="1219200" y="685800"/>
            <a:ext cx="3352393" cy="400110"/>
          </a:xfrm>
          <a:prstGeom prst="rect">
            <a:avLst/>
          </a:prstGeom>
          <a:effectLst>
            <a:outerShdw blurRad="50800" dist="38100" algn="l" rotWithShape="0">
              <a:prstClr val="black">
                <a:alpha val="40000"/>
              </a:prstClr>
            </a:outerShdw>
          </a:effectLst>
        </p:spPr>
        <p:txBody>
          <a:bodyPr wrap="none">
            <a:spAutoFit/>
          </a:bodyPr>
          <a:lstStyle/>
          <a:p>
            <a:r>
              <a:rPr lang="ro-RO" sz="2000" b="1" smtClean="0">
                <a:solidFill>
                  <a:srgbClr val="7030A0"/>
                </a:solidFill>
                <a:latin typeface="Arial" pitchFamily="34" charset="0"/>
                <a:cs typeface="Arial" pitchFamily="34" charset="0"/>
              </a:rPr>
              <a:t>1.6  Tehnici de creativitate</a:t>
            </a:r>
            <a:endParaRPr lang="en-US" sz="2000">
              <a:solidFill>
                <a:srgbClr val="7030A0"/>
              </a:solidFill>
              <a:latin typeface="Arial" pitchFamily="34" charset="0"/>
              <a:cs typeface="Arial" pitchFamily="34" charset="0"/>
            </a:endParaRPr>
          </a:p>
        </p:txBody>
      </p:sp>
      <p:sp>
        <p:nvSpPr>
          <p:cNvPr id="6" name="Rectangle 5"/>
          <p:cNvSpPr/>
          <p:nvPr/>
        </p:nvSpPr>
        <p:spPr>
          <a:xfrm>
            <a:off x="990600" y="1295400"/>
            <a:ext cx="7315200" cy="2031325"/>
          </a:xfrm>
          <a:prstGeom prst="rect">
            <a:avLst/>
          </a:prstGeom>
        </p:spPr>
        <p:txBody>
          <a:bodyPr wrap="square">
            <a:spAutoFit/>
          </a:bodyPr>
          <a:lstStyle/>
          <a:p>
            <a:pPr algn="just"/>
            <a:r>
              <a:rPr lang="ro-RO" b="1" i="1" smtClean="0">
                <a:solidFill>
                  <a:srgbClr val="FF0000"/>
                </a:solidFill>
                <a:latin typeface="Arial" pitchFamily="34" charset="0"/>
                <a:cs typeface="Arial" pitchFamily="34" charset="0"/>
              </a:rPr>
              <a:t>Nevoia de inovare </a:t>
            </a:r>
            <a:r>
              <a:rPr lang="ro-RO" smtClean="0">
                <a:latin typeface="Arial" pitchFamily="34" charset="0"/>
                <a:cs typeface="Arial" pitchFamily="34" charset="0"/>
              </a:rPr>
              <a:t>este </a:t>
            </a:r>
            <a:r>
              <a:rPr lang="ro-RO" b="1" i="1" smtClean="0">
                <a:solidFill>
                  <a:srgbClr val="FF0000"/>
                </a:solidFill>
                <a:latin typeface="Arial" pitchFamily="34" charset="0"/>
                <a:cs typeface="Arial" pitchFamily="34" charset="0"/>
              </a:rPr>
              <a:t>esențială</a:t>
            </a:r>
            <a:r>
              <a:rPr lang="ro-RO" smtClean="0">
                <a:latin typeface="Arial" pitchFamily="34" charset="0"/>
                <a:cs typeface="Arial" pitchFamily="34" charset="0"/>
              </a:rPr>
              <a:t> pentru bunul mers al unei firme. Pentru a aborda </a:t>
            </a:r>
            <a:r>
              <a:rPr lang="ro-RO" b="1" i="1" smtClean="0">
                <a:solidFill>
                  <a:srgbClr val="FF0000"/>
                </a:solidFill>
                <a:latin typeface="Arial" pitchFamily="34" charset="0"/>
                <a:cs typeface="Arial" pitchFamily="34" charset="0"/>
              </a:rPr>
              <a:t>inovarea</a:t>
            </a:r>
            <a:r>
              <a:rPr lang="ro-RO" smtClean="0">
                <a:latin typeface="Arial" pitchFamily="34" charset="0"/>
                <a:cs typeface="Arial" pitchFamily="34" charset="0"/>
              </a:rPr>
              <a:t>, trebuie, cel mai adesea, pornit de la prima etapă, cea de </a:t>
            </a:r>
            <a:r>
              <a:rPr lang="ro-RO" b="1" i="1" smtClean="0">
                <a:solidFill>
                  <a:schemeClr val="accent1">
                    <a:lumMod val="75000"/>
                  </a:schemeClr>
                </a:solidFill>
                <a:latin typeface="Arial" pitchFamily="34" charset="0"/>
                <a:cs typeface="Arial" pitchFamily="34" charset="0"/>
              </a:rPr>
              <a:t>creativitate</a:t>
            </a:r>
            <a:r>
              <a:rPr lang="ro-RO" smtClean="0">
                <a:latin typeface="Arial" pitchFamily="34" charset="0"/>
                <a:cs typeface="Arial" pitchFamily="34" charset="0"/>
              </a:rPr>
              <a:t>. Dar </a:t>
            </a:r>
            <a:r>
              <a:rPr lang="ro-RO" b="1" i="1" smtClean="0">
                <a:solidFill>
                  <a:schemeClr val="accent1">
                    <a:lumMod val="75000"/>
                  </a:schemeClr>
                </a:solidFill>
                <a:latin typeface="Arial" pitchFamily="34" charset="0"/>
                <a:cs typeface="Arial" pitchFamily="34" charset="0"/>
              </a:rPr>
              <a:t>creativitatea</a:t>
            </a:r>
            <a:r>
              <a:rPr lang="ro-RO" smtClean="0">
                <a:latin typeface="Arial" pitchFamily="34" charset="0"/>
                <a:cs typeface="Arial" pitchFamily="34" charset="0"/>
              </a:rPr>
              <a:t> presupune </a:t>
            </a:r>
            <a:r>
              <a:rPr lang="ro-RO" b="1" i="1" smtClean="0">
                <a:solidFill>
                  <a:schemeClr val="accent1">
                    <a:lumMod val="75000"/>
                  </a:schemeClr>
                </a:solidFill>
                <a:latin typeface="Arial" pitchFamily="34" charset="0"/>
                <a:cs typeface="Arial" pitchFamily="34" charset="0"/>
              </a:rPr>
              <a:t>oameni creativi</a:t>
            </a:r>
            <a:r>
              <a:rPr lang="ro-RO" smtClean="0">
                <a:latin typeface="Arial" pitchFamily="34" charset="0"/>
                <a:cs typeface="Arial" pitchFamily="34" charset="0"/>
              </a:rPr>
              <a:t>, iar aceștia, așa cum se vede din diagrama lui Kirton, nu sunt chiar așa ușor de găsit. Doar 2 % din oameni sunt </a:t>
            </a:r>
            <a:r>
              <a:rPr lang="ro-RO" b="1" i="1" smtClean="0">
                <a:solidFill>
                  <a:schemeClr val="accent1">
                    <a:lumMod val="75000"/>
                  </a:schemeClr>
                </a:solidFill>
                <a:latin typeface="Arial" pitchFamily="34" charset="0"/>
                <a:cs typeface="Arial" pitchFamily="34" charset="0"/>
              </a:rPr>
              <a:t>foarte creativi </a:t>
            </a:r>
            <a:r>
              <a:rPr lang="ro-RO" smtClean="0">
                <a:latin typeface="Arial" pitchFamily="34" charset="0"/>
                <a:cs typeface="Arial" pitchFamily="34" charset="0"/>
              </a:rPr>
              <a:t>și, cu greu, atingem 15 % pentru oamenii cu </a:t>
            </a:r>
            <a:r>
              <a:rPr lang="ro-RO" b="1" i="1" smtClean="0">
                <a:solidFill>
                  <a:schemeClr val="accent1">
                    <a:lumMod val="75000"/>
                  </a:schemeClr>
                </a:solidFill>
                <a:latin typeface="Arial" pitchFamily="34" charset="0"/>
                <a:cs typeface="Arial" pitchFamily="34" charset="0"/>
              </a:rPr>
              <a:t>creativitate</a:t>
            </a:r>
            <a:r>
              <a:rPr lang="ro-RO" smtClean="0">
                <a:latin typeface="Arial" pitchFamily="34" charset="0"/>
                <a:cs typeface="Arial" pitchFamily="34" charset="0"/>
              </a:rPr>
              <a:t>, o idee mai mare decât media.</a:t>
            </a:r>
            <a:endParaRPr lang="en-US">
              <a:latin typeface="Arial" pitchFamily="34" charset="0"/>
              <a:cs typeface="Arial" pitchFamily="34" charset="0"/>
            </a:endParaRPr>
          </a:p>
        </p:txBody>
      </p:sp>
      <p:sp>
        <p:nvSpPr>
          <p:cNvPr id="7" name="Right Arrow 6"/>
          <p:cNvSpPr/>
          <p:nvPr/>
        </p:nvSpPr>
        <p:spPr>
          <a:xfrm>
            <a:off x="381000" y="13716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14400" y="3505200"/>
            <a:ext cx="7467600" cy="1200329"/>
          </a:xfrm>
          <a:prstGeom prst="rect">
            <a:avLst/>
          </a:prstGeom>
        </p:spPr>
        <p:txBody>
          <a:bodyPr wrap="square">
            <a:spAutoFit/>
          </a:bodyPr>
          <a:lstStyle/>
          <a:p>
            <a:pPr algn="just"/>
            <a:r>
              <a:rPr lang="ro-RO" smtClean="0">
                <a:latin typeface="Arial" pitchFamily="34" charset="0"/>
                <a:cs typeface="Arial" pitchFamily="34" charset="0"/>
              </a:rPr>
              <a:t>Pentru a rezolva această problemă, s-au pus la punct </a:t>
            </a:r>
            <a:r>
              <a:rPr lang="ro-RO" b="1" i="1" smtClean="0">
                <a:solidFill>
                  <a:schemeClr val="accent1">
                    <a:lumMod val="75000"/>
                  </a:schemeClr>
                </a:solidFill>
                <a:latin typeface="Arial" pitchFamily="34" charset="0"/>
                <a:cs typeface="Arial" pitchFamily="34" charset="0"/>
              </a:rPr>
              <a:t>tehnici de creativitate</a:t>
            </a:r>
            <a:r>
              <a:rPr lang="ro-RO" smtClean="0">
                <a:latin typeface="Arial" pitchFamily="34" charset="0"/>
                <a:cs typeface="Arial" pitchFamily="34" charset="0"/>
              </a:rPr>
              <a:t>. Este vorba de tehnici care să permită unor </a:t>
            </a:r>
            <a:r>
              <a:rPr lang="ro-RO" b="1" i="1" smtClean="0">
                <a:solidFill>
                  <a:schemeClr val="accent6">
                    <a:lumMod val="50000"/>
                  </a:schemeClr>
                </a:solidFill>
                <a:latin typeface="Arial" pitchFamily="34" charset="0"/>
                <a:cs typeface="Arial" pitchFamily="34" charset="0"/>
              </a:rPr>
              <a:t>oameni normali</a:t>
            </a:r>
            <a:r>
              <a:rPr lang="ro-RO" smtClean="0">
                <a:latin typeface="Arial" pitchFamily="34" charset="0"/>
                <a:cs typeface="Arial" pitchFamily="34" charset="0"/>
              </a:rPr>
              <a:t> să obțină rezultate apropiate celor </a:t>
            </a:r>
            <a:r>
              <a:rPr lang="ro-RO" b="1" i="1" smtClean="0">
                <a:solidFill>
                  <a:schemeClr val="accent1">
                    <a:lumMod val="75000"/>
                  </a:schemeClr>
                </a:solidFill>
                <a:latin typeface="Arial" pitchFamily="34" charset="0"/>
                <a:cs typeface="Arial" pitchFamily="34" charset="0"/>
              </a:rPr>
              <a:t>creativi</a:t>
            </a:r>
            <a:r>
              <a:rPr lang="ro-RO" smtClean="0">
                <a:latin typeface="Arial" pitchFamily="34" charset="0"/>
                <a:cs typeface="Arial" pitchFamily="34" charset="0"/>
              </a:rPr>
              <a:t>. Aplicarea lor din ce în ce mai susținută în ultimii 50 de ani le-a dovedit din plin utilitatea</a:t>
            </a:r>
            <a:endParaRPr lang="en-US">
              <a:latin typeface="Arial" pitchFamily="34" charset="0"/>
              <a:cs typeface="Arial" pitchFamily="34" charset="0"/>
            </a:endParaRPr>
          </a:p>
        </p:txBody>
      </p:sp>
      <p:sp>
        <p:nvSpPr>
          <p:cNvPr id="9" name="Right Arrow 8"/>
          <p:cNvSpPr/>
          <p:nvPr/>
        </p:nvSpPr>
        <p:spPr>
          <a:xfrm>
            <a:off x="304800" y="35814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14400" y="5103674"/>
            <a:ext cx="7391400" cy="1200329"/>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Tehnicile de creativitate </a:t>
            </a:r>
            <a:r>
              <a:rPr lang="ro-RO" smtClean="0">
                <a:latin typeface="Arial" pitchFamily="34" charset="0"/>
                <a:cs typeface="Arial" pitchFamily="34" charset="0"/>
              </a:rPr>
              <a:t>se utilizează atunci când trebuiesc </a:t>
            </a:r>
            <a:r>
              <a:rPr lang="ro-RO" b="1" i="1" smtClean="0">
                <a:solidFill>
                  <a:srgbClr val="FF0000"/>
                </a:solidFill>
                <a:latin typeface="Arial" pitchFamily="34" charset="0"/>
                <a:cs typeface="Arial" pitchFamily="34" charset="0"/>
              </a:rPr>
              <a:t>rezolvate probleme </a:t>
            </a:r>
            <a:r>
              <a:rPr lang="ro-RO" smtClean="0">
                <a:latin typeface="Arial" pitchFamily="34" charset="0"/>
                <a:cs typeface="Arial" pitchFamily="34" charset="0"/>
              </a:rPr>
              <a:t>dintre cele mai diverse care apar la nivelul firmei sau chiar a unui subsistem al acesteia, cum ar fi: </a:t>
            </a:r>
            <a:r>
              <a:rPr lang="ro-RO" b="1" i="1" smtClean="0">
                <a:solidFill>
                  <a:schemeClr val="accent6">
                    <a:lumMod val="50000"/>
                  </a:schemeClr>
                </a:solidFill>
                <a:latin typeface="Arial" pitchFamily="34" charset="0"/>
                <a:cs typeface="Arial" pitchFamily="34" charset="0"/>
              </a:rPr>
              <a:t>costuri</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materii prime</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produse</a:t>
            </a:r>
            <a:r>
              <a:rPr lang="ro-RO" smtClean="0">
                <a:latin typeface="Arial" pitchFamily="34" charset="0"/>
                <a:cs typeface="Arial" pitchFamily="34" charset="0"/>
              </a:rPr>
              <a:t>, diverse </a:t>
            </a:r>
            <a:r>
              <a:rPr lang="ro-RO" b="1" i="1" smtClean="0">
                <a:solidFill>
                  <a:schemeClr val="accent6">
                    <a:lumMod val="50000"/>
                  </a:schemeClr>
                </a:solidFill>
                <a:latin typeface="Arial" pitchFamily="34" charset="0"/>
                <a:cs typeface="Arial" pitchFamily="34" charset="0"/>
              </a:rPr>
              <a:t>dificultăți</a:t>
            </a:r>
            <a:endParaRPr lang="en-US" b="1" i="1">
              <a:solidFill>
                <a:schemeClr val="accent6">
                  <a:lumMod val="50000"/>
                </a:schemeClr>
              </a:solidFill>
              <a:latin typeface="Arial" pitchFamily="34" charset="0"/>
              <a:cs typeface="Arial" pitchFamily="34" charset="0"/>
            </a:endParaRPr>
          </a:p>
        </p:txBody>
      </p:sp>
      <p:sp>
        <p:nvSpPr>
          <p:cNvPr id="11" name="Right Arrow 10"/>
          <p:cNvSpPr/>
          <p:nvPr/>
        </p:nvSpPr>
        <p:spPr>
          <a:xfrm>
            <a:off x="381000" y="51816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121</a:t>
            </a:fld>
            <a:endParaRPr lang="en-US"/>
          </a:p>
        </p:txBody>
      </p:sp>
      <p:sp>
        <p:nvSpPr>
          <p:cNvPr id="1025" name="Rectangle 1"/>
          <p:cNvSpPr>
            <a:spLocks noChangeArrowheads="1"/>
          </p:cNvSpPr>
          <p:nvPr/>
        </p:nvSpPr>
        <p:spPr bwMode="auto">
          <a:xfrm>
            <a:off x="1981200" y="1905000"/>
            <a:ext cx="2590800" cy="147732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brainstorming</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sinectică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analiză morfologică</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liste de întrebări</a:t>
            </a:r>
          </a:p>
          <a:p>
            <a:pPr marL="0" marR="0" lvl="0" indent="0" algn="l" defTabSz="914400" rtl="0" eaLnBrk="0" fontAlgn="base" latinLnBrk="0" hangingPunct="0">
              <a:lnSpc>
                <a:spcPct val="100000"/>
              </a:lnSpc>
              <a:spcBef>
                <a:spcPct val="0"/>
              </a:spcBef>
              <a:spcAft>
                <a:spcPct val="0"/>
              </a:spcAft>
              <a:buClrTx/>
              <a:buSzTx/>
              <a:buFontTx/>
              <a:buNone/>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cutii de sugestii</a:t>
            </a:r>
            <a:r>
              <a:rPr kumimoji="0" lang="en-US" b="0" i="0" u="none" strike="noStrike" cap="none" normalizeH="0" baseline="0" smtClean="0">
                <a:ln>
                  <a:noFill/>
                </a:ln>
                <a:solidFill>
                  <a:schemeClr val="tx1"/>
                </a:solidFill>
                <a:effectLst/>
                <a:latin typeface="Arial" pitchFamily="34" charset="0"/>
                <a:cs typeface="Arial" pitchFamily="34" charset="0"/>
              </a:rPr>
              <a:t> </a:t>
            </a:r>
          </a:p>
        </p:txBody>
      </p:sp>
      <p:sp>
        <p:nvSpPr>
          <p:cNvPr id="5" name="Rectangle 4"/>
          <p:cNvSpPr/>
          <p:nvPr/>
        </p:nvSpPr>
        <p:spPr>
          <a:xfrm>
            <a:off x="1219200" y="914400"/>
            <a:ext cx="6324600" cy="646331"/>
          </a:xfrm>
          <a:prstGeom prst="rect">
            <a:avLst/>
          </a:prstGeom>
          <a:solidFill>
            <a:srgbClr val="FFFF99"/>
          </a:solidFill>
          <a:ln>
            <a:solidFill>
              <a:srgbClr val="C00000"/>
            </a:solidFill>
          </a:ln>
          <a:scene3d>
            <a:camera prst="orthographicFront"/>
            <a:lightRig rig="threePt" dir="t"/>
          </a:scene3d>
          <a:sp3d>
            <a:bevelT/>
          </a:sp3d>
        </p:spPr>
        <p:txBody>
          <a:bodyPr wrap="square">
            <a:spAutoFit/>
          </a:bodyPr>
          <a:lstStyle/>
          <a:p>
            <a:pPr lvl="0" algn="just" fontAlgn="base">
              <a:spcBef>
                <a:spcPct val="0"/>
              </a:spcBef>
              <a:spcAft>
                <a:spcPct val="0"/>
              </a:spcAft>
              <a:tabLst>
                <a:tab pos="1169988" algn="l"/>
              </a:tabLst>
            </a:pPr>
            <a:r>
              <a:rPr lang="ro-RO" smtClean="0">
                <a:solidFill>
                  <a:srgbClr val="000000"/>
                </a:solidFill>
                <a:latin typeface="Arial" pitchFamily="34" charset="0"/>
                <a:ea typeface="Times New Roman" pitchFamily="18" charset="0"/>
                <a:cs typeface="Arial" pitchFamily="34" charset="0"/>
              </a:rPr>
              <a:t>Pentru găsirea de </a:t>
            </a:r>
            <a:r>
              <a:rPr lang="ro-RO" b="1" i="1" smtClean="0">
                <a:solidFill>
                  <a:srgbClr val="FF0000"/>
                </a:solidFill>
                <a:latin typeface="Arial" pitchFamily="34" charset="0"/>
                <a:ea typeface="Times New Roman" pitchFamily="18" charset="0"/>
                <a:cs typeface="Arial" pitchFamily="34" charset="0"/>
              </a:rPr>
              <a:t>idei noi</a:t>
            </a:r>
            <a:r>
              <a:rPr lang="ro-RO" smtClean="0">
                <a:solidFill>
                  <a:srgbClr val="000000"/>
                </a:solidFill>
                <a:latin typeface="Arial" pitchFamily="34" charset="0"/>
                <a:ea typeface="Times New Roman" pitchFamily="18" charset="0"/>
                <a:cs typeface="Arial" pitchFamily="34" charset="0"/>
              </a:rPr>
              <a:t>, se apelează cel mai frecvent la următoarele metode:</a:t>
            </a:r>
            <a:endParaRPr lang="en-US" sz="1100" smtClean="0">
              <a:latin typeface="Arial" pitchFamily="34" charset="0"/>
              <a:cs typeface="Arial" pitchFamily="34" charset="0"/>
            </a:endParaRPr>
          </a:p>
        </p:txBody>
      </p:sp>
      <p:sp>
        <p:nvSpPr>
          <p:cNvPr id="6" name="Rectangle 5"/>
          <p:cNvSpPr/>
          <p:nvPr/>
        </p:nvSpPr>
        <p:spPr>
          <a:xfrm>
            <a:off x="609600" y="762000"/>
            <a:ext cx="667170" cy="70788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ro-RO" sz="4000" b="1" smtClean="0">
                <a:solidFill>
                  <a:schemeClr val="tx2">
                    <a:lumMod val="75000"/>
                  </a:schemeClr>
                </a:solidFill>
                <a:latin typeface="Arial" pitchFamily="34" charset="0"/>
                <a:ea typeface="Times New Roman" pitchFamily="18" charset="0"/>
                <a:cs typeface="Arial" pitchFamily="34" charset="0"/>
                <a:sym typeface="Wingdings"/>
              </a:rPr>
              <a:t></a:t>
            </a:r>
            <a:endParaRPr lang="en-US" sz="4000" b="1">
              <a:solidFill>
                <a:schemeClr val="tx2">
                  <a:lumMod val="75000"/>
                </a:schemeClr>
              </a:solidFill>
            </a:endParaRPr>
          </a:p>
        </p:txBody>
      </p:sp>
      <p:cxnSp>
        <p:nvCxnSpPr>
          <p:cNvPr id="8" name="Shape 7"/>
          <p:cNvCxnSpPr>
            <a:stCxn id="5" idx="2"/>
            <a:endCxn id="1025" idx="1"/>
          </p:cNvCxnSpPr>
          <p:nvPr/>
        </p:nvCxnSpPr>
        <p:spPr>
          <a:xfrm rot="5400000">
            <a:off x="2639884" y="902047"/>
            <a:ext cx="1082933" cy="2400300"/>
          </a:xfrm>
          <a:prstGeom prst="bentConnector4">
            <a:avLst>
              <a:gd name="adj1" fmla="val 15895"/>
              <a:gd name="adj2" fmla="val 109524"/>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26" name="Rectangle 2"/>
          <p:cNvSpPr>
            <a:spLocks noChangeArrowheads="1"/>
          </p:cNvSpPr>
          <p:nvPr/>
        </p:nvSpPr>
        <p:spPr bwMode="auto">
          <a:xfrm>
            <a:off x="1295400" y="3657600"/>
            <a:ext cx="5562600" cy="369332"/>
          </a:xfrm>
          <a:prstGeom prst="rect">
            <a:avLst/>
          </a:prstGeom>
          <a:solidFill>
            <a:srgbClr val="FFFF99"/>
          </a:solidFill>
          <a:ln w="9525">
            <a:solidFill>
              <a:srgbClr val="C00000"/>
            </a:solidFill>
            <a:miter lim="800000"/>
            <a:headEnd/>
            <a:tailEnd/>
          </a:ln>
          <a:effectLst/>
          <a:scene3d>
            <a:camera prst="orthographicFront"/>
            <a:lightRig rig="threePt" dir="t"/>
          </a:scene3d>
          <a:sp3d>
            <a:bevelT/>
          </a:sp3d>
        </p:spPr>
        <p:txBody>
          <a:bodyPr vert="horz" wrap="square" lIns="91440" tIns="45720" rIns="91440" bIns="45720" numCol="1" anchor="ctr" anchorCtr="0" compatLnSpc="1">
            <a:prstTxWarp prst="textNoShape">
              <a:avLst/>
            </a:prstTxWarp>
            <a:spAutoFit/>
          </a:bodyPr>
          <a:lstStyle/>
          <a:p>
            <a:pPr marL="0" marR="0" lvl="0" indent="549275" algn="just" defTabSz="914400" rtl="0" eaLnBrk="1" fontAlgn="base" latinLnBrk="0" hangingPunct="1">
              <a:lnSpc>
                <a:spcPct val="100000"/>
              </a:lnSpc>
              <a:spcBef>
                <a:spcPct val="0"/>
              </a:spcBef>
              <a:spcAft>
                <a:spcPct val="0"/>
              </a:spcAft>
              <a:buClrTx/>
              <a:buSzTx/>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Pentru rezolvarea problemelor, se apelează la:</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533400" y="3505200"/>
            <a:ext cx="667170" cy="70788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ro-RO" sz="4000" b="1" smtClean="0">
                <a:solidFill>
                  <a:schemeClr val="tx2">
                    <a:lumMod val="75000"/>
                  </a:schemeClr>
                </a:solidFill>
                <a:latin typeface="Arial" pitchFamily="34" charset="0"/>
                <a:ea typeface="Times New Roman" pitchFamily="18" charset="0"/>
                <a:cs typeface="Arial" pitchFamily="34" charset="0"/>
                <a:sym typeface="Wingdings"/>
              </a:rPr>
              <a:t></a:t>
            </a:r>
            <a:endParaRPr lang="en-US" sz="4000" b="1">
              <a:solidFill>
                <a:schemeClr val="tx2">
                  <a:lumMod val="75000"/>
                </a:schemeClr>
              </a:solidFill>
            </a:endParaRPr>
          </a:p>
        </p:txBody>
      </p:sp>
      <p:sp>
        <p:nvSpPr>
          <p:cNvPr id="1027" name="Rectangle 3"/>
          <p:cNvSpPr>
            <a:spLocks noChangeArrowheads="1"/>
          </p:cNvSpPr>
          <p:nvPr/>
        </p:nvSpPr>
        <p:spPr bwMode="auto">
          <a:xfrm>
            <a:off x="2057400" y="4343400"/>
            <a:ext cx="2514600" cy="2308324"/>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diagrame Pareto</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diagrame Ishikawa</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sinectică, brainstorming</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diagrame why-why</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mind mapping</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analiză SWOT</a:t>
            </a:r>
          </a:p>
          <a:p>
            <a:pPr marL="0" marR="0" lvl="0" indent="0" algn="l" defTabSz="914400" rtl="0" eaLnBrk="0" fontAlgn="base" latinLnBrk="0" hangingPunct="0">
              <a:lnSpc>
                <a:spcPct val="100000"/>
              </a:lnSpc>
              <a:spcBef>
                <a:spcPct val="0"/>
              </a:spcBef>
              <a:spcAft>
                <a:spcPct val="0"/>
              </a:spcAft>
              <a:buClrTx/>
              <a:buSzTx/>
              <a:buFontTx/>
              <a:buNone/>
              <a:tabLst>
                <a:tab pos="1169988"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cutii de sugestii</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cxnSp>
        <p:nvCxnSpPr>
          <p:cNvPr id="19" name="Shape 18"/>
          <p:cNvCxnSpPr>
            <a:stCxn id="1026" idx="2"/>
            <a:endCxn id="1027" idx="1"/>
          </p:cNvCxnSpPr>
          <p:nvPr/>
        </p:nvCxnSpPr>
        <p:spPr>
          <a:xfrm rot="5400000">
            <a:off x="2331735" y="3752597"/>
            <a:ext cx="1470630" cy="2019300"/>
          </a:xfrm>
          <a:prstGeom prst="bentConnector4">
            <a:avLst>
              <a:gd name="adj1" fmla="val 10760"/>
              <a:gd name="adj2" fmla="val 11132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122</a:t>
            </a:fld>
            <a:endParaRPr lang="en-US"/>
          </a:p>
        </p:txBody>
      </p:sp>
      <p:sp>
        <p:nvSpPr>
          <p:cNvPr id="3" name="Rectangle 2"/>
          <p:cNvSpPr/>
          <p:nvPr/>
        </p:nvSpPr>
        <p:spPr>
          <a:xfrm>
            <a:off x="1066800" y="990600"/>
            <a:ext cx="6934200" cy="923330"/>
          </a:xfrm>
          <a:prstGeom prst="rect">
            <a:avLst/>
          </a:prstGeom>
        </p:spPr>
        <p:txBody>
          <a:bodyPr wrap="square">
            <a:spAutoFit/>
          </a:bodyPr>
          <a:lstStyle/>
          <a:p>
            <a:pPr algn="just"/>
            <a:r>
              <a:rPr lang="ro-RO" smtClean="0">
                <a:latin typeface="Arial" pitchFamily="34" charset="0"/>
                <a:cs typeface="Arial" pitchFamily="34" charset="0"/>
              </a:rPr>
              <a:t>O altă clasificare a </a:t>
            </a:r>
            <a:r>
              <a:rPr lang="ro-RO" b="1" i="1" smtClean="0">
                <a:solidFill>
                  <a:schemeClr val="accent1">
                    <a:lumMod val="75000"/>
                  </a:schemeClr>
                </a:solidFill>
                <a:latin typeface="Arial" pitchFamily="34" charset="0"/>
                <a:cs typeface="Arial" pitchFamily="34" charset="0"/>
              </a:rPr>
              <a:t>tehnicilor de creativitate</a:t>
            </a:r>
            <a:r>
              <a:rPr lang="ro-RO" smtClean="0">
                <a:latin typeface="Arial" pitchFamily="34" charset="0"/>
                <a:cs typeface="Arial" pitchFamily="34" charset="0"/>
              </a:rPr>
              <a:t>, interesantă din punct de vedere practic, le împarte în </a:t>
            </a:r>
            <a:r>
              <a:rPr lang="ro-RO" b="1" i="1" smtClean="0">
                <a:solidFill>
                  <a:schemeClr val="accent6">
                    <a:lumMod val="50000"/>
                  </a:schemeClr>
                </a:solidFill>
                <a:latin typeface="Arial" pitchFamily="34" charset="0"/>
                <a:cs typeface="Arial" pitchFamily="34" charset="0"/>
              </a:rPr>
              <a:t>tehnici de creativitate individuală </a:t>
            </a:r>
            <a:r>
              <a:rPr lang="ro-RO" smtClean="0">
                <a:latin typeface="Arial" pitchFamily="34" charset="0"/>
                <a:cs typeface="Arial" pitchFamily="34" charset="0"/>
              </a:rPr>
              <a:t>și </a:t>
            </a:r>
            <a:r>
              <a:rPr lang="ro-RO" b="1" i="1" smtClean="0">
                <a:solidFill>
                  <a:srgbClr val="FF0000"/>
                </a:solidFill>
                <a:latin typeface="Arial" pitchFamily="34" charset="0"/>
                <a:cs typeface="Arial" pitchFamily="34" charset="0"/>
              </a:rPr>
              <a:t>tehnici de creativitate în grup</a:t>
            </a:r>
            <a:endParaRPr lang="en-US" b="1" i="1">
              <a:solidFill>
                <a:srgbClr val="FF0000"/>
              </a:solidFill>
              <a:latin typeface="Arial" pitchFamily="34" charset="0"/>
              <a:cs typeface="Arial" pitchFamily="34" charset="0"/>
            </a:endParaRPr>
          </a:p>
        </p:txBody>
      </p:sp>
      <p:sp>
        <p:nvSpPr>
          <p:cNvPr id="4" name="Rectangle 3"/>
          <p:cNvSpPr/>
          <p:nvPr/>
        </p:nvSpPr>
        <p:spPr>
          <a:xfrm>
            <a:off x="533400" y="838200"/>
            <a:ext cx="667170" cy="70788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ro-RO" sz="4000" b="1" smtClean="0">
                <a:solidFill>
                  <a:schemeClr val="tx2">
                    <a:lumMod val="75000"/>
                  </a:schemeClr>
                </a:solidFill>
                <a:latin typeface="Arial" pitchFamily="34" charset="0"/>
                <a:ea typeface="Times New Roman" pitchFamily="18" charset="0"/>
                <a:cs typeface="Arial" pitchFamily="34" charset="0"/>
                <a:sym typeface="Wingdings"/>
              </a:rPr>
              <a:t></a:t>
            </a:r>
            <a:endParaRPr lang="en-US" sz="4000" b="1">
              <a:solidFill>
                <a:schemeClr val="tx2">
                  <a:lumMod val="75000"/>
                </a:schemeClr>
              </a:solidFill>
            </a:endParaRPr>
          </a:p>
        </p:txBody>
      </p:sp>
      <p:sp>
        <p:nvSpPr>
          <p:cNvPr id="5" name="Rectangle 4"/>
          <p:cNvSpPr/>
          <p:nvPr/>
        </p:nvSpPr>
        <p:spPr>
          <a:xfrm>
            <a:off x="381000" y="2209800"/>
            <a:ext cx="1779654"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6" name="Rectangle 5"/>
          <p:cNvSpPr/>
          <p:nvPr/>
        </p:nvSpPr>
        <p:spPr>
          <a:xfrm>
            <a:off x="1295400" y="2743200"/>
            <a:ext cx="7315200" cy="1754326"/>
          </a:xfrm>
          <a:prstGeom prst="rect">
            <a:avLst/>
          </a:prstGeom>
        </p:spPr>
        <p:txBody>
          <a:bodyPr wrap="square">
            <a:spAutoFit/>
          </a:bodyPr>
          <a:lstStyle/>
          <a:p>
            <a:pPr algn="just"/>
            <a:r>
              <a:rPr lang="ro-RO" smtClean="0">
                <a:latin typeface="Arial" pitchFamily="34" charset="0"/>
                <a:cs typeface="Arial" pitchFamily="34" charset="0"/>
              </a:rPr>
              <a:t>Cele mai fructuoase sunt </a:t>
            </a:r>
            <a:r>
              <a:rPr lang="ro-RO" b="1" i="1" smtClean="0">
                <a:solidFill>
                  <a:srgbClr val="FF0000"/>
                </a:solidFill>
                <a:latin typeface="Arial" pitchFamily="34" charset="0"/>
                <a:cs typeface="Arial" pitchFamily="34" charset="0"/>
              </a:rPr>
              <a:t>tehnicile de creativitate în grup</a:t>
            </a:r>
            <a:r>
              <a:rPr lang="ro-RO" smtClean="0">
                <a:latin typeface="Arial" pitchFamily="34" charset="0"/>
                <a:cs typeface="Arial" pitchFamily="34" charset="0"/>
              </a:rPr>
              <a:t>, explicația stă, din nou, în </a:t>
            </a:r>
            <a:r>
              <a:rPr lang="ro-RO" b="1" i="1" smtClean="0">
                <a:solidFill>
                  <a:schemeClr val="accent1">
                    <a:lumMod val="75000"/>
                  </a:schemeClr>
                </a:solidFill>
                <a:latin typeface="Arial" pitchFamily="34" charset="0"/>
                <a:cs typeface="Arial" pitchFamily="34" charset="0"/>
              </a:rPr>
              <a:t>definiția creativității</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capacitatea de a identifica noi legături între elemente (obiecte, evenimente, legi ) aparent fără legătură între ele</a:t>
            </a:r>
            <a:r>
              <a:rPr lang="ro-RO" i="1" smtClean="0">
                <a:latin typeface="Arial" pitchFamily="34" charset="0"/>
                <a:cs typeface="Arial" pitchFamily="34" charset="0"/>
              </a:rPr>
              <a:t>. </a:t>
            </a:r>
            <a:r>
              <a:rPr lang="ro-RO" smtClean="0">
                <a:latin typeface="Arial" pitchFamily="34" charset="0"/>
                <a:cs typeface="Arial" pitchFamily="34" charset="0"/>
              </a:rPr>
              <a:t>Un grup de oameni, fiecare din ei o </a:t>
            </a:r>
            <a:r>
              <a:rPr lang="ro-RO" b="1" i="1" smtClean="0">
                <a:solidFill>
                  <a:schemeClr val="accent1">
                    <a:lumMod val="75000"/>
                  </a:schemeClr>
                </a:solidFill>
                <a:latin typeface="Arial" pitchFamily="34" charset="0"/>
                <a:cs typeface="Arial" pitchFamily="34" charset="0"/>
              </a:rPr>
              <a:t>entitate</a:t>
            </a:r>
            <a:r>
              <a:rPr lang="ro-RO" smtClean="0">
                <a:latin typeface="Arial" pitchFamily="34" charset="0"/>
                <a:cs typeface="Arial" pitchFamily="34" charset="0"/>
              </a:rPr>
              <a:t>, va aduce </a:t>
            </a:r>
            <a:r>
              <a:rPr lang="ro-RO" b="1" i="1" smtClean="0">
                <a:solidFill>
                  <a:srgbClr val="FF0000"/>
                </a:solidFill>
                <a:latin typeface="Arial" pitchFamily="34" charset="0"/>
                <a:cs typeface="Arial" pitchFamily="34" charset="0"/>
              </a:rPr>
              <a:t>elemente noi </a:t>
            </a:r>
            <a:r>
              <a:rPr lang="ro-RO" smtClean="0">
                <a:latin typeface="Arial" pitchFamily="34" charset="0"/>
                <a:cs typeface="Arial" pitchFamily="34" charset="0"/>
              </a:rPr>
              <a:t>și tot ce trebuie făcut este să se aplice o </a:t>
            </a:r>
            <a:r>
              <a:rPr lang="ro-RO" b="1" i="1" smtClean="0">
                <a:solidFill>
                  <a:schemeClr val="accent1">
                    <a:lumMod val="75000"/>
                  </a:schemeClr>
                </a:solidFill>
                <a:latin typeface="Arial" pitchFamily="34" charset="0"/>
                <a:cs typeface="Arial" pitchFamily="34" charset="0"/>
              </a:rPr>
              <a:t>sumă de reguli </a:t>
            </a:r>
            <a:r>
              <a:rPr lang="ro-RO" smtClean="0">
                <a:latin typeface="Arial" pitchFamily="34" charset="0"/>
                <a:cs typeface="Arial" pitchFamily="34" charset="0"/>
              </a:rPr>
              <a:t>care să permită </a:t>
            </a:r>
            <a:r>
              <a:rPr lang="ro-RO" b="1" i="1" smtClean="0">
                <a:solidFill>
                  <a:srgbClr val="FF0000"/>
                </a:solidFill>
                <a:latin typeface="Arial" pitchFamily="34" charset="0"/>
                <a:cs typeface="Arial" pitchFamily="34" charset="0"/>
              </a:rPr>
              <a:t>identificarea legăturilor dintre ele</a:t>
            </a:r>
            <a:endParaRPr lang="en-US" b="1" i="1">
              <a:solidFill>
                <a:srgbClr val="FF0000"/>
              </a:solidFill>
              <a:latin typeface="Arial" pitchFamily="34" charset="0"/>
              <a:cs typeface="Arial" pitchFamily="34" charset="0"/>
            </a:endParaRPr>
          </a:p>
        </p:txBody>
      </p:sp>
      <p:sp>
        <p:nvSpPr>
          <p:cNvPr id="7" name="Right Arrow 6"/>
          <p:cNvSpPr/>
          <p:nvPr/>
        </p:nvSpPr>
        <p:spPr>
          <a:xfrm>
            <a:off x="685800" y="28194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71600" y="5029200"/>
            <a:ext cx="7391400" cy="646331"/>
          </a:xfrm>
          <a:prstGeom prst="rect">
            <a:avLst/>
          </a:prstGeom>
        </p:spPr>
        <p:txBody>
          <a:bodyPr wrap="square">
            <a:spAutoFit/>
          </a:bodyPr>
          <a:lstStyle/>
          <a:p>
            <a:pPr algn="just"/>
            <a:r>
              <a:rPr lang="ro-RO" smtClean="0">
                <a:latin typeface="Arial" pitchFamily="34" charset="0"/>
                <a:cs typeface="Arial" pitchFamily="34" charset="0"/>
              </a:rPr>
              <a:t>Cam toate metodele parcurg, într-un fel sau altul, </a:t>
            </a:r>
            <a:r>
              <a:rPr lang="ro-RO" b="1" i="1" smtClean="0">
                <a:solidFill>
                  <a:srgbClr val="FF0000"/>
                </a:solidFill>
                <a:latin typeface="Arial" pitchFamily="34" charset="0"/>
                <a:cs typeface="Arial" pitchFamily="34" charset="0"/>
              </a:rPr>
              <a:t>aceeași succesiune de pași</a:t>
            </a:r>
            <a:endParaRPr lang="en-US" b="1" i="1">
              <a:solidFill>
                <a:srgbClr val="FF0000"/>
              </a:solidFill>
              <a:latin typeface="Arial" pitchFamily="34" charset="0"/>
              <a:cs typeface="Arial" pitchFamily="34" charset="0"/>
            </a:endParaRPr>
          </a:p>
        </p:txBody>
      </p:sp>
      <p:sp>
        <p:nvSpPr>
          <p:cNvPr id="9" name="Right Arrow 8"/>
          <p:cNvSpPr/>
          <p:nvPr/>
        </p:nvSpPr>
        <p:spPr>
          <a:xfrm>
            <a:off x="762000" y="51054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123</a:t>
            </a:fld>
            <a:endParaRPr lang="en-US"/>
          </a:p>
        </p:txBody>
      </p:sp>
      <p:sp>
        <p:nvSpPr>
          <p:cNvPr id="3" name="Rectangle 2"/>
          <p:cNvSpPr/>
          <p:nvPr/>
        </p:nvSpPr>
        <p:spPr>
          <a:xfrm>
            <a:off x="533400" y="1219200"/>
            <a:ext cx="48006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b="1" i="1" smtClean="0">
                <a:solidFill>
                  <a:schemeClr val="accent1">
                    <a:lumMod val="75000"/>
                  </a:schemeClr>
                </a:solidFill>
                <a:latin typeface="Arial" pitchFamily="34" charset="0"/>
                <a:cs typeface="Arial" pitchFamily="34" charset="0"/>
              </a:rPr>
              <a:t>I.</a:t>
            </a:r>
            <a:r>
              <a:rPr lang="ro-RO" b="1" i="1" smtClean="0">
                <a:solidFill>
                  <a:schemeClr val="accent1">
                    <a:lumMod val="75000"/>
                  </a:schemeClr>
                </a:solidFill>
                <a:latin typeface="Arial" pitchFamily="34" charset="0"/>
                <a:cs typeface="Arial" pitchFamily="34" charset="0"/>
              </a:rPr>
              <a:t> Prelucrarea problemei  (Pick a Problem)</a:t>
            </a:r>
            <a:endParaRPr lang="en-US" b="1" i="1">
              <a:solidFill>
                <a:schemeClr val="accent1">
                  <a:lumMod val="75000"/>
                </a:schemeClr>
              </a:solidFill>
              <a:latin typeface="Arial" pitchFamily="34" charset="0"/>
              <a:cs typeface="Arial" pitchFamily="34" charset="0"/>
            </a:endParaRPr>
          </a:p>
        </p:txBody>
      </p:sp>
      <p:sp>
        <p:nvSpPr>
          <p:cNvPr id="4" name="Rectangle 3"/>
          <p:cNvSpPr/>
          <p:nvPr/>
        </p:nvSpPr>
        <p:spPr>
          <a:xfrm>
            <a:off x="1600200" y="2057400"/>
            <a:ext cx="6934200" cy="923330"/>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într-un sens foarte larg, pornind de la</a:t>
            </a:r>
            <a:br>
              <a:rPr lang="ro-RO" smtClean="0">
                <a:latin typeface="Arial" pitchFamily="34" charset="0"/>
                <a:cs typeface="Arial" pitchFamily="34" charset="0"/>
              </a:rPr>
            </a:br>
            <a:r>
              <a:rPr lang="ro-RO" b="1" i="1" smtClean="0">
                <a:solidFill>
                  <a:schemeClr val="accent1">
                    <a:lumMod val="75000"/>
                  </a:schemeClr>
                </a:solidFill>
                <a:latin typeface="Arial" pitchFamily="34" charset="0"/>
                <a:cs typeface="Arial" pitchFamily="34" charset="0"/>
              </a:rPr>
              <a:t>definirea acesteia</a:t>
            </a:r>
            <a:r>
              <a:rPr lang="ro-RO" smtClean="0">
                <a:latin typeface="Arial" pitchFamily="34" charset="0"/>
                <a:cs typeface="Arial" pitchFamily="34" charset="0"/>
              </a:rPr>
              <a:t>, continuând cu </a:t>
            </a:r>
            <a:r>
              <a:rPr lang="ro-RO" b="1" i="1" smtClean="0">
                <a:solidFill>
                  <a:schemeClr val="accent1">
                    <a:lumMod val="75000"/>
                  </a:schemeClr>
                </a:solidFill>
                <a:latin typeface="Arial" pitchFamily="34" charset="0"/>
                <a:cs typeface="Arial" pitchFamily="34" charset="0"/>
              </a:rPr>
              <a:t>identifcarea aspectelor critice</a:t>
            </a:r>
            <a:r>
              <a:rPr lang="ro-RO" smtClean="0">
                <a:latin typeface="Arial" pitchFamily="34" charset="0"/>
                <a:cs typeface="Arial" pitchFamily="34" charset="0"/>
              </a:rPr>
              <a:t> pe care le conține și terminând cu </a:t>
            </a:r>
            <a:r>
              <a:rPr lang="ro-RO" b="1" i="1" smtClean="0">
                <a:solidFill>
                  <a:schemeClr val="accent1">
                    <a:lumMod val="75000"/>
                  </a:schemeClr>
                </a:solidFill>
                <a:latin typeface="Arial" pitchFamily="34" charset="0"/>
                <a:cs typeface="Arial" pitchFamily="34" charset="0"/>
              </a:rPr>
              <a:t>obiectivele urmărite</a:t>
            </a:r>
            <a:endParaRPr lang="en-US" b="1" i="1">
              <a:solidFill>
                <a:schemeClr val="accent1">
                  <a:lumMod val="75000"/>
                </a:schemeClr>
              </a:solidFill>
              <a:latin typeface="Arial" pitchFamily="34" charset="0"/>
              <a:cs typeface="Arial" pitchFamily="34" charset="0"/>
            </a:endParaRPr>
          </a:p>
        </p:txBody>
      </p:sp>
      <p:cxnSp>
        <p:nvCxnSpPr>
          <p:cNvPr id="6" name="Shape 5"/>
          <p:cNvCxnSpPr>
            <a:stCxn id="3" idx="2"/>
            <a:endCxn id="4" idx="1"/>
          </p:cNvCxnSpPr>
          <p:nvPr/>
        </p:nvCxnSpPr>
        <p:spPr>
          <a:xfrm rot="5400000">
            <a:off x="1801684" y="1387048"/>
            <a:ext cx="930533" cy="1333500"/>
          </a:xfrm>
          <a:prstGeom prst="bentConnector4">
            <a:avLst>
              <a:gd name="adj1" fmla="val 25194"/>
              <a:gd name="adj2" fmla="val 117143"/>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533400" y="3429000"/>
            <a:ext cx="4876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b="1" i="1" smtClean="0">
                <a:solidFill>
                  <a:schemeClr val="accent1">
                    <a:lumMod val="75000"/>
                  </a:schemeClr>
                </a:solidFill>
                <a:latin typeface="Arial" pitchFamily="34" charset="0"/>
                <a:cs typeface="Arial" pitchFamily="34" charset="0"/>
              </a:rPr>
              <a:t>II.</a:t>
            </a:r>
            <a:r>
              <a:rPr lang="ro-RO" b="1" i="1" smtClean="0">
                <a:solidFill>
                  <a:schemeClr val="accent1">
                    <a:lumMod val="75000"/>
                  </a:schemeClr>
                </a:solidFill>
                <a:latin typeface="Arial" pitchFamily="34" charset="0"/>
                <a:cs typeface="Arial" pitchFamily="34" charset="0"/>
              </a:rPr>
              <a:t> Culegerea de informații (Get Knowledge) </a:t>
            </a:r>
            <a:endParaRPr lang="en-US" b="1" i="1">
              <a:solidFill>
                <a:schemeClr val="accent1">
                  <a:lumMod val="75000"/>
                </a:schemeClr>
              </a:solidFill>
              <a:latin typeface="Arial" pitchFamily="34" charset="0"/>
              <a:cs typeface="Arial" pitchFamily="34" charset="0"/>
            </a:endParaRPr>
          </a:p>
        </p:txBody>
      </p:sp>
      <p:sp>
        <p:nvSpPr>
          <p:cNvPr id="8" name="Rectangle 7"/>
          <p:cNvSpPr/>
          <p:nvPr/>
        </p:nvSpPr>
        <p:spPr>
          <a:xfrm>
            <a:off x="1600200" y="4343400"/>
            <a:ext cx="6934200" cy="1200329"/>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cu privire la: </a:t>
            </a:r>
            <a:r>
              <a:rPr lang="ro-RO" b="1" i="1" smtClean="0">
                <a:solidFill>
                  <a:schemeClr val="accent1">
                    <a:lumMod val="75000"/>
                  </a:schemeClr>
                </a:solidFill>
                <a:latin typeface="Arial" pitchFamily="34" charset="0"/>
                <a:cs typeface="Arial" pitchFamily="34" charset="0"/>
              </a:rPr>
              <a:t>elemente cunoscute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elemente noi</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studii elaborate și experimentate efectuate asupra problemei</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date furnizate de diferiți specialiști </a:t>
            </a:r>
            <a:r>
              <a:rPr lang="ro-RO" smtClean="0">
                <a:latin typeface="Arial" pitchFamily="34" charset="0"/>
                <a:cs typeface="Arial" pitchFamily="34" charset="0"/>
              </a:rPr>
              <a:t>etc; toate aceste informații urmând să formeze eventual </a:t>
            </a:r>
            <a:r>
              <a:rPr lang="ro-RO" b="1" i="1" smtClean="0">
                <a:solidFill>
                  <a:schemeClr val="accent6">
                    <a:lumMod val="50000"/>
                  </a:schemeClr>
                </a:solidFill>
                <a:latin typeface="Arial" pitchFamily="34" charset="0"/>
                <a:cs typeface="Arial" pitchFamily="34" charset="0"/>
              </a:rPr>
              <a:t>conținutul unui material scris</a:t>
            </a:r>
            <a:endParaRPr lang="en-US" b="1" i="1">
              <a:solidFill>
                <a:schemeClr val="accent6">
                  <a:lumMod val="50000"/>
                </a:schemeClr>
              </a:solidFill>
              <a:latin typeface="Arial" pitchFamily="34" charset="0"/>
              <a:cs typeface="Arial" pitchFamily="34" charset="0"/>
            </a:endParaRPr>
          </a:p>
        </p:txBody>
      </p:sp>
      <p:cxnSp>
        <p:nvCxnSpPr>
          <p:cNvPr id="10" name="Shape 9"/>
          <p:cNvCxnSpPr>
            <a:stCxn id="7" idx="2"/>
            <a:endCxn id="8" idx="1"/>
          </p:cNvCxnSpPr>
          <p:nvPr/>
        </p:nvCxnSpPr>
        <p:spPr>
          <a:xfrm rot="5400000">
            <a:off x="1713384" y="3685148"/>
            <a:ext cx="1145233" cy="1371600"/>
          </a:xfrm>
          <a:prstGeom prst="bentConnector4">
            <a:avLst>
              <a:gd name="adj1" fmla="val 23797"/>
              <a:gd name="adj2" fmla="val 116667"/>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124</a:t>
            </a:fld>
            <a:endParaRPr lang="en-US"/>
          </a:p>
        </p:txBody>
      </p:sp>
      <p:sp>
        <p:nvSpPr>
          <p:cNvPr id="3" name="Rectangle 2"/>
          <p:cNvSpPr/>
          <p:nvPr/>
        </p:nvSpPr>
        <p:spPr>
          <a:xfrm>
            <a:off x="533400" y="609600"/>
            <a:ext cx="57912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ro-RO" b="1" i="1" smtClean="0">
                <a:solidFill>
                  <a:schemeClr val="accent1">
                    <a:lumMod val="75000"/>
                  </a:schemeClr>
                </a:solidFill>
                <a:latin typeface="Arial" pitchFamily="34" charset="0"/>
                <a:cs typeface="Arial" pitchFamily="34" charset="0"/>
              </a:rPr>
              <a:t>III. Ordonarea informațiilor (Organize Knowledge) </a:t>
            </a:r>
            <a:endParaRPr lang="en-US" b="1" i="1">
              <a:solidFill>
                <a:schemeClr val="accent1">
                  <a:lumMod val="75000"/>
                </a:schemeClr>
              </a:solidFill>
              <a:latin typeface="Arial" pitchFamily="34" charset="0"/>
              <a:cs typeface="Arial" pitchFamily="34" charset="0"/>
            </a:endParaRPr>
          </a:p>
        </p:txBody>
      </p:sp>
      <p:sp>
        <p:nvSpPr>
          <p:cNvPr id="4" name="Rectangle 3"/>
          <p:cNvSpPr/>
          <p:nvPr/>
        </p:nvSpPr>
        <p:spPr>
          <a:xfrm>
            <a:off x="2133600" y="1371600"/>
            <a:ext cx="6019800" cy="646331"/>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prin punerea acestora într-o </a:t>
            </a:r>
            <a:r>
              <a:rPr lang="ro-RO" b="1" i="1" smtClean="0">
                <a:solidFill>
                  <a:schemeClr val="accent6">
                    <a:lumMod val="50000"/>
                  </a:schemeClr>
                </a:solidFill>
                <a:latin typeface="Arial" pitchFamily="34" charset="0"/>
                <a:cs typeface="Arial" pitchFamily="34" charset="0"/>
              </a:rPr>
              <a:t>formă inteligibilă</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ușor detectabilă</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sortare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grupare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notare</a:t>
            </a:r>
            <a:endParaRPr lang="en-US" b="1" i="1">
              <a:solidFill>
                <a:schemeClr val="accent1">
                  <a:lumMod val="75000"/>
                </a:schemeClr>
              </a:solidFill>
              <a:latin typeface="Arial" pitchFamily="34" charset="0"/>
              <a:cs typeface="Arial" pitchFamily="34" charset="0"/>
            </a:endParaRPr>
          </a:p>
        </p:txBody>
      </p:sp>
      <p:cxnSp>
        <p:nvCxnSpPr>
          <p:cNvPr id="6" name="Shape 5"/>
          <p:cNvCxnSpPr>
            <a:stCxn id="3" idx="2"/>
            <a:endCxn id="4" idx="1"/>
          </p:cNvCxnSpPr>
          <p:nvPr/>
        </p:nvCxnSpPr>
        <p:spPr>
          <a:xfrm rot="5400000">
            <a:off x="2423383" y="689149"/>
            <a:ext cx="715834" cy="1295400"/>
          </a:xfrm>
          <a:prstGeom prst="bentConnector4">
            <a:avLst>
              <a:gd name="adj1" fmla="val 27427"/>
              <a:gd name="adj2" fmla="val 117647"/>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09600" y="2286000"/>
            <a:ext cx="5254644"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algn="just"/>
            <a:r>
              <a:rPr lang="ro-RO" b="1" i="1" smtClean="0">
                <a:solidFill>
                  <a:schemeClr val="accent1">
                    <a:lumMod val="75000"/>
                  </a:schemeClr>
                </a:solidFill>
                <a:latin typeface="Arial" pitchFamily="34" charset="0"/>
                <a:cs typeface="Arial" pitchFamily="34" charset="0"/>
              </a:rPr>
              <a:t>IV. Rafinarea informațiilor (Refine Knowledge) </a:t>
            </a:r>
            <a:endParaRPr lang="en-US" b="1" i="1">
              <a:solidFill>
                <a:schemeClr val="accent1">
                  <a:lumMod val="75000"/>
                </a:schemeClr>
              </a:solidFill>
              <a:latin typeface="Arial" pitchFamily="34" charset="0"/>
              <a:cs typeface="Arial" pitchFamily="34" charset="0"/>
            </a:endParaRPr>
          </a:p>
        </p:txBody>
      </p:sp>
      <p:sp>
        <p:nvSpPr>
          <p:cNvPr id="8" name="Rectangle 7"/>
          <p:cNvSpPr/>
          <p:nvPr/>
        </p:nvSpPr>
        <p:spPr>
          <a:xfrm>
            <a:off x="2133600" y="3048000"/>
            <a:ext cx="6172200" cy="1200329"/>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prin </a:t>
            </a:r>
            <a:r>
              <a:rPr lang="ro-RO" b="1" i="1" smtClean="0">
                <a:solidFill>
                  <a:schemeClr val="accent1">
                    <a:lumMod val="75000"/>
                  </a:schemeClr>
                </a:solidFill>
                <a:latin typeface="Arial" pitchFamily="34" charset="0"/>
                <a:cs typeface="Arial" pitchFamily="34" charset="0"/>
              </a:rPr>
              <a:t>stabilirea de relații </a:t>
            </a:r>
            <a:r>
              <a:rPr lang="ro-RO" smtClean="0">
                <a:latin typeface="Arial" pitchFamily="34" charset="0"/>
                <a:cs typeface="Arial" pitchFamily="34" charset="0"/>
              </a:rPr>
              <a:t>între acestea, </a:t>
            </a:r>
            <a:r>
              <a:rPr lang="ro-RO" b="1" i="1" smtClean="0">
                <a:solidFill>
                  <a:schemeClr val="accent1">
                    <a:lumMod val="75000"/>
                  </a:schemeClr>
                </a:solidFill>
                <a:latin typeface="Arial" pitchFamily="34" charset="0"/>
                <a:cs typeface="Arial" pitchFamily="34" charset="0"/>
              </a:rPr>
              <a:t>similitudini</a:t>
            </a:r>
            <a:r>
              <a:rPr lang="ro-RO" smtClean="0">
                <a:latin typeface="Arial" pitchFamily="34" charset="0"/>
                <a:cs typeface="Arial" pitchFamily="34" charset="0"/>
              </a:rPr>
              <a:t> și </a:t>
            </a:r>
            <a:r>
              <a:rPr lang="ro-RO" b="1" i="1" smtClean="0">
                <a:solidFill>
                  <a:schemeClr val="accent1">
                    <a:lumMod val="75000"/>
                  </a:schemeClr>
                </a:solidFill>
                <a:latin typeface="Arial" pitchFamily="34" charset="0"/>
                <a:cs typeface="Arial" pitchFamily="34" charset="0"/>
              </a:rPr>
              <a:t>diferențe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analogii</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raporturi cauze-efecte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combinații</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între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informații</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modele pe baza informațiilor</a:t>
            </a:r>
            <a:r>
              <a:rPr lang="ro-RO" smtClean="0">
                <a:latin typeface="Arial" pitchFamily="34" charset="0"/>
                <a:cs typeface="Arial" pitchFamily="34" charset="0"/>
              </a:rPr>
              <a:t>. În acest scop se pun diverse </a:t>
            </a:r>
            <a:r>
              <a:rPr lang="ro-RO" b="1" i="1" smtClean="0">
                <a:latin typeface="Arial" pitchFamily="34" charset="0"/>
                <a:cs typeface="Arial" pitchFamily="34" charset="0"/>
              </a:rPr>
              <a:t>întrebări stimulative</a:t>
            </a:r>
            <a:r>
              <a:rPr lang="ro-RO" smtClean="0">
                <a:latin typeface="Arial" pitchFamily="34" charset="0"/>
                <a:cs typeface="Arial" pitchFamily="34" charset="0"/>
              </a:rPr>
              <a:t>.</a:t>
            </a:r>
            <a:endParaRPr lang="en-US">
              <a:latin typeface="Arial" pitchFamily="34" charset="0"/>
              <a:cs typeface="Arial" pitchFamily="34" charset="0"/>
            </a:endParaRPr>
          </a:p>
        </p:txBody>
      </p:sp>
      <p:cxnSp>
        <p:nvCxnSpPr>
          <p:cNvPr id="12" name="Shape 11"/>
          <p:cNvCxnSpPr>
            <a:stCxn id="7" idx="2"/>
            <a:endCxn id="8" idx="1"/>
          </p:cNvCxnSpPr>
          <p:nvPr/>
        </p:nvCxnSpPr>
        <p:spPr>
          <a:xfrm rot="5400000">
            <a:off x="2188845" y="2600087"/>
            <a:ext cx="992833" cy="1103322"/>
          </a:xfrm>
          <a:prstGeom prst="bentConnector4">
            <a:avLst>
              <a:gd name="adj1" fmla="val 19775"/>
              <a:gd name="adj2" fmla="val 120719"/>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62000" y="4419600"/>
            <a:ext cx="5434180"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algn="just"/>
            <a:r>
              <a:rPr lang="ro-RO" b="1" i="1" smtClean="0">
                <a:solidFill>
                  <a:schemeClr val="accent1">
                    <a:lumMod val="75000"/>
                  </a:schemeClr>
                </a:solidFill>
                <a:latin typeface="Arial" pitchFamily="34" charset="0"/>
                <a:cs typeface="Arial" pitchFamily="34" charset="0"/>
              </a:rPr>
              <a:t>V. „Digerarea” informațiilor (Digest Knowledge) </a:t>
            </a:r>
            <a:endParaRPr lang="en-US" b="1" i="1">
              <a:solidFill>
                <a:schemeClr val="accent1">
                  <a:lumMod val="75000"/>
                </a:schemeClr>
              </a:solidFill>
              <a:latin typeface="Arial" pitchFamily="34" charset="0"/>
              <a:cs typeface="Arial" pitchFamily="34" charset="0"/>
            </a:endParaRPr>
          </a:p>
        </p:txBody>
      </p:sp>
      <p:sp>
        <p:nvSpPr>
          <p:cNvPr id="14" name="Rectangle 13"/>
          <p:cNvSpPr/>
          <p:nvPr/>
        </p:nvSpPr>
        <p:spPr>
          <a:xfrm>
            <a:off x="2209800" y="5105400"/>
            <a:ext cx="6096000" cy="1477328"/>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ca fază de </a:t>
            </a:r>
            <a:r>
              <a:rPr lang="ro-RO" b="1" i="1" smtClean="0">
                <a:solidFill>
                  <a:schemeClr val="accent6">
                    <a:lumMod val="50000"/>
                  </a:schemeClr>
                </a:solidFill>
                <a:latin typeface="Arial" pitchFamily="34" charset="0"/>
                <a:cs typeface="Arial" pitchFamily="34" charset="0"/>
              </a:rPr>
              <a:t>“incubare” deliberată</a:t>
            </a:r>
            <a:r>
              <a:rPr lang="ro-RO" smtClean="0">
                <a:latin typeface="Arial" pitchFamily="34" charset="0"/>
                <a:cs typeface="Arial" pitchFamily="34" charset="0"/>
              </a:rPr>
              <a:t>, prin </a:t>
            </a:r>
            <a:r>
              <a:rPr lang="ro-RO" b="1" i="1" smtClean="0">
                <a:solidFill>
                  <a:schemeClr val="accent6">
                    <a:lumMod val="50000"/>
                  </a:schemeClr>
                </a:solidFill>
                <a:latin typeface="Arial" pitchFamily="34" charset="0"/>
                <a:cs typeface="Arial" pitchFamily="34" charset="0"/>
              </a:rPr>
              <a:t>renunțarea la abordarea conștientă</a:t>
            </a:r>
            <a:r>
              <a:rPr lang="ro-RO" smtClean="0">
                <a:latin typeface="Arial" pitchFamily="34" charset="0"/>
                <a:cs typeface="Arial" pitchFamily="34" charset="0"/>
              </a:rPr>
              <a:t> și </a:t>
            </a:r>
            <a:r>
              <a:rPr lang="ro-RO" b="1" i="1" smtClean="0">
                <a:solidFill>
                  <a:schemeClr val="accent6">
                    <a:lumMod val="50000"/>
                  </a:schemeClr>
                </a:solidFill>
                <a:latin typeface="Arial" pitchFamily="34" charset="0"/>
                <a:cs typeface="Arial" pitchFamily="34" charset="0"/>
              </a:rPr>
              <a:t>“punerea la lucru” a subconștientului</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relaxarea voită</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discutarea altor probleme</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recurgerea la jocuri de divertisment </a:t>
            </a:r>
            <a:r>
              <a:rPr lang="ro-RO" smtClean="0">
                <a:latin typeface="Arial" pitchFamily="34" charset="0"/>
                <a:cs typeface="Arial" pitchFamily="34" charset="0"/>
              </a:rPr>
              <a:t>etc, urmărindu-se o </a:t>
            </a:r>
            <a:r>
              <a:rPr lang="ro-RO" b="1" i="1" smtClean="0">
                <a:solidFill>
                  <a:schemeClr val="accent1">
                    <a:lumMod val="75000"/>
                  </a:schemeClr>
                </a:solidFill>
                <a:latin typeface="Arial" pitchFamily="34" charset="0"/>
                <a:cs typeface="Arial" pitchFamily="34" charset="0"/>
              </a:rPr>
              <a:t>reîmprospătare a minții</a:t>
            </a:r>
            <a:endParaRPr lang="en-US" b="1" i="1">
              <a:solidFill>
                <a:schemeClr val="accent1">
                  <a:lumMod val="75000"/>
                </a:schemeClr>
              </a:solidFill>
              <a:latin typeface="Arial" pitchFamily="34" charset="0"/>
              <a:cs typeface="Arial" pitchFamily="34" charset="0"/>
            </a:endParaRPr>
          </a:p>
        </p:txBody>
      </p:sp>
      <p:cxnSp>
        <p:nvCxnSpPr>
          <p:cNvPr id="20" name="Shape 19"/>
          <p:cNvCxnSpPr>
            <a:stCxn id="13" idx="2"/>
            <a:endCxn id="14" idx="1"/>
          </p:cNvCxnSpPr>
          <p:nvPr/>
        </p:nvCxnSpPr>
        <p:spPr>
          <a:xfrm rot="5400000">
            <a:off x="2316879" y="4681853"/>
            <a:ext cx="1055132" cy="1269290"/>
          </a:xfrm>
          <a:prstGeom prst="bentConnector4">
            <a:avLst>
              <a:gd name="adj1" fmla="val 14997"/>
              <a:gd name="adj2" fmla="val 118010"/>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125</a:t>
            </a:fld>
            <a:endParaRPr lang="en-US"/>
          </a:p>
        </p:txBody>
      </p:sp>
      <p:sp>
        <p:nvSpPr>
          <p:cNvPr id="3" name="Rectangle 2"/>
          <p:cNvSpPr/>
          <p:nvPr/>
        </p:nvSpPr>
        <p:spPr>
          <a:xfrm>
            <a:off x="685800" y="914400"/>
            <a:ext cx="4455066"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algn="just"/>
            <a:r>
              <a:rPr lang="ro-RO" b="1" i="1" smtClean="0">
                <a:solidFill>
                  <a:schemeClr val="accent1">
                    <a:lumMod val="75000"/>
                  </a:schemeClr>
                </a:solidFill>
                <a:latin typeface="Arial" pitchFamily="34" charset="0"/>
                <a:cs typeface="Arial" pitchFamily="34" charset="0"/>
              </a:rPr>
              <a:t>VI. Producerea de idei (Produce Ideas) </a:t>
            </a:r>
            <a:endParaRPr lang="en-US" b="1" i="1">
              <a:solidFill>
                <a:schemeClr val="accent1">
                  <a:lumMod val="75000"/>
                </a:schemeClr>
              </a:solidFill>
              <a:latin typeface="Arial" pitchFamily="34" charset="0"/>
              <a:cs typeface="Arial" pitchFamily="34" charset="0"/>
            </a:endParaRPr>
          </a:p>
        </p:txBody>
      </p:sp>
      <p:sp>
        <p:nvSpPr>
          <p:cNvPr id="4" name="Rectangle 3"/>
          <p:cNvSpPr/>
          <p:nvPr/>
        </p:nvSpPr>
        <p:spPr>
          <a:xfrm>
            <a:off x="1600200" y="1752600"/>
            <a:ext cx="6858000" cy="1477328"/>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prin </a:t>
            </a:r>
            <a:r>
              <a:rPr lang="ro-RO" b="1" i="1" smtClean="0">
                <a:solidFill>
                  <a:schemeClr val="accent1">
                    <a:lumMod val="75000"/>
                  </a:schemeClr>
                </a:solidFill>
                <a:latin typeface="Arial" pitchFamily="34" charset="0"/>
                <a:cs typeface="Arial" pitchFamily="34" charset="0"/>
              </a:rPr>
              <a:t>concentrare din nou asupra problemei</a:t>
            </a:r>
            <a:r>
              <a:rPr lang="ro-RO" smtClean="0">
                <a:latin typeface="Arial" pitchFamily="34" charset="0"/>
                <a:cs typeface="Arial" pitchFamily="34" charset="0"/>
              </a:rPr>
              <a:t>, urmată de o </a:t>
            </a:r>
            <a:r>
              <a:rPr lang="ro-RO" b="1" i="1" smtClean="0">
                <a:solidFill>
                  <a:schemeClr val="accent1">
                    <a:lumMod val="75000"/>
                  </a:schemeClr>
                </a:solidFill>
                <a:latin typeface="Arial" pitchFamily="34" charset="0"/>
                <a:cs typeface="Arial" pitchFamily="34" charset="0"/>
              </a:rPr>
              <a:t>emisie liberă a ideilor de rezolvare a problemei </a:t>
            </a:r>
            <a:r>
              <a:rPr lang="ro-RO" smtClean="0">
                <a:latin typeface="Arial" pitchFamily="34" charset="0"/>
                <a:cs typeface="Arial" pitchFamily="34" charset="0"/>
              </a:rPr>
              <a:t>și </a:t>
            </a:r>
            <a:r>
              <a:rPr lang="ro-RO" b="1" i="1" smtClean="0">
                <a:solidFill>
                  <a:schemeClr val="accent1">
                    <a:lumMod val="75000"/>
                  </a:schemeClr>
                </a:solidFill>
                <a:latin typeface="Arial" pitchFamily="34" charset="0"/>
                <a:cs typeface="Arial" pitchFamily="34" charset="0"/>
              </a:rPr>
              <a:t>simpla notare a acestora</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fără nicio evaluare critică</a:t>
            </a:r>
            <a:r>
              <a:rPr lang="ro-RO" smtClean="0">
                <a:latin typeface="Arial" pitchFamily="34" charset="0"/>
                <a:cs typeface="Arial" pitchFamily="34" charset="0"/>
              </a:rPr>
              <a:t>. Obiectul constă în </a:t>
            </a:r>
            <a:r>
              <a:rPr lang="ro-RO" b="1" i="1" smtClean="0">
                <a:solidFill>
                  <a:schemeClr val="accent6">
                    <a:lumMod val="50000"/>
                  </a:schemeClr>
                </a:solidFill>
                <a:latin typeface="Arial" pitchFamily="34" charset="0"/>
                <a:cs typeface="Arial" pitchFamily="34" charset="0"/>
              </a:rPr>
              <a:t>conceperea a cât mai multor alternative</a:t>
            </a:r>
            <a:r>
              <a:rPr lang="ro-RO" smtClean="0">
                <a:latin typeface="Arial" pitchFamily="34" charset="0"/>
                <a:cs typeface="Arial" pitchFamily="34" charset="0"/>
              </a:rPr>
              <a:t>, într-o </a:t>
            </a:r>
            <a:r>
              <a:rPr lang="ro-RO" b="1" i="1" smtClean="0">
                <a:solidFill>
                  <a:schemeClr val="accent6">
                    <a:lumMod val="50000"/>
                  </a:schemeClr>
                </a:solidFill>
                <a:latin typeface="Arial" pitchFamily="34" charset="0"/>
                <a:cs typeface="Arial" pitchFamily="34" charset="0"/>
              </a:rPr>
              <a:t>formă brută</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necenzurată</a:t>
            </a:r>
            <a:endParaRPr lang="en-US" b="1" i="1">
              <a:solidFill>
                <a:schemeClr val="accent6">
                  <a:lumMod val="50000"/>
                </a:schemeClr>
              </a:solidFill>
              <a:latin typeface="Arial" pitchFamily="34" charset="0"/>
              <a:cs typeface="Arial" pitchFamily="34" charset="0"/>
            </a:endParaRPr>
          </a:p>
        </p:txBody>
      </p:sp>
      <p:cxnSp>
        <p:nvCxnSpPr>
          <p:cNvPr id="6" name="Shape 5"/>
          <p:cNvCxnSpPr>
            <a:stCxn id="3" idx="2"/>
            <a:endCxn id="4" idx="1"/>
          </p:cNvCxnSpPr>
          <p:nvPr/>
        </p:nvCxnSpPr>
        <p:spPr>
          <a:xfrm rot="5400000">
            <a:off x="1653001" y="1230932"/>
            <a:ext cx="1207532" cy="1313133"/>
          </a:xfrm>
          <a:prstGeom prst="bentConnector4">
            <a:avLst>
              <a:gd name="adj1" fmla="val 19414"/>
              <a:gd name="adj2" fmla="val 117409"/>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85800" y="3810000"/>
            <a:ext cx="4422108"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chemeClr val="accent1">
                    <a:lumMod val="75000"/>
                  </a:schemeClr>
                </a:solidFill>
                <a:latin typeface="Arial" pitchFamily="34" charset="0"/>
                <a:cs typeface="Arial" pitchFamily="34" charset="0"/>
              </a:rPr>
              <a:t>VII. Prelucrarea ideilor (Rework Ideas) </a:t>
            </a:r>
            <a:endParaRPr lang="en-US" b="1" i="1">
              <a:solidFill>
                <a:schemeClr val="accent1">
                  <a:lumMod val="75000"/>
                </a:schemeClr>
              </a:solidFill>
              <a:latin typeface="Arial" pitchFamily="34" charset="0"/>
              <a:cs typeface="Arial" pitchFamily="34" charset="0"/>
            </a:endParaRPr>
          </a:p>
        </p:txBody>
      </p:sp>
      <p:sp>
        <p:nvSpPr>
          <p:cNvPr id="9" name="Rectangle 8"/>
          <p:cNvSpPr/>
          <p:nvPr/>
        </p:nvSpPr>
        <p:spPr>
          <a:xfrm>
            <a:off x="1600200" y="4800600"/>
            <a:ext cx="7010400" cy="646331"/>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printr-o </a:t>
            </a:r>
            <a:r>
              <a:rPr lang="ro-RO" b="1" i="1" smtClean="0">
                <a:solidFill>
                  <a:srgbClr val="FF0000"/>
                </a:solidFill>
                <a:latin typeface="Arial" pitchFamily="34" charset="0"/>
                <a:cs typeface="Arial" pitchFamily="34" charset="0"/>
              </a:rPr>
              <a:t>examinare critică obiectivă</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evidențierea defectelor</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comparare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refacere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îmbunătățire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testare</a:t>
            </a:r>
            <a:endParaRPr lang="en-US" b="1" i="1">
              <a:solidFill>
                <a:schemeClr val="accent1">
                  <a:lumMod val="75000"/>
                </a:schemeClr>
              </a:solidFill>
              <a:latin typeface="Arial" pitchFamily="34" charset="0"/>
              <a:cs typeface="Arial" pitchFamily="34" charset="0"/>
            </a:endParaRPr>
          </a:p>
        </p:txBody>
      </p:sp>
      <p:cxnSp>
        <p:nvCxnSpPr>
          <p:cNvPr id="11" name="Shape 10"/>
          <p:cNvCxnSpPr>
            <a:stCxn id="8" idx="2"/>
            <a:endCxn id="9" idx="1"/>
          </p:cNvCxnSpPr>
          <p:nvPr/>
        </p:nvCxnSpPr>
        <p:spPr>
          <a:xfrm rot="5400000">
            <a:off x="1776310" y="4003222"/>
            <a:ext cx="944434" cy="1296654"/>
          </a:xfrm>
          <a:prstGeom prst="bentConnector4">
            <a:avLst>
              <a:gd name="adj1" fmla="val 32891"/>
              <a:gd name="adj2" fmla="val 117630"/>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126</a:t>
            </a:fld>
            <a:endParaRPr lang="en-US"/>
          </a:p>
        </p:txBody>
      </p:sp>
      <p:sp>
        <p:nvSpPr>
          <p:cNvPr id="3" name="Rectangle 2"/>
          <p:cNvSpPr/>
          <p:nvPr/>
        </p:nvSpPr>
        <p:spPr>
          <a:xfrm>
            <a:off x="838200" y="609600"/>
            <a:ext cx="4673139"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chemeClr val="accent1">
                    <a:lumMod val="75000"/>
                  </a:schemeClr>
                </a:solidFill>
                <a:latin typeface="Arial" pitchFamily="34" charset="0"/>
                <a:cs typeface="Arial" pitchFamily="34" charset="0"/>
              </a:rPr>
              <a:t>VIII. Aplicarea ideilor (Put Ideas to Work) </a:t>
            </a:r>
            <a:endParaRPr lang="en-US" b="1" i="1">
              <a:solidFill>
                <a:schemeClr val="accent1">
                  <a:lumMod val="75000"/>
                </a:schemeClr>
              </a:solidFill>
              <a:latin typeface="Arial" pitchFamily="34" charset="0"/>
              <a:cs typeface="Arial" pitchFamily="34" charset="0"/>
            </a:endParaRPr>
          </a:p>
        </p:txBody>
      </p:sp>
      <p:sp>
        <p:nvSpPr>
          <p:cNvPr id="4" name="Rectangle 3"/>
          <p:cNvSpPr/>
          <p:nvPr/>
        </p:nvSpPr>
        <p:spPr>
          <a:xfrm>
            <a:off x="1524000" y="1371600"/>
            <a:ext cx="6858000" cy="1200329"/>
          </a:xfrm>
          <a:prstGeom prst="rect">
            <a:avLst/>
          </a:prstGeom>
          <a:solidFill>
            <a:srgbClr val="FFFF99"/>
          </a:solidFill>
          <a:ln>
            <a:solidFill>
              <a:srgbClr val="C00000"/>
            </a:solidFill>
          </a:ln>
        </p:spPr>
        <p:txBody>
          <a:bodyPr wrap="square">
            <a:spAutoFit/>
          </a:bodyPr>
          <a:lstStyle/>
          <a:p>
            <a:pPr algn="just"/>
            <a:r>
              <a:rPr lang="ro-RO" smtClean="0"/>
              <a:t>î</a:t>
            </a:r>
            <a:r>
              <a:rPr lang="ro-RO" smtClean="0">
                <a:latin typeface="Arial" pitchFamily="34" charset="0"/>
                <a:cs typeface="Arial" pitchFamily="34" charset="0"/>
              </a:rPr>
              <a:t>n sensul </a:t>
            </a:r>
            <a:r>
              <a:rPr lang="ro-RO" b="1" i="1" smtClean="0">
                <a:solidFill>
                  <a:schemeClr val="accent1">
                    <a:lumMod val="75000"/>
                  </a:schemeClr>
                </a:solidFill>
                <a:latin typeface="Arial" pitchFamily="34" charset="0"/>
                <a:cs typeface="Arial" pitchFamily="34" charset="0"/>
              </a:rPr>
              <a:t>“vinderii” </a:t>
            </a:r>
            <a:r>
              <a:rPr lang="ro-RO" smtClean="0">
                <a:latin typeface="Arial" pitchFamily="34" charset="0"/>
                <a:cs typeface="Arial" pitchFamily="34" charset="0"/>
              </a:rPr>
              <a:t>acestor după ce au fost </a:t>
            </a:r>
            <a:r>
              <a:rPr lang="ro-RO" b="1" i="1" smtClean="0">
                <a:solidFill>
                  <a:schemeClr val="accent6">
                    <a:lumMod val="50000"/>
                  </a:schemeClr>
                </a:solidFill>
                <a:latin typeface="Arial" pitchFamily="34" charset="0"/>
                <a:cs typeface="Arial" pitchFamily="34" charset="0"/>
              </a:rPr>
              <a:t>aprobate și acceptate </a:t>
            </a:r>
            <a:r>
              <a:rPr lang="ro-RO" smtClean="0">
                <a:latin typeface="Arial" pitchFamily="34" charset="0"/>
                <a:cs typeface="Arial" pitchFamily="34" charset="0"/>
              </a:rPr>
              <a:t>de cei interesați, scop în care </a:t>
            </a:r>
            <a:r>
              <a:rPr lang="ro-RO" b="1" i="1" smtClean="0">
                <a:solidFill>
                  <a:schemeClr val="accent1">
                    <a:lumMod val="75000"/>
                  </a:schemeClr>
                </a:solidFill>
                <a:latin typeface="Arial" pitchFamily="34" charset="0"/>
                <a:cs typeface="Arial" pitchFamily="34" charset="0"/>
              </a:rPr>
              <a:t>se elaborează un program de valorificare cuprinzând timpii alocați</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colaborări</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necesare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publicitate</a:t>
            </a:r>
            <a:r>
              <a:rPr lang="ro-RO" smtClean="0">
                <a:latin typeface="Arial" pitchFamily="34" charset="0"/>
                <a:cs typeface="Arial" pitchFamily="34" charset="0"/>
              </a:rPr>
              <a:t> și alte acțiuni</a:t>
            </a:r>
            <a:endParaRPr lang="en-US">
              <a:latin typeface="Arial" pitchFamily="34" charset="0"/>
              <a:cs typeface="Arial" pitchFamily="34" charset="0"/>
            </a:endParaRPr>
          </a:p>
        </p:txBody>
      </p:sp>
      <p:cxnSp>
        <p:nvCxnSpPr>
          <p:cNvPr id="6" name="Shape 5"/>
          <p:cNvCxnSpPr>
            <a:stCxn id="3" idx="2"/>
            <a:endCxn id="4" idx="1"/>
          </p:cNvCxnSpPr>
          <p:nvPr/>
        </p:nvCxnSpPr>
        <p:spPr>
          <a:xfrm rot="5400000">
            <a:off x="1852969" y="649963"/>
            <a:ext cx="992833" cy="1650770"/>
          </a:xfrm>
          <a:prstGeom prst="bentConnector4">
            <a:avLst>
              <a:gd name="adj1" fmla="val 19775"/>
              <a:gd name="adj2" fmla="val 113848"/>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838200" y="2819400"/>
            <a:ext cx="5301451"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chemeClr val="accent1">
                    <a:lumMod val="75000"/>
                  </a:schemeClr>
                </a:solidFill>
                <a:latin typeface="Arial" pitchFamily="34" charset="0"/>
                <a:cs typeface="Arial" pitchFamily="34" charset="0"/>
              </a:rPr>
              <a:t>IX. Repetarea procesului (Repeat the Process) </a:t>
            </a:r>
            <a:endParaRPr lang="en-US" b="1" i="1">
              <a:solidFill>
                <a:schemeClr val="accent1">
                  <a:lumMod val="75000"/>
                </a:schemeClr>
              </a:solidFill>
              <a:latin typeface="Arial" pitchFamily="34" charset="0"/>
              <a:cs typeface="Arial" pitchFamily="34" charset="0"/>
            </a:endParaRPr>
          </a:p>
        </p:txBody>
      </p:sp>
      <p:sp>
        <p:nvSpPr>
          <p:cNvPr id="11" name="Rectangle 10"/>
          <p:cNvSpPr/>
          <p:nvPr/>
        </p:nvSpPr>
        <p:spPr>
          <a:xfrm>
            <a:off x="1447800" y="3581400"/>
            <a:ext cx="6858000" cy="1200329"/>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până ce devine o </a:t>
            </a:r>
            <a:r>
              <a:rPr lang="ro-RO" b="1" i="1" smtClean="0">
                <a:solidFill>
                  <a:schemeClr val="accent1">
                    <a:lumMod val="75000"/>
                  </a:schemeClr>
                </a:solidFill>
                <a:latin typeface="Arial" pitchFamily="34" charset="0"/>
                <a:cs typeface="Arial" pitchFamily="34" charset="0"/>
              </a:rPr>
              <a:t>obișnuință naturală</a:t>
            </a:r>
            <a:r>
              <a:rPr lang="ro-RO" smtClean="0">
                <a:latin typeface="Arial" pitchFamily="34" charset="0"/>
                <a:cs typeface="Arial" pitchFamily="34" charset="0"/>
              </a:rPr>
              <a:t>; constituie o </a:t>
            </a:r>
            <a:r>
              <a:rPr lang="ro-RO" b="1" i="1" smtClean="0">
                <a:solidFill>
                  <a:schemeClr val="accent1">
                    <a:lumMod val="75000"/>
                  </a:schemeClr>
                </a:solidFill>
                <a:latin typeface="Arial" pitchFamily="34" charset="0"/>
                <a:cs typeface="Arial" pitchFamily="34" charset="0"/>
              </a:rPr>
              <a:t>fază  complementară </a:t>
            </a:r>
            <a:r>
              <a:rPr lang="ro-RO" smtClean="0">
                <a:latin typeface="Arial" pitchFamily="34" charset="0"/>
                <a:cs typeface="Arial" pitchFamily="34" charset="0"/>
              </a:rPr>
              <a:t>având </a:t>
            </a:r>
            <a:r>
              <a:rPr lang="ro-RO" b="1" i="1" smtClean="0">
                <a:solidFill>
                  <a:schemeClr val="accent1">
                    <a:lumMod val="75000"/>
                  </a:schemeClr>
                </a:solidFill>
                <a:latin typeface="Arial" pitchFamily="34" charset="0"/>
                <a:cs typeface="Arial" pitchFamily="34" charset="0"/>
              </a:rPr>
              <a:t>rolul și semnificația formării unui veritabil comportament în raport cu problemele care reclamă o </a:t>
            </a:r>
            <a:r>
              <a:rPr lang="ro-RO" b="1" i="1" smtClean="0">
                <a:solidFill>
                  <a:srgbClr val="FF0000"/>
                </a:solidFill>
                <a:latin typeface="Arial" pitchFamily="34" charset="0"/>
                <a:cs typeface="Arial" pitchFamily="34" charset="0"/>
              </a:rPr>
              <a:t>rezolvare  creativă</a:t>
            </a:r>
            <a:endParaRPr lang="en-US" b="1" i="1">
              <a:solidFill>
                <a:srgbClr val="FF0000"/>
              </a:solidFill>
              <a:latin typeface="Arial" pitchFamily="34" charset="0"/>
              <a:cs typeface="Arial" pitchFamily="34" charset="0"/>
            </a:endParaRPr>
          </a:p>
        </p:txBody>
      </p:sp>
      <p:cxnSp>
        <p:nvCxnSpPr>
          <p:cNvPr id="15" name="Shape 14"/>
          <p:cNvCxnSpPr>
            <a:stCxn id="10" idx="2"/>
            <a:endCxn id="11" idx="1"/>
          </p:cNvCxnSpPr>
          <p:nvPr/>
        </p:nvCxnSpPr>
        <p:spPr>
          <a:xfrm rot="5400000">
            <a:off x="1971947" y="2664585"/>
            <a:ext cx="992833" cy="2041126"/>
          </a:xfrm>
          <a:prstGeom prst="bentConnector4">
            <a:avLst>
              <a:gd name="adj1" fmla="val 19775"/>
              <a:gd name="adj2" fmla="val 1112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57200" y="5029200"/>
            <a:ext cx="1779654"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19" name="Rectangle 18"/>
          <p:cNvSpPr/>
          <p:nvPr/>
        </p:nvSpPr>
        <p:spPr>
          <a:xfrm>
            <a:off x="1371600" y="5486400"/>
            <a:ext cx="4108817" cy="369332"/>
          </a:xfrm>
          <a:prstGeom prst="rect">
            <a:avLst/>
          </a:prstGeom>
        </p:spPr>
        <p:txBody>
          <a:bodyPr wrap="none">
            <a:spAutoFit/>
          </a:bodyPr>
          <a:lstStyle/>
          <a:p>
            <a:r>
              <a:rPr lang="ro-RO" b="1" i="1" smtClean="0">
                <a:solidFill>
                  <a:schemeClr val="accent1">
                    <a:lumMod val="75000"/>
                  </a:schemeClr>
                </a:solidFill>
                <a:latin typeface="Arial" pitchFamily="34" charset="0"/>
                <a:cs typeface="Arial" pitchFamily="34" charset="0"/>
              </a:rPr>
              <a:t>fazele I-IV </a:t>
            </a:r>
            <a:r>
              <a:rPr lang="ro-RO" smtClean="0">
                <a:latin typeface="Arial" pitchFamily="34" charset="0"/>
                <a:cs typeface="Arial" pitchFamily="34" charset="0"/>
              </a:rPr>
              <a:t>corespund cu </a:t>
            </a:r>
            <a:r>
              <a:rPr lang="ro-RO" b="1" i="1" smtClean="0">
                <a:solidFill>
                  <a:srgbClr val="FF0000"/>
                </a:solidFill>
                <a:latin typeface="Arial" pitchFamily="34" charset="0"/>
                <a:cs typeface="Arial" pitchFamily="34" charset="0"/>
              </a:rPr>
              <a:t>“pregătirea”</a:t>
            </a:r>
            <a:endParaRPr lang="en-US" b="1" i="1">
              <a:solidFill>
                <a:srgbClr val="FF0000"/>
              </a:solidFill>
              <a:latin typeface="Arial" pitchFamily="34" charset="0"/>
              <a:cs typeface="Arial" pitchFamily="34" charset="0"/>
            </a:endParaRPr>
          </a:p>
        </p:txBody>
      </p:sp>
      <p:sp>
        <p:nvSpPr>
          <p:cNvPr id="20" name="Rectangle 19"/>
          <p:cNvSpPr/>
          <p:nvPr/>
        </p:nvSpPr>
        <p:spPr>
          <a:xfrm>
            <a:off x="1371600" y="5867400"/>
            <a:ext cx="6400800" cy="369332"/>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fazele </a:t>
            </a:r>
            <a:r>
              <a:rPr lang="en-US" b="1" i="1" smtClean="0">
                <a:solidFill>
                  <a:schemeClr val="accent1">
                    <a:lumMod val="75000"/>
                  </a:schemeClr>
                </a:solidFill>
                <a:latin typeface="Arial" pitchFamily="34" charset="0"/>
                <a:cs typeface="Arial" pitchFamily="34" charset="0"/>
              </a:rPr>
              <a:t>V</a:t>
            </a:r>
            <a:r>
              <a:rPr lang="en-US" smtClean="0">
                <a:latin typeface="Arial" pitchFamily="34" charset="0"/>
                <a:cs typeface="Arial" pitchFamily="34" charset="0"/>
              </a:rPr>
              <a:t> </a:t>
            </a:r>
            <a:r>
              <a:rPr lang="ro-RO" smtClean="0">
                <a:latin typeface="Arial" pitchFamily="34" charset="0"/>
                <a:cs typeface="Arial" pitchFamily="34" charset="0"/>
              </a:rPr>
              <a:t>și </a:t>
            </a:r>
            <a:r>
              <a:rPr lang="en-US" b="1" i="1" smtClean="0">
                <a:solidFill>
                  <a:schemeClr val="accent1">
                    <a:lumMod val="75000"/>
                  </a:schemeClr>
                </a:solidFill>
                <a:latin typeface="Arial" pitchFamily="34" charset="0"/>
                <a:cs typeface="Arial" pitchFamily="34" charset="0"/>
              </a:rPr>
              <a:t>VI</a:t>
            </a:r>
            <a:r>
              <a:rPr lang="en-US" smtClean="0">
                <a:latin typeface="Arial" pitchFamily="34" charset="0"/>
                <a:cs typeface="Arial" pitchFamily="34" charset="0"/>
              </a:rPr>
              <a:t> </a:t>
            </a:r>
            <a:r>
              <a:rPr lang="ro-RO" smtClean="0">
                <a:latin typeface="Arial" pitchFamily="34" charset="0"/>
                <a:cs typeface="Arial" pitchFamily="34" charset="0"/>
              </a:rPr>
              <a:t>sunt rezervate </a:t>
            </a:r>
            <a:r>
              <a:rPr lang="ro-RO" b="1" i="1" smtClean="0">
                <a:solidFill>
                  <a:srgbClr val="FF0000"/>
                </a:solidFill>
                <a:latin typeface="Arial" pitchFamily="34" charset="0"/>
                <a:cs typeface="Arial" pitchFamily="34" charset="0"/>
              </a:rPr>
              <a:t>“incubării” </a:t>
            </a:r>
            <a:r>
              <a:rPr lang="ro-RO" smtClean="0">
                <a:latin typeface="Arial" pitchFamily="34" charset="0"/>
                <a:cs typeface="Arial" pitchFamily="34" charset="0"/>
              </a:rPr>
              <a:t>și </a:t>
            </a:r>
            <a:r>
              <a:rPr lang="ro-RO" b="1" i="1" smtClean="0">
                <a:solidFill>
                  <a:srgbClr val="FF0000"/>
                </a:solidFill>
                <a:latin typeface="Arial" pitchFamily="34" charset="0"/>
                <a:cs typeface="Arial" pitchFamily="34" charset="0"/>
              </a:rPr>
              <a:t>“iluminării”</a:t>
            </a:r>
            <a:endParaRPr lang="en-US" b="1" i="1">
              <a:solidFill>
                <a:srgbClr val="FF0000"/>
              </a:solidFill>
              <a:latin typeface="Arial" pitchFamily="34" charset="0"/>
              <a:cs typeface="Arial" pitchFamily="34" charset="0"/>
            </a:endParaRPr>
          </a:p>
        </p:txBody>
      </p:sp>
      <p:sp>
        <p:nvSpPr>
          <p:cNvPr id="21" name="Rectangle 20"/>
          <p:cNvSpPr/>
          <p:nvPr/>
        </p:nvSpPr>
        <p:spPr>
          <a:xfrm>
            <a:off x="1371600" y="6211669"/>
            <a:ext cx="5943600" cy="369332"/>
          </a:xfrm>
          <a:prstGeom prst="rect">
            <a:avLst/>
          </a:prstGeom>
        </p:spPr>
        <p:txBody>
          <a:bodyPr wrap="square">
            <a:spAutoFit/>
          </a:bodyPr>
          <a:lstStyle/>
          <a:p>
            <a:r>
              <a:rPr lang="ro-RO" b="1" i="1" smtClean="0">
                <a:solidFill>
                  <a:schemeClr val="accent1">
                    <a:lumMod val="75000"/>
                  </a:schemeClr>
                </a:solidFill>
                <a:latin typeface="Arial" pitchFamily="34" charset="0"/>
                <a:cs typeface="Arial" pitchFamily="34" charset="0"/>
              </a:rPr>
              <a:t>fazele </a:t>
            </a:r>
            <a:r>
              <a:rPr lang="en-US" b="1" i="1" smtClean="0">
                <a:solidFill>
                  <a:schemeClr val="accent1">
                    <a:lumMod val="75000"/>
                  </a:schemeClr>
                </a:solidFill>
                <a:latin typeface="Arial" pitchFamily="34" charset="0"/>
                <a:cs typeface="Arial" pitchFamily="34" charset="0"/>
              </a:rPr>
              <a:t>VII </a:t>
            </a:r>
            <a:r>
              <a:rPr lang="ro-RO" smtClean="0">
                <a:latin typeface="Arial" pitchFamily="34" charset="0"/>
                <a:cs typeface="Arial" pitchFamily="34" charset="0"/>
              </a:rPr>
              <a:t>și </a:t>
            </a:r>
            <a:r>
              <a:rPr lang="en-US" b="1" i="1" smtClean="0">
                <a:solidFill>
                  <a:schemeClr val="accent1">
                    <a:lumMod val="75000"/>
                  </a:schemeClr>
                </a:solidFill>
                <a:latin typeface="Arial" pitchFamily="34" charset="0"/>
                <a:cs typeface="Arial" pitchFamily="34" charset="0"/>
              </a:rPr>
              <a:t>VIII</a:t>
            </a:r>
            <a:r>
              <a:rPr lang="en-US" smtClean="0">
                <a:latin typeface="Arial" pitchFamily="34" charset="0"/>
                <a:cs typeface="Arial" pitchFamily="34" charset="0"/>
              </a:rPr>
              <a:t> </a:t>
            </a:r>
            <a:r>
              <a:rPr lang="ro-RO" smtClean="0">
                <a:latin typeface="Arial" pitchFamily="34" charset="0"/>
                <a:cs typeface="Arial" pitchFamily="34" charset="0"/>
              </a:rPr>
              <a:t>intră în conținutul </a:t>
            </a:r>
            <a:r>
              <a:rPr lang="ro-RO" b="1" i="1" smtClean="0">
                <a:solidFill>
                  <a:srgbClr val="FF0000"/>
                </a:solidFill>
                <a:latin typeface="Arial" pitchFamily="34" charset="0"/>
                <a:cs typeface="Arial" pitchFamily="34" charset="0"/>
              </a:rPr>
              <a:t>“verificării”</a:t>
            </a:r>
            <a:endParaRPr lang="en-US" b="1" i="1">
              <a:solidFill>
                <a:srgbClr val="FF0000"/>
              </a:solidFill>
              <a:latin typeface="Arial" pitchFamily="34" charset="0"/>
              <a:cs typeface="Arial" pitchFamily="34" charset="0"/>
            </a:endParaRPr>
          </a:p>
        </p:txBody>
      </p:sp>
      <p:sp>
        <p:nvSpPr>
          <p:cNvPr id="22" name="Right Arrow 21"/>
          <p:cNvSpPr/>
          <p:nvPr/>
        </p:nvSpPr>
        <p:spPr>
          <a:xfrm>
            <a:off x="838200" y="5562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Arrow 22"/>
          <p:cNvSpPr/>
          <p:nvPr/>
        </p:nvSpPr>
        <p:spPr>
          <a:xfrm>
            <a:off x="838200" y="5943600"/>
            <a:ext cx="533400" cy="228600"/>
          </a:xfrm>
          <a:prstGeom prst="rightArrow">
            <a:avLst/>
          </a:prstGeom>
          <a:solidFill>
            <a:srgbClr val="FFFF66"/>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Arrow 23"/>
          <p:cNvSpPr/>
          <p:nvPr/>
        </p:nvSpPr>
        <p:spPr>
          <a:xfrm>
            <a:off x="838200" y="6324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127</a:t>
            </a:fld>
            <a:endParaRPr lang="en-US"/>
          </a:p>
        </p:txBody>
      </p:sp>
      <p:sp>
        <p:nvSpPr>
          <p:cNvPr id="3" name="Rectangle 2"/>
          <p:cNvSpPr/>
          <p:nvPr/>
        </p:nvSpPr>
        <p:spPr>
          <a:xfrm>
            <a:off x="1219200" y="685800"/>
            <a:ext cx="4506555" cy="400110"/>
          </a:xfrm>
          <a:prstGeom prst="rect">
            <a:avLst/>
          </a:prstGeom>
          <a:effectLst>
            <a:outerShdw blurRad="50800" dist="38100" algn="l" rotWithShape="0">
              <a:prstClr val="black">
                <a:alpha val="40000"/>
              </a:prstClr>
            </a:outerShdw>
          </a:effectLst>
        </p:spPr>
        <p:txBody>
          <a:bodyPr wrap="none">
            <a:spAutoFit/>
          </a:bodyPr>
          <a:lstStyle/>
          <a:p>
            <a:r>
              <a:rPr lang="ro-RO" sz="2000" b="1" smtClean="0">
                <a:solidFill>
                  <a:srgbClr val="7030A0"/>
                </a:solidFill>
                <a:latin typeface="Arial" pitchFamily="34" charset="0"/>
                <a:cs typeface="Arial" pitchFamily="34" charset="0"/>
              </a:rPr>
              <a:t>1.6.1 Tehnici de creativitate de grup</a:t>
            </a:r>
            <a:endParaRPr lang="en-US" sz="2000">
              <a:solidFill>
                <a:srgbClr val="7030A0"/>
              </a:solidFill>
              <a:latin typeface="Arial" pitchFamily="34" charset="0"/>
              <a:cs typeface="Arial" pitchFamily="34" charset="0"/>
            </a:endParaRPr>
          </a:p>
        </p:txBody>
      </p:sp>
      <p:sp>
        <p:nvSpPr>
          <p:cNvPr id="4" name="Rectangle 3"/>
          <p:cNvSpPr/>
          <p:nvPr/>
        </p:nvSpPr>
        <p:spPr>
          <a:xfrm>
            <a:off x="1219200" y="1447800"/>
            <a:ext cx="6096000" cy="646331"/>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Tehnicile de creativitate de grup </a:t>
            </a:r>
            <a:r>
              <a:rPr lang="ro-RO" smtClean="0">
                <a:latin typeface="Arial" pitchFamily="34" charset="0"/>
                <a:cs typeface="Arial" pitchFamily="34" charset="0"/>
              </a:rPr>
              <a:t>sunt cele ce dau rezultatele cele mai fructuoase</a:t>
            </a:r>
            <a:endParaRPr lang="en-US">
              <a:latin typeface="Arial" pitchFamily="34" charset="0"/>
              <a:cs typeface="Arial" pitchFamily="34" charset="0"/>
            </a:endParaRPr>
          </a:p>
        </p:txBody>
      </p:sp>
      <p:sp>
        <p:nvSpPr>
          <p:cNvPr id="5" name="Rectangle 4"/>
          <p:cNvSpPr/>
          <p:nvPr/>
        </p:nvSpPr>
        <p:spPr>
          <a:xfrm>
            <a:off x="609600" y="1295400"/>
            <a:ext cx="667170" cy="70788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ro-RO" sz="4000" b="1" smtClean="0">
                <a:solidFill>
                  <a:schemeClr val="tx2">
                    <a:lumMod val="75000"/>
                  </a:schemeClr>
                </a:solidFill>
                <a:latin typeface="Arial" pitchFamily="34" charset="0"/>
                <a:ea typeface="Times New Roman" pitchFamily="18" charset="0"/>
                <a:cs typeface="Arial" pitchFamily="34" charset="0"/>
                <a:sym typeface="Wingdings"/>
              </a:rPr>
              <a:t></a:t>
            </a:r>
            <a:endParaRPr lang="en-US" sz="4000" b="1">
              <a:solidFill>
                <a:schemeClr val="tx2">
                  <a:lumMod val="75000"/>
                </a:schemeClr>
              </a:solidFill>
            </a:endParaRPr>
          </a:p>
        </p:txBody>
      </p:sp>
      <p:sp>
        <p:nvSpPr>
          <p:cNvPr id="6" name="Rectangle 5"/>
          <p:cNvSpPr/>
          <p:nvPr/>
        </p:nvSpPr>
        <p:spPr>
          <a:xfrm>
            <a:off x="381000" y="2209800"/>
            <a:ext cx="1402948"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chemeClr val="accent1">
                    <a:lumMod val="75000"/>
                  </a:schemeClr>
                </a:solidFill>
                <a:latin typeface="Arial" pitchFamily="34" charset="0"/>
                <a:cs typeface="Arial" pitchFamily="34" charset="0"/>
              </a:rPr>
              <a:t>Argumente</a:t>
            </a:r>
            <a:endParaRPr lang="en-US" b="1" i="1">
              <a:solidFill>
                <a:schemeClr val="accent1">
                  <a:lumMod val="75000"/>
                </a:schemeClr>
              </a:solidFill>
              <a:latin typeface="Arial" pitchFamily="34" charset="0"/>
              <a:cs typeface="Arial" pitchFamily="34" charset="0"/>
            </a:endParaRPr>
          </a:p>
        </p:txBody>
      </p:sp>
      <p:sp>
        <p:nvSpPr>
          <p:cNvPr id="106497" name="Rectangle 1"/>
          <p:cNvSpPr>
            <a:spLocks noChangeArrowheads="1"/>
          </p:cNvSpPr>
          <p:nvPr/>
        </p:nvSpPr>
        <p:spPr bwMode="auto">
          <a:xfrm>
            <a:off x="1371600" y="2743200"/>
            <a:ext cx="6781800" cy="1477328"/>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85725"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se obține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suma ideilor tuturor participanților</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tabLst>
                <a:tab pos="85725" algn="l"/>
              </a:tabLst>
            </a:pPr>
            <a:endPar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85725"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ideile unora sunt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generate sau îmbogățite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de ideile celorlalți;</a:t>
            </a:r>
          </a:p>
          <a:p>
            <a:pPr marL="0" marR="0" lvl="0" indent="0" algn="just" defTabSz="914400" rtl="0" eaLnBrk="0" fontAlgn="base" latinLnBrk="0" hangingPunct="0">
              <a:lnSpc>
                <a:spcPct val="100000"/>
              </a:lnSpc>
              <a:spcBef>
                <a:spcPct val="0"/>
              </a:spcBef>
              <a:spcAft>
                <a:spcPct val="0"/>
              </a:spcAft>
              <a:buClrTx/>
              <a:buSzTx/>
              <a:tabLst>
                <a:tab pos="857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85725"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activitatea </a:t>
            </a:r>
            <a:r>
              <a:rPr lang="ro-RO" smtClean="0">
                <a:solidFill>
                  <a:srgbClr val="000000"/>
                </a:solidFill>
                <a:latin typeface="Arial" pitchFamily="34" charset="0"/>
                <a:ea typeface="Times New Roman" pitchFamily="18" charset="0"/>
                <a:cs typeface="Arial" pitchFamily="34" charset="0"/>
              </a:rPr>
              <a:t>de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grup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stimulează creația de idei</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9" name="Shape 8"/>
          <p:cNvCxnSpPr>
            <a:stCxn id="6" idx="2"/>
            <a:endCxn id="106497" idx="1"/>
          </p:cNvCxnSpPr>
          <p:nvPr/>
        </p:nvCxnSpPr>
        <p:spPr>
          <a:xfrm rot="16200000" flipH="1">
            <a:off x="775671" y="2885935"/>
            <a:ext cx="902732" cy="289126"/>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04800" y="4495800"/>
            <a:ext cx="3057247"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chemeClr val="accent1">
                    <a:lumMod val="75000"/>
                  </a:schemeClr>
                </a:solidFill>
                <a:latin typeface="Arial" pitchFamily="34" charset="0"/>
                <a:cs typeface="Arial" pitchFamily="34" charset="0"/>
              </a:rPr>
              <a:t>Condiții absolut necesare </a:t>
            </a:r>
            <a:endParaRPr lang="en-US" b="1" i="1">
              <a:solidFill>
                <a:schemeClr val="accent1">
                  <a:lumMod val="75000"/>
                </a:schemeClr>
              </a:solidFill>
              <a:latin typeface="Arial" pitchFamily="34" charset="0"/>
              <a:cs typeface="Arial" pitchFamily="34" charset="0"/>
            </a:endParaRPr>
          </a:p>
        </p:txBody>
      </p:sp>
      <p:sp>
        <p:nvSpPr>
          <p:cNvPr id="106498" name="Rectangle 2"/>
          <p:cNvSpPr>
            <a:spLocks noChangeArrowheads="1"/>
          </p:cNvSpPr>
          <p:nvPr/>
        </p:nvSpPr>
        <p:spPr bwMode="auto">
          <a:xfrm>
            <a:off x="1447800" y="5181600"/>
            <a:ext cx="6781800" cy="1477328"/>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85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lipsa</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oricărei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cenzuri</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sau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autocenzuri</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asupra ideilor emise;</a:t>
            </a:r>
          </a:p>
          <a:p>
            <a:pPr marL="0" marR="0" lvl="0" indent="0" algn="l" defTabSz="914400" rtl="0" eaLnBrk="1" fontAlgn="base" latinLnBrk="0" hangingPunct="1">
              <a:lnSpc>
                <a:spcPct val="100000"/>
              </a:lnSpc>
              <a:spcBef>
                <a:spcPct val="0"/>
              </a:spcBef>
              <a:spcAft>
                <a:spcPct val="0"/>
              </a:spcAft>
              <a:buClrTx/>
              <a:buSzTx/>
              <a:buFontTx/>
              <a:buChar char="•"/>
              <a:tabLst>
                <a:tab pos="857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857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eliminarea</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ori cărei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atitudini negative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negativiste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tab pos="8572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85725"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încercarea tuturor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 îmbunătăți ideile emise </a:t>
            </a:r>
            <a:r>
              <a:rPr lang="ro-RO" smtClean="0">
                <a:solidFill>
                  <a:srgbClr val="000000"/>
                </a:solidFill>
                <a:latin typeface="Arial" pitchFamily="34" charset="0"/>
                <a:ea typeface="Times New Roman" pitchFamily="18" charset="0"/>
                <a:cs typeface="Arial" pitchFamily="34" charset="0"/>
              </a:rPr>
              <a:t>d</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 ceilalți.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15" name="Shape 14"/>
          <p:cNvCxnSpPr>
            <a:stCxn id="10" idx="2"/>
            <a:endCxn id="106498" idx="1"/>
          </p:cNvCxnSpPr>
          <p:nvPr/>
        </p:nvCxnSpPr>
        <p:spPr>
          <a:xfrm rot="5400000">
            <a:off x="1113046" y="5199886"/>
            <a:ext cx="1055132" cy="385624"/>
          </a:xfrm>
          <a:prstGeom prst="bentConnector4">
            <a:avLst>
              <a:gd name="adj1" fmla="val 14997"/>
              <a:gd name="adj2" fmla="val 15928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128</a:t>
            </a:fld>
            <a:endParaRPr lang="en-US"/>
          </a:p>
        </p:txBody>
      </p:sp>
      <p:sp>
        <p:nvSpPr>
          <p:cNvPr id="3" name="Rectangle 2"/>
          <p:cNvSpPr/>
          <p:nvPr/>
        </p:nvSpPr>
        <p:spPr>
          <a:xfrm>
            <a:off x="1219200" y="762000"/>
            <a:ext cx="7391400" cy="369332"/>
          </a:xfrm>
          <a:prstGeom prst="rect">
            <a:avLst/>
          </a:prstGeom>
        </p:spPr>
        <p:txBody>
          <a:bodyPr wrap="square">
            <a:spAutoFit/>
          </a:bodyPr>
          <a:lstStyle/>
          <a:p>
            <a:pPr algn="just"/>
            <a:r>
              <a:rPr lang="ro-RO" b="1" i="1" smtClean="0">
                <a:solidFill>
                  <a:schemeClr val="accent6">
                    <a:lumMod val="50000"/>
                  </a:schemeClr>
                </a:solidFill>
                <a:latin typeface="Arial" pitchFamily="34" charset="0"/>
                <a:cs typeface="Arial" pitchFamily="34" charset="0"/>
              </a:rPr>
              <a:t>Etapele</a:t>
            </a:r>
            <a:r>
              <a:rPr lang="ro-RO" smtClean="0">
                <a:latin typeface="Arial" pitchFamily="34" charset="0"/>
                <a:cs typeface="Arial" pitchFamily="34" charset="0"/>
              </a:rPr>
              <a:t> tratării unei </a:t>
            </a:r>
            <a:r>
              <a:rPr lang="ro-RO" b="1" i="1" smtClean="0">
                <a:solidFill>
                  <a:srgbClr val="FF0000"/>
                </a:solidFill>
                <a:latin typeface="Arial" pitchFamily="34" charset="0"/>
                <a:cs typeface="Arial" pitchFamily="34" charset="0"/>
              </a:rPr>
              <a:t>probleme</a:t>
            </a:r>
            <a:r>
              <a:rPr lang="ro-RO" smtClean="0">
                <a:latin typeface="Arial" pitchFamily="34" charset="0"/>
                <a:cs typeface="Arial" pitchFamily="34" charset="0"/>
              </a:rPr>
              <a:t> prin </a:t>
            </a:r>
            <a:r>
              <a:rPr lang="ro-RO" b="1" i="1" smtClean="0">
                <a:solidFill>
                  <a:schemeClr val="accent1">
                    <a:lumMod val="75000"/>
                  </a:schemeClr>
                </a:solidFill>
                <a:latin typeface="Arial" pitchFamily="34" charset="0"/>
                <a:cs typeface="Arial" pitchFamily="34" charset="0"/>
              </a:rPr>
              <a:t>tehnici de creativitate de grup </a:t>
            </a:r>
            <a:endParaRPr lang="en-US" b="1" i="1">
              <a:solidFill>
                <a:schemeClr val="accent1">
                  <a:lumMod val="75000"/>
                </a:schemeClr>
              </a:solidFill>
              <a:latin typeface="Arial" pitchFamily="34" charset="0"/>
              <a:cs typeface="Arial" pitchFamily="34" charset="0"/>
            </a:endParaRPr>
          </a:p>
        </p:txBody>
      </p:sp>
      <p:sp>
        <p:nvSpPr>
          <p:cNvPr id="4" name="Rectangle 3"/>
          <p:cNvSpPr/>
          <p:nvPr/>
        </p:nvSpPr>
        <p:spPr>
          <a:xfrm>
            <a:off x="609600" y="609600"/>
            <a:ext cx="667170" cy="70788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ro-RO" sz="4000" b="1" smtClean="0">
                <a:solidFill>
                  <a:schemeClr val="tx2">
                    <a:lumMod val="75000"/>
                  </a:schemeClr>
                </a:solidFill>
                <a:latin typeface="Arial" pitchFamily="34" charset="0"/>
                <a:ea typeface="Times New Roman" pitchFamily="18" charset="0"/>
                <a:cs typeface="Arial" pitchFamily="34" charset="0"/>
                <a:sym typeface="Wingdings"/>
              </a:rPr>
              <a:t></a:t>
            </a:r>
            <a:endParaRPr lang="en-US" sz="4000" b="1">
              <a:solidFill>
                <a:schemeClr val="tx2">
                  <a:lumMod val="75000"/>
                </a:schemeClr>
              </a:solidFill>
            </a:endParaRPr>
          </a:p>
        </p:txBody>
      </p:sp>
      <p:sp>
        <p:nvSpPr>
          <p:cNvPr id="112641" name="Rectangle 1"/>
          <p:cNvSpPr>
            <a:spLocks noChangeArrowheads="1"/>
          </p:cNvSpPr>
          <p:nvPr/>
        </p:nvSpPr>
        <p:spPr bwMode="auto">
          <a:xfrm>
            <a:off x="914400" y="1295400"/>
            <a:ext cx="73914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tabLst>
                <a:tab pos="2286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identificarea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unei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probleme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ce trebuie rezolvată</a:t>
            </a:r>
          </a:p>
          <a:p>
            <a:pPr marL="342900" marR="0" lvl="0" indent="-342900" algn="just" defTabSz="914400" rtl="0" eaLnBrk="1" fontAlgn="base" latinLnBrk="0" hangingPunct="1">
              <a:lnSpc>
                <a:spcPct val="100000"/>
              </a:lnSpc>
              <a:spcBef>
                <a:spcPct val="0"/>
              </a:spcBef>
              <a:spcAft>
                <a:spcPct val="0"/>
              </a:spcAft>
              <a:buClrTx/>
              <a:buSzTx/>
              <a:buAutoNum type="arabicPeriod"/>
              <a:tabLst>
                <a:tab pos="228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286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creerea</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unui grup</a:t>
            </a:r>
          </a:p>
          <a:p>
            <a:pPr marL="0" marR="0" lvl="0" indent="0" algn="just" defTabSz="914400" rtl="0" eaLnBrk="0" fontAlgn="base" latinLnBrk="0" hangingPunct="0">
              <a:lnSpc>
                <a:spcPct val="100000"/>
              </a:lnSpc>
              <a:spcBef>
                <a:spcPct val="0"/>
              </a:spcBef>
              <a:spcAft>
                <a:spcPct val="0"/>
              </a:spcAft>
              <a:buClrTx/>
              <a:buSzTx/>
              <a:tabLst>
                <a:tab pos="228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286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a:t>
            </a:r>
            <a:r>
              <a:rPr kumimoji="0" lang="ro-RO" sz="24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analiza și diagnosticul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situației existente</a:t>
            </a:r>
          </a:p>
          <a:p>
            <a:pPr marL="0" marR="0" lvl="0" indent="0" algn="just" defTabSz="914400" rtl="0" eaLnBrk="0" fontAlgn="base" latinLnBrk="0" hangingPunct="0">
              <a:lnSpc>
                <a:spcPct val="100000"/>
              </a:lnSpc>
              <a:spcBef>
                <a:spcPct val="0"/>
              </a:spcBef>
              <a:spcAft>
                <a:spcPct val="0"/>
              </a:spcAft>
              <a:buClrTx/>
              <a:buSzTx/>
              <a:tabLst>
                <a:tab pos="228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286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a:t>
            </a:r>
            <a:r>
              <a:rPr kumimoji="0" lang="ro-RO" sz="24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căutarea cauzelor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ce au condus la apariția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problemei</a:t>
            </a:r>
          </a:p>
          <a:p>
            <a:pPr marL="0" marR="0" lvl="0" indent="0" algn="just" defTabSz="914400" rtl="0" eaLnBrk="0" fontAlgn="base" latinLnBrk="0" hangingPunct="0">
              <a:lnSpc>
                <a:spcPct val="100000"/>
              </a:lnSpc>
              <a:spcBef>
                <a:spcPct val="0"/>
              </a:spcBef>
              <a:spcAft>
                <a:spcPct val="0"/>
              </a:spcAft>
              <a:buClrTx/>
              <a:buSzTx/>
              <a:tabLst>
                <a:tab pos="228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286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 </a:t>
            </a:r>
            <a:r>
              <a:rPr kumimoji="0" lang="ro-RO" sz="24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ierarhizarea cauzelor</a:t>
            </a:r>
          </a:p>
          <a:p>
            <a:pPr marL="0" marR="0" lvl="0" indent="0" algn="just" defTabSz="914400" rtl="0" eaLnBrk="0" fontAlgn="base" latinLnBrk="0" hangingPunct="0">
              <a:lnSpc>
                <a:spcPct val="100000"/>
              </a:lnSpc>
              <a:spcBef>
                <a:spcPct val="0"/>
              </a:spcBef>
              <a:spcAft>
                <a:spcPct val="0"/>
              </a:spcAft>
              <a:buClrTx/>
              <a:buSzTx/>
              <a:tabLst>
                <a:tab pos="228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286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6. </a:t>
            </a:r>
            <a:r>
              <a:rPr kumimoji="0" lang="ro-RO" sz="2400" b="1" i="0" u="none" strike="noStrike" cap="none" normalizeH="0" baseline="0" smtClean="0">
                <a:ln>
                  <a:noFill/>
                </a:ln>
                <a:solidFill>
                  <a:srgbClr val="FF0000"/>
                </a:solidFill>
                <a:effectLst/>
                <a:latin typeface="Arial" pitchFamily="34" charset="0"/>
                <a:ea typeface="Times New Roman" pitchFamily="18" charset="0"/>
                <a:cs typeface="Arial" pitchFamily="34" charset="0"/>
              </a:rPr>
              <a:t>*</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căutarea soluțiilor</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prin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generarea de cât mai multe idei noi</a:t>
            </a:r>
          </a:p>
          <a:p>
            <a:pPr marL="0" marR="0" lvl="0" indent="0" algn="just" defTabSz="914400" rtl="0" eaLnBrk="0" fontAlgn="base" latinLnBrk="0" hangingPunct="0">
              <a:lnSpc>
                <a:spcPct val="100000"/>
              </a:lnSpc>
              <a:spcBef>
                <a:spcPct val="0"/>
              </a:spcBef>
              <a:spcAft>
                <a:spcPct val="0"/>
              </a:spcAft>
              <a:buClrTx/>
              <a:buSzTx/>
              <a:tabLst>
                <a:tab pos="2286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286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7.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trierea ideilor emise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după criterii bine stabilite</a:t>
            </a:r>
          </a:p>
          <a:p>
            <a:pPr marL="0" marR="0" lvl="0" indent="0" algn="just" defTabSz="914400" rtl="0" eaLnBrk="0" fontAlgn="base" latinLnBrk="0" hangingPunct="0">
              <a:lnSpc>
                <a:spcPct val="100000"/>
              </a:lnSpc>
              <a:spcBef>
                <a:spcPct val="0"/>
              </a:spcBef>
              <a:spcAft>
                <a:spcPct val="0"/>
              </a:spcAft>
              <a:buClrTx/>
              <a:buSzTx/>
              <a:tabLst>
                <a:tab pos="228600" algn="l"/>
              </a:tabLst>
            </a:pPr>
            <a:endPar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8.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experimentare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analizare rezultate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decizie finală </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6" name="Rectangle 5"/>
          <p:cNvSpPr/>
          <p:nvPr/>
        </p:nvSpPr>
        <p:spPr>
          <a:xfrm>
            <a:off x="1447800" y="6172200"/>
            <a:ext cx="6248400" cy="461665"/>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etapele notate cu </a:t>
            </a:r>
            <a:r>
              <a:rPr lang="ro-RO" sz="2400" b="1" smtClean="0">
                <a:solidFill>
                  <a:srgbClr val="FF0000"/>
                </a:solidFill>
                <a:latin typeface="Arial" pitchFamily="34" charset="0"/>
                <a:cs typeface="Arial" pitchFamily="34" charset="0"/>
              </a:rPr>
              <a:t>*</a:t>
            </a:r>
            <a:r>
              <a:rPr lang="ro-RO" smtClean="0">
                <a:latin typeface="Arial" pitchFamily="34" charset="0"/>
                <a:cs typeface="Arial" pitchFamily="34" charset="0"/>
              </a:rPr>
              <a:t> se realizează prin activitate de grup</a:t>
            </a:r>
            <a:endParaRPr lang="en-US">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38200"/>
            <a:ext cx="2133600" cy="533400"/>
          </a:xfrm>
          <a:prstGeom prst="rect">
            <a:avLst/>
          </a:prstGeom>
          <a:solidFill>
            <a:srgbClr val="FFFF00">
              <a:alpha val="52000"/>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sz="2000" b="1" smtClean="0">
                <a:solidFill>
                  <a:schemeClr val="accent1">
                    <a:lumMod val="75000"/>
                  </a:schemeClr>
                </a:solidFill>
                <a:latin typeface="Arial" pitchFamily="34" charset="0"/>
                <a:cs typeface="Arial" pitchFamily="34" charset="0"/>
              </a:rPr>
              <a:t>PRODUSUL</a:t>
            </a:r>
            <a:endParaRPr lang="en-US" sz="2000" b="1">
              <a:solidFill>
                <a:schemeClr val="accent1">
                  <a:lumMod val="75000"/>
                </a:schemeClr>
              </a:solidFill>
              <a:latin typeface="Arial" pitchFamily="34" charset="0"/>
              <a:cs typeface="Arial" pitchFamily="34" charset="0"/>
            </a:endParaRPr>
          </a:p>
        </p:txBody>
      </p:sp>
      <p:sp>
        <p:nvSpPr>
          <p:cNvPr id="3" name="Rectangle 2"/>
          <p:cNvSpPr/>
          <p:nvPr/>
        </p:nvSpPr>
        <p:spPr>
          <a:xfrm>
            <a:off x="609600" y="5562600"/>
            <a:ext cx="2133600" cy="533400"/>
          </a:xfrm>
          <a:prstGeom prst="rect">
            <a:avLst/>
          </a:prstGeom>
          <a:solidFill>
            <a:srgbClr val="FFFF00">
              <a:alpha val="52000"/>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sz="2000" b="1" smtClean="0">
                <a:solidFill>
                  <a:schemeClr val="accent1">
                    <a:lumMod val="75000"/>
                  </a:schemeClr>
                </a:solidFill>
                <a:latin typeface="Arial" pitchFamily="34" charset="0"/>
                <a:cs typeface="Arial" pitchFamily="34" charset="0"/>
              </a:rPr>
              <a:t>SUBIECTUL</a:t>
            </a:r>
            <a:endParaRPr lang="en-US" sz="2000" b="1">
              <a:solidFill>
                <a:schemeClr val="accent1">
                  <a:lumMod val="75000"/>
                </a:schemeClr>
              </a:solidFill>
              <a:latin typeface="Arial" pitchFamily="34" charset="0"/>
              <a:cs typeface="Arial" pitchFamily="34" charset="0"/>
            </a:endParaRPr>
          </a:p>
        </p:txBody>
      </p:sp>
      <p:sp>
        <p:nvSpPr>
          <p:cNvPr id="4" name="Right Arrow 3"/>
          <p:cNvSpPr/>
          <p:nvPr/>
        </p:nvSpPr>
        <p:spPr>
          <a:xfrm>
            <a:off x="2895600" y="9906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733800" y="914400"/>
            <a:ext cx="3416320" cy="369332"/>
          </a:xfrm>
          <a:prstGeom prst="rect">
            <a:avLst/>
          </a:prstGeom>
        </p:spPr>
        <p:txBody>
          <a:bodyPr wrap="none">
            <a:spAutoFit/>
          </a:bodyPr>
          <a:lstStyle/>
          <a:p>
            <a:r>
              <a:rPr lang="ro-RO" b="1" i="1" smtClean="0">
                <a:solidFill>
                  <a:schemeClr val="tx2">
                    <a:lumMod val="75000"/>
                  </a:schemeClr>
                </a:solidFill>
                <a:latin typeface="Arial" pitchFamily="34" charset="0"/>
                <a:cs typeface="Arial" pitchFamily="34" charset="0"/>
              </a:rPr>
              <a:t>rezultatul activității de creație</a:t>
            </a:r>
            <a:endParaRPr lang="en-US" b="1" i="1">
              <a:solidFill>
                <a:schemeClr val="tx2">
                  <a:lumMod val="75000"/>
                </a:schemeClr>
              </a:solidFill>
              <a:latin typeface="Arial" pitchFamily="34" charset="0"/>
              <a:cs typeface="Arial" pitchFamily="34" charset="0"/>
            </a:endParaRPr>
          </a:p>
        </p:txBody>
      </p:sp>
      <p:sp>
        <p:nvSpPr>
          <p:cNvPr id="6" name="Right Arrow 5"/>
          <p:cNvSpPr/>
          <p:nvPr/>
        </p:nvSpPr>
        <p:spPr>
          <a:xfrm>
            <a:off x="2895600" y="57150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733800" y="5638800"/>
            <a:ext cx="2659702" cy="369332"/>
          </a:xfrm>
          <a:prstGeom prst="rect">
            <a:avLst/>
          </a:prstGeom>
        </p:spPr>
        <p:txBody>
          <a:bodyPr wrap="none">
            <a:spAutoFit/>
          </a:bodyPr>
          <a:lstStyle/>
          <a:p>
            <a:r>
              <a:rPr lang="ro-RO" b="1" i="1" smtClean="0">
                <a:solidFill>
                  <a:schemeClr val="tx2">
                    <a:lumMod val="75000"/>
                  </a:schemeClr>
                </a:solidFill>
                <a:latin typeface="Arial" pitchFamily="34" charset="0"/>
                <a:cs typeface="Arial" pitchFamily="34" charset="0"/>
              </a:rPr>
              <a:t>persoana care creează</a:t>
            </a:r>
            <a:endParaRPr lang="en-US" b="1" i="1">
              <a:solidFill>
                <a:schemeClr val="tx2">
                  <a:lumMod val="75000"/>
                </a:schemeClr>
              </a:solidFill>
              <a:latin typeface="Arial" pitchFamily="34" charset="0"/>
              <a:cs typeface="Arial" pitchFamily="34" charset="0"/>
            </a:endParaRPr>
          </a:p>
        </p:txBody>
      </p:sp>
      <p:sp>
        <p:nvSpPr>
          <p:cNvPr id="8" name="Rectangle 7"/>
          <p:cNvSpPr/>
          <p:nvPr/>
        </p:nvSpPr>
        <p:spPr>
          <a:xfrm>
            <a:off x="533400" y="1752600"/>
            <a:ext cx="4572000" cy="646331"/>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ro-RO" b="1" i="1" smtClean="0">
                <a:solidFill>
                  <a:schemeClr val="accent1">
                    <a:lumMod val="75000"/>
                  </a:schemeClr>
                </a:solidFill>
                <a:latin typeface="Arial" pitchFamily="34" charset="0"/>
                <a:cs typeface="Arial" pitchFamily="34" charset="0"/>
              </a:rPr>
              <a:t>Creativitatea ca produs </a:t>
            </a:r>
            <a:r>
              <a:rPr lang="ro-RO" i="1" smtClean="0">
                <a:latin typeface="Arial" pitchFamily="34" charset="0"/>
                <a:cs typeface="Arial" pitchFamily="34" charset="0"/>
              </a:rPr>
              <a:t>este o </a:t>
            </a:r>
            <a:r>
              <a:rPr lang="ro-RO" b="1" i="1" smtClean="0">
                <a:solidFill>
                  <a:srgbClr val="FF0000"/>
                </a:solidFill>
                <a:latin typeface="Arial" pitchFamily="34" charset="0"/>
                <a:cs typeface="Arial" pitchFamily="34" charset="0"/>
              </a:rPr>
              <a:t>noutate</a:t>
            </a:r>
            <a:r>
              <a:rPr lang="ro-RO" i="1" smtClean="0">
                <a:latin typeface="Arial" pitchFamily="34" charset="0"/>
                <a:cs typeface="Arial" pitchFamily="34" charset="0"/>
              </a:rPr>
              <a:t> cu </a:t>
            </a:r>
            <a:r>
              <a:rPr lang="ro-RO" b="1" i="1" smtClean="0">
                <a:solidFill>
                  <a:srgbClr val="FF0000"/>
                </a:solidFill>
                <a:latin typeface="Arial" pitchFamily="34" charset="0"/>
                <a:cs typeface="Arial" pitchFamily="34" charset="0"/>
              </a:rPr>
              <a:t>valoare</a:t>
            </a:r>
            <a:r>
              <a:rPr lang="ro-RO" i="1" smtClean="0">
                <a:latin typeface="Arial" pitchFamily="34" charset="0"/>
                <a:cs typeface="Arial" pitchFamily="34" charset="0"/>
              </a:rPr>
              <a:t> pentru societate.</a:t>
            </a:r>
            <a:endParaRPr lang="en-US">
              <a:latin typeface="Arial" pitchFamily="34" charset="0"/>
              <a:cs typeface="Arial" pitchFamily="34" charset="0"/>
            </a:endParaRPr>
          </a:p>
        </p:txBody>
      </p:sp>
      <p:sp>
        <p:nvSpPr>
          <p:cNvPr id="9" name="Rectangle 8"/>
          <p:cNvSpPr/>
          <p:nvPr/>
        </p:nvSpPr>
        <p:spPr>
          <a:xfrm>
            <a:off x="3429000" y="2819400"/>
            <a:ext cx="4953000" cy="92333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ro-RO" smtClean="0">
                <a:latin typeface="Arial" pitchFamily="34" charset="0"/>
                <a:cs typeface="Arial" pitchFamily="34" charset="0"/>
              </a:rPr>
              <a:t>Atributele sunt inseparabile, trebuie să fie o </a:t>
            </a:r>
            <a:r>
              <a:rPr lang="ro-RO" b="1" i="1" smtClean="0">
                <a:solidFill>
                  <a:srgbClr val="FF0000"/>
                </a:solidFill>
                <a:latin typeface="Arial" pitchFamily="34" charset="0"/>
                <a:cs typeface="Arial" pitchFamily="34" charset="0"/>
              </a:rPr>
              <a:t>noutate</a:t>
            </a:r>
            <a:r>
              <a:rPr lang="ro-RO" smtClean="0">
                <a:latin typeface="Arial" pitchFamily="34" charset="0"/>
                <a:cs typeface="Arial" pitchFamily="34" charset="0"/>
              </a:rPr>
              <a:t> şi pentru a fi luată în considerație, trebuie să aibă </a:t>
            </a:r>
            <a:r>
              <a:rPr lang="ro-RO" b="1" i="1" smtClean="0">
                <a:solidFill>
                  <a:srgbClr val="FF0000"/>
                </a:solidFill>
                <a:latin typeface="Arial" pitchFamily="34" charset="0"/>
                <a:cs typeface="Arial" pitchFamily="34" charset="0"/>
              </a:rPr>
              <a:t>valoare</a:t>
            </a:r>
            <a:r>
              <a:rPr lang="ro-RO" smtClean="0">
                <a:latin typeface="Arial" pitchFamily="34" charset="0"/>
                <a:cs typeface="Arial" pitchFamily="34" charset="0"/>
              </a:rPr>
              <a:t>.</a:t>
            </a:r>
            <a:endParaRPr lang="en-US">
              <a:latin typeface="Arial" pitchFamily="34" charset="0"/>
              <a:cs typeface="Arial" pitchFamily="34" charset="0"/>
            </a:endParaRPr>
          </a:p>
        </p:txBody>
      </p:sp>
      <p:cxnSp>
        <p:nvCxnSpPr>
          <p:cNvPr id="11" name="Shape 10"/>
          <p:cNvCxnSpPr>
            <a:stCxn id="8" idx="2"/>
            <a:endCxn id="9" idx="1"/>
          </p:cNvCxnSpPr>
          <p:nvPr/>
        </p:nvCxnSpPr>
        <p:spPr>
          <a:xfrm rot="16200000" flipH="1">
            <a:off x="2683133" y="2535198"/>
            <a:ext cx="882134" cy="6096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429000" y="3962400"/>
            <a:ext cx="4953000"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ro-RO" smtClean="0">
                <a:latin typeface="Arial" pitchFamily="34" charset="0"/>
                <a:cs typeface="Arial" pitchFamily="34" charset="0"/>
              </a:rPr>
              <a:t>Conform acestei definiții, în domeniul </a:t>
            </a:r>
            <a:r>
              <a:rPr lang="ro-RO" b="1" i="1" smtClean="0">
                <a:solidFill>
                  <a:schemeClr val="accent1">
                    <a:lumMod val="75000"/>
                  </a:schemeClr>
                </a:solidFill>
                <a:latin typeface="Arial" pitchFamily="34" charset="0"/>
                <a:cs typeface="Arial" pitchFamily="34" charset="0"/>
              </a:rPr>
              <a:t>creativității</a:t>
            </a:r>
            <a:r>
              <a:rPr lang="ro-RO" smtClean="0">
                <a:latin typeface="Arial" pitchFamily="34" charset="0"/>
                <a:cs typeface="Arial" pitchFamily="34" charset="0"/>
              </a:rPr>
              <a:t> intră </a:t>
            </a:r>
            <a:r>
              <a:rPr lang="ro-RO" b="1" i="1" smtClean="0">
                <a:solidFill>
                  <a:schemeClr val="accent6">
                    <a:lumMod val="50000"/>
                  </a:schemeClr>
                </a:solidFill>
                <a:latin typeface="Arial" pitchFamily="34" charset="0"/>
                <a:cs typeface="Arial" pitchFamily="34" charset="0"/>
              </a:rPr>
              <a:t>descoperirile ştiinţifice </a:t>
            </a:r>
            <a:r>
              <a:rPr lang="ro-RO" smtClean="0">
                <a:latin typeface="Arial" pitchFamily="34" charset="0"/>
                <a:cs typeface="Arial" pitchFamily="34" charset="0"/>
              </a:rPr>
              <a:t>şi </a:t>
            </a:r>
            <a:r>
              <a:rPr lang="ro-RO" b="1" i="1" smtClean="0">
                <a:solidFill>
                  <a:schemeClr val="accent6">
                    <a:lumMod val="50000"/>
                  </a:schemeClr>
                </a:solidFill>
                <a:latin typeface="Arial" pitchFamily="34" charset="0"/>
                <a:cs typeface="Arial" pitchFamily="34" charset="0"/>
              </a:rPr>
              <a:t>invenţiile</a:t>
            </a:r>
            <a:r>
              <a:rPr lang="ro-RO" smtClean="0">
                <a:latin typeface="Arial" pitchFamily="34" charset="0"/>
                <a:cs typeface="Arial" pitchFamily="34" charset="0"/>
              </a:rPr>
              <a:t>, alături de </a:t>
            </a:r>
            <a:r>
              <a:rPr lang="ro-RO" b="1" i="1" smtClean="0">
                <a:solidFill>
                  <a:schemeClr val="accent6">
                    <a:lumMod val="50000"/>
                  </a:schemeClr>
                </a:solidFill>
                <a:latin typeface="Arial" pitchFamily="34" charset="0"/>
                <a:cs typeface="Arial" pitchFamily="34" charset="0"/>
              </a:rPr>
              <a:t>teorii ştiinţifice</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metode de calcul</a:t>
            </a:r>
            <a:r>
              <a:rPr lang="ro-RO" smtClean="0">
                <a:latin typeface="Arial" pitchFamily="34" charset="0"/>
                <a:cs typeface="Arial" pitchFamily="34" charset="0"/>
              </a:rPr>
              <a:t> sau </a:t>
            </a:r>
            <a:r>
              <a:rPr lang="ro-RO" b="1" i="1" smtClean="0">
                <a:solidFill>
                  <a:schemeClr val="accent6">
                    <a:lumMod val="50000"/>
                  </a:schemeClr>
                </a:solidFill>
                <a:latin typeface="Arial" pitchFamily="34" charset="0"/>
                <a:cs typeface="Arial" pitchFamily="34" charset="0"/>
              </a:rPr>
              <a:t>de investigare</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programe de calculator</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raţionalizări ale unor procese</a:t>
            </a:r>
            <a:r>
              <a:rPr lang="ro-RO" smtClean="0">
                <a:latin typeface="Arial" pitchFamily="34" charset="0"/>
                <a:cs typeface="Arial" pitchFamily="34" charset="0"/>
              </a:rPr>
              <a:t>.</a:t>
            </a:r>
            <a:endParaRPr lang="en-US">
              <a:latin typeface="Arial" pitchFamily="34" charset="0"/>
              <a:cs typeface="Arial" pitchFamily="34" charset="0"/>
            </a:endParaRPr>
          </a:p>
        </p:txBody>
      </p:sp>
      <p:cxnSp>
        <p:nvCxnSpPr>
          <p:cNvPr id="17" name="Shape 16"/>
          <p:cNvCxnSpPr>
            <a:stCxn id="8" idx="2"/>
            <a:endCxn id="14" idx="1"/>
          </p:cNvCxnSpPr>
          <p:nvPr/>
        </p:nvCxnSpPr>
        <p:spPr>
          <a:xfrm rot="16200000" flipH="1">
            <a:off x="1973134" y="3245197"/>
            <a:ext cx="2302133" cy="6096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3" name="Slide Number Placeholder 12"/>
          <p:cNvSpPr>
            <a:spLocks noGrp="1"/>
          </p:cNvSpPr>
          <p:nvPr>
            <p:ph type="sldNum" sz="quarter" idx="12"/>
          </p:nvPr>
        </p:nvSpPr>
        <p:spPr/>
        <p:txBody>
          <a:bodyPr/>
          <a:lstStyle/>
          <a:p>
            <a:fld id="{11BC0289-3807-40C7-866C-DA665800FB43}"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762000"/>
            <a:ext cx="3365024" cy="369332"/>
          </a:xfrm>
          <a:prstGeom prst="rect">
            <a:avLst/>
          </a:prstGeom>
        </p:spPr>
        <p:txBody>
          <a:bodyPr wrap="none">
            <a:spAutoFit/>
          </a:bodyPr>
          <a:lstStyle/>
          <a:p>
            <a:r>
              <a:rPr lang="ro-RO" b="1" i="1" smtClean="0">
                <a:solidFill>
                  <a:schemeClr val="tx2">
                    <a:lumMod val="75000"/>
                  </a:schemeClr>
                </a:solidFill>
                <a:latin typeface="Arial" pitchFamily="34" charset="0"/>
                <a:cs typeface="Arial" pitchFamily="34" charset="0"/>
              </a:rPr>
              <a:t>Creativitatea</a:t>
            </a:r>
            <a:r>
              <a:rPr lang="ro-RO" smtClean="0">
                <a:latin typeface="Arial" pitchFamily="34" charset="0"/>
                <a:cs typeface="Arial" pitchFamily="34" charset="0"/>
              </a:rPr>
              <a:t> implică </a:t>
            </a:r>
            <a:r>
              <a:rPr lang="ro-RO" b="1" i="1" smtClean="0">
                <a:solidFill>
                  <a:schemeClr val="accent6">
                    <a:lumMod val="50000"/>
                  </a:schemeClr>
                </a:solidFill>
                <a:latin typeface="Arial" pitchFamily="34" charset="0"/>
                <a:cs typeface="Arial" pitchFamily="34" charset="0"/>
              </a:rPr>
              <a:t>trei</a:t>
            </a:r>
            <a:r>
              <a:rPr lang="ro-RO" b="1" i="1"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paşi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4" name="Rectangle 3"/>
          <p:cNvSpPr/>
          <p:nvPr/>
        </p:nvSpPr>
        <p:spPr>
          <a:xfrm>
            <a:off x="152400" y="1295400"/>
            <a:ext cx="3505200" cy="533400"/>
          </a:xfrm>
          <a:prstGeom prst="rect">
            <a:avLst/>
          </a:prstGeom>
          <a:solidFill>
            <a:srgbClr val="FFFF00">
              <a:alpha val="52000"/>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sz="2000" b="1" smtClean="0">
                <a:solidFill>
                  <a:schemeClr val="accent1">
                    <a:lumMod val="75000"/>
                  </a:schemeClr>
                </a:solidFill>
                <a:latin typeface="Arial" pitchFamily="34" charset="0"/>
                <a:cs typeface="Arial" pitchFamily="34" charset="0"/>
              </a:rPr>
              <a:t>1. Selectarea informației</a:t>
            </a:r>
            <a:endParaRPr lang="en-US" sz="2000" b="1">
              <a:solidFill>
                <a:schemeClr val="accent1">
                  <a:lumMod val="75000"/>
                </a:schemeClr>
              </a:solidFill>
              <a:latin typeface="Arial" pitchFamily="34" charset="0"/>
              <a:cs typeface="Arial" pitchFamily="34" charset="0"/>
            </a:endParaRPr>
          </a:p>
        </p:txBody>
      </p:sp>
      <p:sp>
        <p:nvSpPr>
          <p:cNvPr id="5" name="Right Arrow 4"/>
          <p:cNvSpPr/>
          <p:nvPr/>
        </p:nvSpPr>
        <p:spPr>
          <a:xfrm>
            <a:off x="3810000" y="14478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362200" y="2133600"/>
            <a:ext cx="5562600"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smtClean="0">
                <a:latin typeface="Arial" pitchFamily="34" charset="0"/>
                <a:cs typeface="Arial" pitchFamily="34" charset="0"/>
              </a:rPr>
              <a:t>Cu alte cuvinte să identifici </a:t>
            </a:r>
            <a:r>
              <a:rPr lang="ro-RO" b="1" i="1" smtClean="0">
                <a:solidFill>
                  <a:schemeClr val="accent1">
                    <a:lumMod val="75000"/>
                  </a:schemeClr>
                </a:solidFill>
                <a:latin typeface="Arial" pitchFamily="34" charset="0"/>
                <a:cs typeface="Arial" pitchFamily="34" charset="0"/>
              </a:rPr>
              <a:t>elementele</a:t>
            </a:r>
            <a:r>
              <a:rPr lang="ro-RO" smtClean="0">
                <a:latin typeface="Arial" pitchFamily="34" charset="0"/>
                <a:cs typeface="Arial" pitchFamily="34" charset="0"/>
              </a:rPr>
              <a:t> între</a:t>
            </a:r>
            <a:br>
              <a:rPr lang="ro-RO" smtClean="0">
                <a:latin typeface="Arial" pitchFamily="34" charset="0"/>
                <a:cs typeface="Arial" pitchFamily="34" charset="0"/>
              </a:rPr>
            </a:br>
            <a:r>
              <a:rPr lang="ro-RO" smtClean="0">
                <a:latin typeface="Arial" pitchFamily="34" charset="0"/>
                <a:cs typeface="Arial" pitchFamily="34" charset="0"/>
              </a:rPr>
              <a:t>care se vor stabili noile </a:t>
            </a:r>
            <a:r>
              <a:rPr lang="ro-RO" b="1" i="1" smtClean="0">
                <a:solidFill>
                  <a:schemeClr val="accent1">
                    <a:lumMod val="75000"/>
                  </a:schemeClr>
                </a:solidFill>
                <a:latin typeface="Arial" pitchFamily="34" charset="0"/>
                <a:cs typeface="Arial" pitchFamily="34" charset="0"/>
              </a:rPr>
              <a:t>conexiuni</a:t>
            </a:r>
            <a:r>
              <a:rPr lang="ro-RO" smtClean="0">
                <a:latin typeface="Arial" pitchFamily="34" charset="0"/>
                <a:cs typeface="Arial" pitchFamily="34" charset="0"/>
              </a:rPr>
              <a:t>. Desigur că </a:t>
            </a:r>
            <a:r>
              <a:rPr lang="ro-RO" b="1" i="1" smtClean="0">
                <a:solidFill>
                  <a:srgbClr val="FF0000"/>
                </a:solidFill>
                <a:latin typeface="Arial" pitchFamily="34" charset="0"/>
                <a:cs typeface="Arial" pitchFamily="34" charset="0"/>
              </a:rPr>
              <a:t>nu toţi oamenii învăţaţi sunt şi</a:t>
            </a:r>
            <a:br>
              <a:rPr lang="ro-RO" b="1" i="1" smtClean="0">
                <a:solidFill>
                  <a:srgbClr val="FF0000"/>
                </a:solidFill>
                <a:latin typeface="Arial" pitchFamily="34" charset="0"/>
                <a:cs typeface="Arial" pitchFamily="34" charset="0"/>
              </a:rPr>
            </a:br>
            <a:r>
              <a:rPr lang="ro-RO" b="1" i="1" smtClean="0">
                <a:solidFill>
                  <a:srgbClr val="FF0000"/>
                </a:solidFill>
                <a:latin typeface="Arial" pitchFamily="34" charset="0"/>
                <a:cs typeface="Arial" pitchFamily="34" charset="0"/>
              </a:rPr>
              <a:t>inventivi, dar inventivii se vor găsi întotdeauna între aceştia</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7" name="Rectangle 6"/>
          <p:cNvSpPr/>
          <p:nvPr/>
        </p:nvSpPr>
        <p:spPr>
          <a:xfrm>
            <a:off x="4495800" y="1371600"/>
            <a:ext cx="3352800" cy="369332"/>
          </a:xfrm>
          <a:prstGeom prst="rect">
            <a:avLst/>
          </a:prstGeom>
        </p:spPr>
        <p:txBody>
          <a:bodyPr wrap="square">
            <a:spAutoFit/>
          </a:bodyPr>
          <a:lstStyle/>
          <a:p>
            <a:r>
              <a:rPr lang="ro-RO" b="1" i="1" smtClean="0">
                <a:solidFill>
                  <a:schemeClr val="accent1">
                    <a:lumMod val="75000"/>
                  </a:schemeClr>
                </a:solidFill>
                <a:latin typeface="Arial" pitchFamily="34" charset="0"/>
                <a:ea typeface="Verdana" pitchFamily="34" charset="0"/>
                <a:cs typeface="Arial" pitchFamily="34" charset="0"/>
              </a:rPr>
              <a:t>„să vezi copacii din pădure”</a:t>
            </a:r>
            <a:endParaRPr lang="en-US" b="1" i="1">
              <a:solidFill>
                <a:schemeClr val="accent1">
                  <a:lumMod val="75000"/>
                </a:schemeClr>
              </a:solidFill>
              <a:latin typeface="Arial" pitchFamily="34" charset="0"/>
              <a:ea typeface="Verdana" pitchFamily="34" charset="0"/>
              <a:cs typeface="Arial" pitchFamily="34" charset="0"/>
            </a:endParaRPr>
          </a:p>
        </p:txBody>
      </p:sp>
      <p:cxnSp>
        <p:nvCxnSpPr>
          <p:cNvPr id="9" name="Shape 8"/>
          <p:cNvCxnSpPr>
            <a:stCxn id="4" idx="2"/>
            <a:endCxn id="6" idx="1"/>
          </p:cNvCxnSpPr>
          <p:nvPr/>
        </p:nvCxnSpPr>
        <p:spPr>
          <a:xfrm rot="16200000" flipH="1">
            <a:off x="1611868" y="2121932"/>
            <a:ext cx="1043464" cy="4572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52400" y="4038600"/>
            <a:ext cx="3505200" cy="685800"/>
          </a:xfrm>
          <a:prstGeom prst="rect">
            <a:avLst/>
          </a:prstGeom>
          <a:solidFill>
            <a:srgbClr val="FFFF00">
              <a:alpha val="52000"/>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sz="2000" b="1" smtClean="0">
                <a:solidFill>
                  <a:schemeClr val="accent1">
                    <a:lumMod val="75000"/>
                  </a:schemeClr>
                </a:solidFill>
                <a:latin typeface="Arial" pitchFamily="34" charset="0"/>
                <a:cs typeface="Arial" pitchFamily="34" charset="0"/>
              </a:rPr>
              <a:t>2. Realizarea de conexiuni noi</a:t>
            </a:r>
            <a:endParaRPr lang="en-US" sz="2000" b="1">
              <a:solidFill>
                <a:schemeClr val="accent1">
                  <a:lumMod val="75000"/>
                </a:schemeClr>
              </a:solidFill>
              <a:latin typeface="Arial" pitchFamily="34" charset="0"/>
              <a:cs typeface="Arial" pitchFamily="34" charset="0"/>
            </a:endParaRPr>
          </a:p>
        </p:txBody>
      </p:sp>
      <p:sp>
        <p:nvSpPr>
          <p:cNvPr id="14" name="Rectangle 13"/>
          <p:cNvSpPr/>
          <p:nvPr/>
        </p:nvSpPr>
        <p:spPr>
          <a:xfrm>
            <a:off x="4495800" y="3962400"/>
            <a:ext cx="4419600" cy="923330"/>
          </a:xfrm>
          <a:prstGeom prst="rect">
            <a:avLst/>
          </a:prstGeom>
        </p:spPr>
        <p:txBody>
          <a:bodyPr wrap="square">
            <a:spAutoFit/>
          </a:bodyPr>
          <a:lstStyle/>
          <a:p>
            <a:pPr algn="just"/>
            <a:r>
              <a:rPr lang="ro-RO" b="1" i="1" smtClean="0">
                <a:solidFill>
                  <a:schemeClr val="accent1">
                    <a:lumMod val="75000"/>
                  </a:schemeClr>
                </a:solidFill>
                <a:latin typeface="Arial" pitchFamily="34" charset="0"/>
                <a:ea typeface="Verdana" pitchFamily="34" charset="0"/>
                <a:cs typeface="Arial" pitchFamily="34" charset="0"/>
              </a:rPr>
              <a:t>„</a:t>
            </a:r>
            <a:r>
              <a:rPr lang="ro-RO" b="1" i="1" smtClean="0">
                <a:solidFill>
                  <a:schemeClr val="accent1">
                    <a:lumMod val="75000"/>
                  </a:schemeClr>
                </a:solidFill>
                <a:latin typeface="Arial" pitchFamily="34" charset="0"/>
                <a:cs typeface="Arial" pitchFamily="34" charset="0"/>
              </a:rPr>
              <a:t>să potriveşti piesele unui puzzle, sau, mai bine, să obţii o nouă imagine pornind de la puzzle - uri diferite</a:t>
            </a:r>
            <a:r>
              <a:rPr lang="ro-RO" b="1" i="1" smtClean="0">
                <a:solidFill>
                  <a:schemeClr val="accent1">
                    <a:lumMod val="75000"/>
                  </a:schemeClr>
                </a:solidFill>
                <a:latin typeface="Arial" pitchFamily="34" charset="0"/>
                <a:ea typeface="Verdana" pitchFamily="34" charset="0"/>
                <a:cs typeface="Arial" pitchFamily="34" charset="0"/>
              </a:rPr>
              <a:t>”</a:t>
            </a:r>
            <a:endParaRPr lang="en-US" b="1" i="1">
              <a:solidFill>
                <a:schemeClr val="accent1">
                  <a:lumMod val="75000"/>
                </a:schemeClr>
              </a:solidFill>
              <a:latin typeface="Arial" pitchFamily="34" charset="0"/>
              <a:ea typeface="Verdana" pitchFamily="34" charset="0"/>
              <a:cs typeface="Arial" pitchFamily="34" charset="0"/>
            </a:endParaRPr>
          </a:p>
        </p:txBody>
      </p:sp>
      <p:sp>
        <p:nvSpPr>
          <p:cNvPr id="15" name="Right Arrow 14"/>
          <p:cNvSpPr/>
          <p:nvPr/>
        </p:nvSpPr>
        <p:spPr>
          <a:xfrm>
            <a:off x="3810000" y="42672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286000" y="5103674"/>
            <a:ext cx="5715000" cy="147732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ro-RO" smtClean="0">
                <a:latin typeface="Arial" pitchFamily="34" charset="0"/>
                <a:cs typeface="Arial" pitchFamily="34" charset="0"/>
              </a:rPr>
              <a:t>Trăsăturile native ale oamenilor joacă un rol foarte important. În ultimii 50 de ani s-au pus însă la punct aşa numitele </a:t>
            </a:r>
            <a:r>
              <a:rPr lang="ro-RO" b="1" i="1" smtClean="0">
                <a:solidFill>
                  <a:schemeClr val="accent1">
                    <a:lumMod val="75000"/>
                  </a:schemeClr>
                </a:solidFill>
                <a:latin typeface="Arial" pitchFamily="34" charset="0"/>
                <a:cs typeface="Arial" pitchFamily="34" charset="0"/>
              </a:rPr>
              <a:t>tehnici de creativitate </a:t>
            </a:r>
            <a:r>
              <a:rPr lang="ro-RO" smtClean="0">
                <a:latin typeface="Arial" pitchFamily="34" charset="0"/>
                <a:cs typeface="Arial" pitchFamily="34" charset="0"/>
              </a:rPr>
              <a:t>care permit unor oameni obişnuiţi (aşa cum sunt marea majoritate) să genereze </a:t>
            </a:r>
            <a:r>
              <a:rPr lang="ro-RO" b="1" i="1" smtClean="0">
                <a:solidFill>
                  <a:schemeClr val="accent1">
                    <a:lumMod val="75000"/>
                  </a:schemeClr>
                </a:solidFill>
                <a:latin typeface="Arial" pitchFamily="34" charset="0"/>
                <a:cs typeface="Arial" pitchFamily="34" charset="0"/>
              </a:rPr>
              <a:t>idei creative</a:t>
            </a:r>
            <a:r>
              <a:rPr lang="ro-RO" smtClean="0">
                <a:latin typeface="Arial" pitchFamily="34" charset="0"/>
                <a:cs typeface="Arial" pitchFamily="34" charset="0"/>
              </a:rPr>
              <a:t>.</a:t>
            </a:r>
            <a:endParaRPr lang="en-US">
              <a:latin typeface="Arial" pitchFamily="34" charset="0"/>
              <a:cs typeface="Arial" pitchFamily="34" charset="0"/>
            </a:endParaRPr>
          </a:p>
        </p:txBody>
      </p:sp>
      <p:cxnSp>
        <p:nvCxnSpPr>
          <p:cNvPr id="22" name="Shape 21"/>
          <p:cNvCxnSpPr>
            <a:stCxn id="12" idx="2"/>
            <a:endCxn id="17" idx="1"/>
          </p:cNvCxnSpPr>
          <p:nvPr/>
        </p:nvCxnSpPr>
        <p:spPr>
          <a:xfrm rot="16200000" flipH="1">
            <a:off x="1536531" y="5092869"/>
            <a:ext cx="1117938" cy="3810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3" name="Slide Number Placeholder 12"/>
          <p:cNvSpPr>
            <a:spLocks noGrp="1"/>
          </p:cNvSpPr>
          <p:nvPr>
            <p:ph type="sldNum" sz="quarter" idx="12"/>
          </p:nvPr>
        </p:nvSpPr>
        <p:spPr/>
        <p:txBody>
          <a:bodyPr/>
          <a:lstStyle/>
          <a:p>
            <a:fld id="{11BC0289-3807-40C7-866C-DA665800FB43}"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95400"/>
            <a:ext cx="2971800" cy="533400"/>
          </a:xfrm>
          <a:prstGeom prst="rect">
            <a:avLst/>
          </a:prstGeom>
          <a:solidFill>
            <a:srgbClr val="FFFF00">
              <a:alpha val="52000"/>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sz="2000" b="1" smtClean="0">
                <a:solidFill>
                  <a:schemeClr val="accent1">
                    <a:lumMod val="75000"/>
                  </a:schemeClr>
                </a:solidFill>
                <a:latin typeface="Arial" pitchFamily="34" charset="0"/>
                <a:cs typeface="Arial" pitchFamily="34" charset="0"/>
              </a:rPr>
              <a:t>3. Analiza</a:t>
            </a:r>
            <a:endParaRPr lang="en-US" sz="2000" b="1">
              <a:solidFill>
                <a:schemeClr val="accent1">
                  <a:lumMod val="75000"/>
                </a:schemeClr>
              </a:solidFill>
              <a:latin typeface="Arial" pitchFamily="34" charset="0"/>
              <a:cs typeface="Arial" pitchFamily="34" charset="0"/>
            </a:endParaRPr>
          </a:p>
        </p:txBody>
      </p:sp>
      <p:sp>
        <p:nvSpPr>
          <p:cNvPr id="3" name="Right Arrow 2"/>
          <p:cNvSpPr/>
          <p:nvPr/>
        </p:nvSpPr>
        <p:spPr>
          <a:xfrm>
            <a:off x="3848100" y="14478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724400" y="1143000"/>
            <a:ext cx="4038600" cy="923330"/>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„să vezi dacă ideea este sau eventual poate fi făcută pentru a fi acceptabilă de către piaţă”</a:t>
            </a:r>
            <a:endParaRPr lang="en-US" b="1" i="1">
              <a:solidFill>
                <a:schemeClr val="accent1">
                  <a:lumMod val="75000"/>
                </a:schemeClr>
              </a:solidFill>
              <a:latin typeface="Arial" pitchFamily="34" charset="0"/>
              <a:cs typeface="Arial" pitchFamily="34" charset="0"/>
            </a:endParaRPr>
          </a:p>
        </p:txBody>
      </p:sp>
      <p:sp>
        <p:nvSpPr>
          <p:cNvPr id="5" name="Rectangle 4"/>
          <p:cNvSpPr/>
          <p:nvPr/>
        </p:nvSpPr>
        <p:spPr>
          <a:xfrm>
            <a:off x="2590800" y="2286000"/>
            <a:ext cx="5257800"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smtClean="0">
                <a:latin typeface="Arial" pitchFamily="34" charset="0"/>
                <a:cs typeface="Arial" pitchFamily="34" charset="0"/>
              </a:rPr>
              <a:t>Etapa de </a:t>
            </a:r>
            <a:r>
              <a:rPr lang="ro-RO" b="1" i="1" smtClean="0">
                <a:solidFill>
                  <a:srgbClr val="FF0000"/>
                </a:solidFill>
                <a:latin typeface="Arial" pitchFamily="34" charset="0"/>
                <a:cs typeface="Arial" pitchFamily="34" charset="0"/>
              </a:rPr>
              <a:t>analiză</a:t>
            </a:r>
            <a:r>
              <a:rPr lang="ro-RO" smtClean="0">
                <a:latin typeface="Arial" pitchFamily="34" charset="0"/>
                <a:cs typeface="Arial" pitchFamily="34" charset="0"/>
              </a:rPr>
              <a:t> este esenţială deoarece o </a:t>
            </a:r>
            <a:r>
              <a:rPr lang="ro-RO" b="1" i="1" smtClean="0">
                <a:solidFill>
                  <a:schemeClr val="accent1">
                    <a:lumMod val="75000"/>
                  </a:schemeClr>
                </a:solidFill>
                <a:latin typeface="Arial" pitchFamily="34" charset="0"/>
                <a:cs typeface="Arial" pitchFamily="34" charset="0"/>
              </a:rPr>
              <a:t>idee</a:t>
            </a:r>
            <a:r>
              <a:rPr lang="ro-RO" smtClean="0">
                <a:latin typeface="Arial" pitchFamily="34" charset="0"/>
                <a:cs typeface="Arial" pitchFamily="34" charset="0"/>
              </a:rPr>
              <a:t>, oricât de originală, nu poate fi niciodată valorificată imediat ca atare, ea trebuie </a:t>
            </a:r>
            <a:r>
              <a:rPr lang="ro-RO" b="1" i="1" smtClean="0">
                <a:solidFill>
                  <a:schemeClr val="accent1">
                    <a:lumMod val="75000"/>
                  </a:schemeClr>
                </a:solidFill>
                <a:latin typeface="Arial" pitchFamily="34" charset="0"/>
                <a:cs typeface="Arial" pitchFamily="34" charset="0"/>
              </a:rPr>
              <a:t>analizată</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dezvoltată</a:t>
            </a:r>
            <a:r>
              <a:rPr lang="ro-RO" smtClean="0">
                <a:latin typeface="Arial" pitchFamily="34" charset="0"/>
                <a:cs typeface="Arial" pitchFamily="34" charset="0"/>
              </a:rPr>
              <a:t>, ceea ce presupune timp şi efort. Este, de aceea, de văzut în ce măsură timpul şi efortul merită acordate.</a:t>
            </a:r>
            <a:endParaRPr lang="en-US">
              <a:latin typeface="Arial" pitchFamily="34" charset="0"/>
              <a:cs typeface="Arial" pitchFamily="34" charset="0"/>
            </a:endParaRPr>
          </a:p>
        </p:txBody>
      </p:sp>
      <p:cxnSp>
        <p:nvCxnSpPr>
          <p:cNvPr id="7" name="Shape 6"/>
          <p:cNvCxnSpPr>
            <a:stCxn id="2" idx="2"/>
            <a:endCxn id="5" idx="1"/>
          </p:cNvCxnSpPr>
          <p:nvPr/>
        </p:nvCxnSpPr>
        <p:spPr>
          <a:xfrm rot="16200000" flipH="1">
            <a:off x="1599769" y="2172131"/>
            <a:ext cx="1334363" cy="6477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295400" y="4800600"/>
            <a:ext cx="6248400" cy="646331"/>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Creativitatea</a:t>
            </a:r>
            <a:r>
              <a:rPr lang="ro-RO" smtClean="0">
                <a:latin typeface="Arial" pitchFamily="34" charset="0"/>
                <a:cs typeface="Arial" pitchFamily="34" charset="0"/>
              </a:rPr>
              <a:t> ca sistem de producere a informaţiilor noi se prezintă la mai multe nivele:</a:t>
            </a:r>
            <a:endParaRPr lang="en-US">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fld id="{11BC0289-3807-40C7-866C-DA665800FB43}"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66800"/>
            <a:ext cx="3518912" cy="369332"/>
          </a:xfrm>
          <a:prstGeom prst="rect">
            <a:avLst/>
          </a:prstGeom>
          <a:effectLst>
            <a:outerShdw blurRad="50800" dist="38100" algn="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a:spAutoFit/>
          </a:bodyPr>
          <a:lstStyle/>
          <a:p>
            <a:r>
              <a:rPr lang="ro-RO" b="1" smtClean="0">
                <a:solidFill>
                  <a:schemeClr val="accent1">
                    <a:lumMod val="75000"/>
                  </a:schemeClr>
                </a:solidFill>
                <a:latin typeface="Arial" pitchFamily="34" charset="0"/>
                <a:cs typeface="Arial" pitchFamily="34" charset="0"/>
              </a:rPr>
              <a:t>a)  expresiv - comportamental </a:t>
            </a:r>
            <a:endParaRPr lang="en-US" b="1">
              <a:solidFill>
                <a:schemeClr val="accent1">
                  <a:lumMod val="75000"/>
                </a:schemeClr>
              </a:solidFill>
              <a:latin typeface="Arial" pitchFamily="34" charset="0"/>
              <a:cs typeface="Arial" pitchFamily="34" charset="0"/>
            </a:endParaRPr>
          </a:p>
        </p:txBody>
      </p:sp>
      <p:sp>
        <p:nvSpPr>
          <p:cNvPr id="3" name="Rectangle 2"/>
          <p:cNvSpPr/>
          <p:nvPr/>
        </p:nvSpPr>
        <p:spPr>
          <a:xfrm>
            <a:off x="1143000" y="2136339"/>
            <a:ext cx="6858000"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smtClean="0">
                <a:latin typeface="Arial" pitchFamily="34" charset="0"/>
                <a:cs typeface="Arial" pitchFamily="34" charset="0"/>
              </a:rPr>
              <a:t>se referă la </a:t>
            </a:r>
            <a:r>
              <a:rPr lang="ro-RO" b="1" i="1" smtClean="0">
                <a:solidFill>
                  <a:schemeClr val="accent1">
                    <a:lumMod val="75000"/>
                  </a:schemeClr>
                </a:solidFill>
                <a:latin typeface="Arial" pitchFamily="34" charset="0"/>
                <a:cs typeface="Arial" pitchFamily="34" charset="0"/>
              </a:rPr>
              <a:t>trăsăturile psihice </a:t>
            </a:r>
            <a:r>
              <a:rPr lang="ro-RO" smtClean="0">
                <a:latin typeface="Arial" pitchFamily="34" charset="0"/>
                <a:cs typeface="Arial" pitchFamily="34" charset="0"/>
              </a:rPr>
              <a:t>implicate în activitatea creatoare (</a:t>
            </a:r>
            <a:r>
              <a:rPr lang="ro-RO" b="1" i="1" smtClean="0">
                <a:solidFill>
                  <a:schemeClr val="accent1">
                    <a:lumMod val="75000"/>
                  </a:schemeClr>
                </a:solidFill>
                <a:latin typeface="Arial" pitchFamily="34" charset="0"/>
                <a:cs typeface="Arial" pitchFamily="34" charset="0"/>
              </a:rPr>
              <a:t>spontaneitate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plasticitate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receptivitate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asociativitate</a:t>
            </a:r>
            <a:r>
              <a:rPr lang="ro-RO" smtClean="0">
                <a:latin typeface="Arial" pitchFamily="34" charset="0"/>
                <a:cs typeface="Arial" pitchFamily="34" charset="0"/>
              </a:rPr>
              <a:t>), calităţi care </a:t>
            </a:r>
            <a:r>
              <a:rPr lang="ro-RO" b="1" i="1" smtClean="0">
                <a:solidFill>
                  <a:srgbClr val="FF0000"/>
                </a:solidFill>
                <a:latin typeface="Arial" pitchFamily="34" charset="0"/>
                <a:cs typeface="Arial" pitchFamily="34" charset="0"/>
              </a:rPr>
              <a:t>nu sunt încă bine structurate</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relativ stabile</a:t>
            </a:r>
            <a:r>
              <a:rPr lang="ro-RO" smtClean="0">
                <a:latin typeface="Arial" pitchFamily="34" charset="0"/>
                <a:cs typeface="Arial" pitchFamily="34" charset="0"/>
              </a:rPr>
              <a:t>, dar care </a:t>
            </a:r>
            <a:r>
              <a:rPr lang="ro-RO" b="1" i="1" smtClean="0">
                <a:solidFill>
                  <a:srgbClr val="FF0000"/>
                </a:solidFill>
                <a:latin typeface="Arial" pitchFamily="34" charset="0"/>
                <a:cs typeface="Arial" pitchFamily="34" charset="0"/>
              </a:rPr>
              <a:t>sunt insuficiente </a:t>
            </a:r>
            <a:r>
              <a:rPr lang="ro-RO" smtClean="0">
                <a:latin typeface="Arial" pitchFamily="34" charset="0"/>
                <a:cs typeface="Arial" pitchFamily="34" charset="0"/>
              </a:rPr>
              <a:t>pentru a contribui la obţinerea unor </a:t>
            </a:r>
            <a:r>
              <a:rPr lang="ro-RO" b="1" i="1" smtClean="0">
                <a:solidFill>
                  <a:schemeClr val="accent6">
                    <a:lumMod val="50000"/>
                  </a:schemeClr>
                </a:solidFill>
                <a:latin typeface="Arial" pitchFamily="34" charset="0"/>
                <a:cs typeface="Arial" pitchFamily="34" charset="0"/>
              </a:rPr>
              <a:t>rezultate</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produse noi </a:t>
            </a:r>
            <a:r>
              <a:rPr lang="ro-RO" smtClean="0">
                <a:latin typeface="Arial" pitchFamily="34" charset="0"/>
                <a:cs typeface="Arial" pitchFamily="34" charset="0"/>
              </a:rPr>
              <a:t>şi </a:t>
            </a:r>
            <a:r>
              <a:rPr lang="ro-RO" b="1" i="1" smtClean="0">
                <a:solidFill>
                  <a:schemeClr val="accent6">
                    <a:lumMod val="50000"/>
                  </a:schemeClr>
                </a:solidFill>
                <a:latin typeface="Arial" pitchFamily="34" charset="0"/>
                <a:cs typeface="Arial" pitchFamily="34" charset="0"/>
              </a:rPr>
              <a:t>valoroase</a:t>
            </a:r>
            <a:endParaRPr lang="en-US" b="1" i="1">
              <a:solidFill>
                <a:schemeClr val="accent6">
                  <a:lumMod val="50000"/>
                </a:schemeClr>
              </a:solidFill>
              <a:latin typeface="Arial" pitchFamily="34" charset="0"/>
              <a:cs typeface="Arial" pitchFamily="34" charset="0"/>
            </a:endParaRPr>
          </a:p>
        </p:txBody>
      </p:sp>
      <p:cxnSp>
        <p:nvCxnSpPr>
          <p:cNvPr id="5" name="Shape 4"/>
          <p:cNvCxnSpPr>
            <a:stCxn id="2" idx="2"/>
            <a:endCxn id="3" idx="1"/>
          </p:cNvCxnSpPr>
          <p:nvPr/>
        </p:nvCxnSpPr>
        <p:spPr>
          <a:xfrm rot="5400000">
            <a:off x="998493" y="1580639"/>
            <a:ext cx="1438871" cy="1149856"/>
          </a:xfrm>
          <a:prstGeom prst="bentConnector4">
            <a:avLst>
              <a:gd name="adj1" fmla="val 24332"/>
              <a:gd name="adj2" fmla="val 128717"/>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609600" y="4114800"/>
            <a:ext cx="1676400" cy="369332"/>
          </a:xfrm>
          <a:prstGeom prst="rect">
            <a:avLst/>
          </a:prstGeom>
          <a:effectLst>
            <a:outerShdw blurRad="50800" dist="38100" algn="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a:spAutoFit/>
          </a:bodyPr>
          <a:lstStyle/>
          <a:p>
            <a:r>
              <a:rPr lang="ro-RO" b="1" smtClean="0">
                <a:solidFill>
                  <a:schemeClr val="accent1">
                    <a:lumMod val="75000"/>
                  </a:schemeClr>
                </a:solidFill>
                <a:latin typeface="Arial" pitchFamily="34" charset="0"/>
                <a:cs typeface="Arial" pitchFamily="34" charset="0"/>
              </a:rPr>
              <a:t>b)  procesual</a:t>
            </a:r>
            <a:endParaRPr lang="en-US" b="1">
              <a:solidFill>
                <a:schemeClr val="accent1">
                  <a:lumMod val="75000"/>
                </a:schemeClr>
              </a:solidFill>
              <a:latin typeface="Arial" pitchFamily="34" charset="0"/>
              <a:cs typeface="Arial" pitchFamily="34" charset="0"/>
            </a:endParaRPr>
          </a:p>
        </p:txBody>
      </p:sp>
      <p:sp>
        <p:nvSpPr>
          <p:cNvPr id="7" name="Rectangle 6"/>
          <p:cNvSpPr/>
          <p:nvPr/>
        </p:nvSpPr>
        <p:spPr>
          <a:xfrm>
            <a:off x="1143000" y="4953000"/>
            <a:ext cx="69342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b="1" i="1" smtClean="0">
                <a:solidFill>
                  <a:schemeClr val="accent1">
                    <a:lumMod val="75000"/>
                  </a:schemeClr>
                </a:solidFill>
                <a:latin typeface="Arial" pitchFamily="34" charset="0"/>
                <a:cs typeface="Arial" pitchFamily="34" charset="0"/>
              </a:rPr>
              <a:t>calităţile creative </a:t>
            </a:r>
            <a:r>
              <a:rPr lang="ro-RO" smtClean="0">
                <a:latin typeface="Arial" pitchFamily="34" charset="0"/>
                <a:cs typeface="Arial" pitchFamily="34" charset="0"/>
              </a:rPr>
              <a:t>ale diferitelor mecanisme şi operaţii psihice </a:t>
            </a:r>
            <a:r>
              <a:rPr lang="ro-RO" b="1" i="1" smtClean="0">
                <a:solidFill>
                  <a:srgbClr val="FF0000"/>
                </a:solidFill>
                <a:latin typeface="Arial" pitchFamily="34" charset="0"/>
                <a:cs typeface="Arial" pitchFamily="34" charset="0"/>
              </a:rPr>
              <a:t>sunt deja cristalizate </a:t>
            </a:r>
            <a:r>
              <a:rPr lang="ro-RO" smtClean="0">
                <a:latin typeface="Arial" pitchFamily="34" charset="0"/>
                <a:cs typeface="Arial" pitchFamily="34" charset="0"/>
              </a:rPr>
              <a:t>fiind structurate într-un stil intelectual de </a:t>
            </a:r>
            <a:r>
              <a:rPr lang="ro-RO" b="1" i="1" smtClean="0">
                <a:solidFill>
                  <a:schemeClr val="accent1">
                    <a:lumMod val="75000"/>
                  </a:schemeClr>
                </a:solidFill>
                <a:latin typeface="Arial" pitchFamily="34" charset="0"/>
                <a:cs typeface="Arial" pitchFamily="34" charset="0"/>
              </a:rPr>
              <a:t>abordare creativă a problemelor</a:t>
            </a:r>
            <a:r>
              <a:rPr lang="ro-RO" smtClean="0">
                <a:latin typeface="Arial" pitchFamily="34" charset="0"/>
                <a:cs typeface="Arial" pitchFamily="34" charset="0"/>
              </a:rPr>
              <a:t>, stil care asigură </a:t>
            </a:r>
            <a:r>
              <a:rPr lang="ro-RO" b="1" i="1" smtClean="0">
                <a:solidFill>
                  <a:schemeClr val="accent6">
                    <a:lumMod val="50000"/>
                  </a:schemeClr>
                </a:solidFill>
                <a:latin typeface="Arial" pitchFamily="34" charset="0"/>
                <a:cs typeface="Arial" pitchFamily="34" charset="0"/>
              </a:rPr>
              <a:t>elaborarea unor produse noi în plan subiectiv</a:t>
            </a:r>
            <a:r>
              <a:rPr lang="ro-RO" smtClean="0">
                <a:latin typeface="Arial" pitchFamily="34" charset="0"/>
                <a:cs typeface="Arial" pitchFamily="34" charset="0"/>
              </a:rPr>
              <a:t>, dar </a:t>
            </a:r>
            <a:r>
              <a:rPr lang="ro-RO" b="1" i="1" smtClean="0">
                <a:solidFill>
                  <a:srgbClr val="FF0000"/>
                </a:solidFill>
                <a:latin typeface="Arial" pitchFamily="34" charset="0"/>
                <a:cs typeface="Arial" pitchFamily="34" charset="0"/>
              </a:rPr>
              <a:t>nu şi la nivel social</a:t>
            </a:r>
            <a:endParaRPr lang="en-US" b="1" i="1">
              <a:solidFill>
                <a:srgbClr val="FF0000"/>
              </a:solidFill>
              <a:latin typeface="Arial" pitchFamily="34" charset="0"/>
              <a:cs typeface="Arial" pitchFamily="34" charset="0"/>
            </a:endParaRPr>
          </a:p>
        </p:txBody>
      </p:sp>
      <p:cxnSp>
        <p:nvCxnSpPr>
          <p:cNvPr id="9" name="Shape 8"/>
          <p:cNvCxnSpPr>
            <a:stCxn id="6" idx="2"/>
            <a:endCxn id="7" idx="1"/>
          </p:cNvCxnSpPr>
          <p:nvPr/>
        </p:nvCxnSpPr>
        <p:spPr>
          <a:xfrm rot="5400000">
            <a:off x="760884" y="4866248"/>
            <a:ext cx="1069033" cy="304800"/>
          </a:xfrm>
          <a:prstGeom prst="bentConnector4">
            <a:avLst>
              <a:gd name="adj1" fmla="val 21930"/>
              <a:gd name="adj2" fmla="val 208333"/>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1BC0289-3807-40C7-866C-DA665800FB43}"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90600"/>
            <a:ext cx="1676400" cy="369332"/>
          </a:xfrm>
          <a:prstGeom prst="rect">
            <a:avLst/>
          </a:prstGeom>
          <a:effectLst>
            <a:outerShdw blurRad="50800" dist="38100" algn="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ro-RO" b="1" smtClean="0">
                <a:solidFill>
                  <a:schemeClr val="accent1">
                    <a:lumMod val="75000"/>
                  </a:schemeClr>
                </a:solidFill>
                <a:latin typeface="Arial" pitchFamily="34" charset="0"/>
                <a:cs typeface="Arial" pitchFamily="34" charset="0"/>
              </a:rPr>
              <a:t>c)  productiv</a:t>
            </a:r>
            <a:endParaRPr lang="en-US" b="1">
              <a:solidFill>
                <a:schemeClr val="accent1">
                  <a:lumMod val="75000"/>
                </a:schemeClr>
              </a:solidFill>
              <a:latin typeface="Arial" pitchFamily="34" charset="0"/>
              <a:cs typeface="Arial" pitchFamily="34" charset="0"/>
            </a:endParaRPr>
          </a:p>
        </p:txBody>
      </p:sp>
      <p:sp>
        <p:nvSpPr>
          <p:cNvPr id="3" name="Rectangle 2"/>
          <p:cNvSpPr/>
          <p:nvPr/>
        </p:nvSpPr>
        <p:spPr>
          <a:xfrm>
            <a:off x="1295400" y="2057400"/>
            <a:ext cx="6781800" cy="9233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b="1" i="1" smtClean="0">
                <a:solidFill>
                  <a:schemeClr val="accent1">
                    <a:lumMod val="75000"/>
                  </a:schemeClr>
                </a:solidFill>
                <a:latin typeface="Arial" pitchFamily="34" charset="0"/>
                <a:cs typeface="Arial" pitchFamily="34" charset="0"/>
              </a:rPr>
              <a:t>aptitudinile creative </a:t>
            </a:r>
            <a:r>
              <a:rPr lang="ro-RO" smtClean="0">
                <a:latin typeface="Arial" pitchFamily="34" charset="0"/>
                <a:cs typeface="Arial" pitchFamily="34" charset="0"/>
              </a:rPr>
              <a:t>se obiectivizează în obţinerea unor </a:t>
            </a:r>
            <a:r>
              <a:rPr lang="ro-RO" b="1" i="1" smtClean="0">
                <a:solidFill>
                  <a:schemeClr val="accent6">
                    <a:lumMod val="50000"/>
                  </a:schemeClr>
                </a:solidFill>
                <a:latin typeface="Arial" pitchFamily="34" charset="0"/>
                <a:cs typeface="Arial" pitchFamily="34" charset="0"/>
              </a:rPr>
              <a:t>produse noi </a:t>
            </a:r>
            <a:r>
              <a:rPr lang="ro-RO" smtClean="0">
                <a:latin typeface="Arial" pitchFamily="34" charset="0"/>
                <a:cs typeface="Arial" pitchFamily="34" charset="0"/>
              </a:rPr>
              <a:t>atât în plan subiectiv cât şi în plan obiectiv, </a:t>
            </a:r>
            <a:r>
              <a:rPr lang="ro-RO" b="1" i="1" smtClean="0">
                <a:solidFill>
                  <a:srgbClr val="FF0000"/>
                </a:solidFill>
                <a:latin typeface="Arial" pitchFamily="34" charset="0"/>
                <a:cs typeface="Arial" pitchFamily="34" charset="0"/>
              </a:rPr>
              <a:t>gradul de originalitate şi valoare a produselor fiind relativ scăzut</a:t>
            </a:r>
            <a:endParaRPr lang="en-US" b="1" i="1">
              <a:solidFill>
                <a:srgbClr val="FF0000"/>
              </a:solidFill>
              <a:latin typeface="Arial" pitchFamily="34" charset="0"/>
              <a:cs typeface="Arial" pitchFamily="34" charset="0"/>
            </a:endParaRPr>
          </a:p>
        </p:txBody>
      </p:sp>
      <p:cxnSp>
        <p:nvCxnSpPr>
          <p:cNvPr id="6" name="Shape 5"/>
          <p:cNvCxnSpPr>
            <a:stCxn id="2" idx="2"/>
            <a:endCxn id="3" idx="1"/>
          </p:cNvCxnSpPr>
          <p:nvPr/>
        </p:nvCxnSpPr>
        <p:spPr>
          <a:xfrm rot="5400000">
            <a:off x="868234" y="1787098"/>
            <a:ext cx="1159133" cy="304800"/>
          </a:xfrm>
          <a:prstGeom prst="bentConnector4">
            <a:avLst>
              <a:gd name="adj1" fmla="val 30086"/>
              <a:gd name="adj2" fmla="val 204167"/>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762000" y="3505200"/>
            <a:ext cx="1676400" cy="369332"/>
          </a:xfrm>
          <a:prstGeom prst="rect">
            <a:avLst/>
          </a:prstGeom>
          <a:effectLst>
            <a:outerShdw blurRad="50800" dist="38100" algn="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ro-RO" b="1" smtClean="0">
                <a:solidFill>
                  <a:schemeClr val="accent1">
                    <a:lumMod val="75000"/>
                  </a:schemeClr>
                </a:solidFill>
                <a:latin typeface="Arial" pitchFamily="34" charset="0"/>
                <a:cs typeface="Arial" pitchFamily="34" charset="0"/>
              </a:rPr>
              <a:t>d)  inovativ</a:t>
            </a:r>
            <a:endParaRPr lang="en-US" b="1">
              <a:solidFill>
                <a:schemeClr val="accent1">
                  <a:lumMod val="75000"/>
                </a:schemeClr>
              </a:solidFill>
              <a:latin typeface="Arial" pitchFamily="34" charset="0"/>
              <a:cs typeface="Arial" pitchFamily="34" charset="0"/>
            </a:endParaRPr>
          </a:p>
        </p:txBody>
      </p:sp>
      <p:sp>
        <p:nvSpPr>
          <p:cNvPr id="13" name="Rectangle 12"/>
          <p:cNvSpPr/>
          <p:nvPr/>
        </p:nvSpPr>
        <p:spPr>
          <a:xfrm>
            <a:off x="1295400" y="4343400"/>
            <a:ext cx="6781800"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smtClean="0">
                <a:latin typeface="Arial" pitchFamily="34" charset="0"/>
                <a:cs typeface="Arial" pitchFamily="34" charset="0"/>
              </a:rPr>
              <a:t>la acest nivel anumiţi </a:t>
            </a:r>
            <a:r>
              <a:rPr lang="ro-RO" b="1" i="1" smtClean="0">
                <a:solidFill>
                  <a:schemeClr val="accent1">
                    <a:lumMod val="75000"/>
                  </a:schemeClr>
                </a:solidFill>
                <a:latin typeface="Arial" pitchFamily="34" charset="0"/>
                <a:cs typeface="Arial" pitchFamily="34" charset="0"/>
              </a:rPr>
              <a:t>factori de creativitate</a:t>
            </a:r>
            <a:r>
              <a:rPr lang="ro-RO" smtClean="0">
                <a:latin typeface="Arial" pitchFamily="34" charset="0"/>
                <a:cs typeface="Arial" pitchFamily="34" charset="0"/>
              </a:rPr>
              <a:t>, cum ar fi: </a:t>
            </a:r>
            <a:r>
              <a:rPr lang="ro-RO" b="1" i="1" smtClean="0">
                <a:solidFill>
                  <a:schemeClr val="accent1">
                    <a:lumMod val="75000"/>
                  </a:schemeClr>
                </a:solidFill>
                <a:latin typeface="Arial" pitchFamily="34" charset="0"/>
                <a:cs typeface="Arial" pitchFamily="34" charset="0"/>
              </a:rPr>
              <a:t>ingeniozitatea</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operativitatea</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plasticitatea</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abilitatea de a sesiza relaţii neobişnuite</a:t>
            </a:r>
            <a:r>
              <a:rPr lang="ro-RO" smtClean="0">
                <a:latin typeface="Arial" pitchFamily="34" charset="0"/>
                <a:cs typeface="Arial" pitchFamily="34" charset="0"/>
              </a:rPr>
              <a:t> sau </a:t>
            </a:r>
            <a:r>
              <a:rPr lang="ro-RO" b="1" i="1" smtClean="0">
                <a:solidFill>
                  <a:schemeClr val="accent1">
                    <a:lumMod val="75000"/>
                  </a:schemeClr>
                </a:solidFill>
                <a:latin typeface="Arial" pitchFamily="34" charset="0"/>
                <a:cs typeface="Arial" pitchFamily="34" charset="0"/>
              </a:rPr>
              <a:t>însuşiri mai puţin cunoscute </a:t>
            </a:r>
            <a:r>
              <a:rPr lang="ro-RO" smtClean="0">
                <a:latin typeface="Arial" pitchFamily="34" charset="0"/>
                <a:cs typeface="Arial" pitchFamily="34" charset="0"/>
              </a:rPr>
              <a:t>ale </a:t>
            </a:r>
            <a:r>
              <a:rPr lang="ro-RO" b="1" i="1" smtClean="0">
                <a:solidFill>
                  <a:schemeClr val="accent6">
                    <a:lumMod val="50000"/>
                  </a:schemeClr>
                </a:solidFill>
                <a:latin typeface="Arial" pitchFamily="34" charset="0"/>
                <a:cs typeface="Arial" pitchFamily="34" charset="0"/>
              </a:rPr>
              <a:t>obiectelor</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fenomenelor</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capacitatea de interogare</a:t>
            </a:r>
            <a:r>
              <a:rPr lang="ro-RO" smtClean="0">
                <a:latin typeface="Arial" pitchFamily="34" charset="0"/>
                <a:cs typeface="Arial" pitchFamily="34" charset="0"/>
              </a:rPr>
              <a:t>, facilitează elaborarea unor </a:t>
            </a:r>
            <a:r>
              <a:rPr lang="ro-RO" b="1" i="1" smtClean="0">
                <a:solidFill>
                  <a:schemeClr val="accent6">
                    <a:lumMod val="50000"/>
                  </a:schemeClr>
                </a:solidFill>
                <a:latin typeface="Arial" pitchFamily="34" charset="0"/>
                <a:cs typeface="Arial" pitchFamily="34" charset="0"/>
              </a:rPr>
              <a:t>produse noi </a:t>
            </a:r>
            <a:r>
              <a:rPr lang="ro-RO" smtClean="0">
                <a:latin typeface="Arial" pitchFamily="34" charset="0"/>
                <a:cs typeface="Arial" pitchFamily="34" charset="0"/>
              </a:rPr>
              <a:t>prin </a:t>
            </a:r>
            <a:r>
              <a:rPr lang="ro-RO" b="1" i="1" smtClean="0">
                <a:solidFill>
                  <a:srgbClr val="FF0000"/>
                </a:solidFill>
                <a:latin typeface="Arial" pitchFamily="34" charset="0"/>
                <a:cs typeface="Arial" pitchFamily="34" charset="0"/>
              </a:rPr>
              <a:t>modificări, adaptări ale celor deja existente</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raţionalizări</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inovaţii</a:t>
            </a:r>
            <a:r>
              <a:rPr lang="ro-RO" smtClean="0">
                <a:latin typeface="Arial" pitchFamily="34" charset="0"/>
                <a:cs typeface="Arial" pitchFamily="34" charset="0"/>
              </a:rPr>
              <a:t>)</a:t>
            </a:r>
            <a:endParaRPr lang="en-US">
              <a:latin typeface="Arial" pitchFamily="34" charset="0"/>
              <a:cs typeface="Arial" pitchFamily="34" charset="0"/>
            </a:endParaRPr>
          </a:p>
        </p:txBody>
      </p:sp>
      <p:cxnSp>
        <p:nvCxnSpPr>
          <p:cNvPr id="17" name="Shape 16"/>
          <p:cNvCxnSpPr>
            <a:stCxn id="12" idx="2"/>
            <a:endCxn id="13" idx="1"/>
          </p:cNvCxnSpPr>
          <p:nvPr/>
        </p:nvCxnSpPr>
        <p:spPr>
          <a:xfrm rot="5400000">
            <a:off x="774785" y="4395147"/>
            <a:ext cx="1346031" cy="304800"/>
          </a:xfrm>
          <a:prstGeom prst="bentConnector4">
            <a:avLst>
              <a:gd name="adj1" fmla="val 17417"/>
              <a:gd name="adj2" fmla="val 20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1BC0289-3807-40C7-866C-DA665800FB43}"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90600"/>
            <a:ext cx="1676400" cy="369332"/>
          </a:xfrm>
          <a:prstGeom prst="rect">
            <a:avLst/>
          </a:prstGeom>
          <a:effectLst>
            <a:outerShdw blurRad="50800" dist="38100" algn="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ro-RO" b="1" smtClean="0">
                <a:solidFill>
                  <a:schemeClr val="accent1">
                    <a:lumMod val="75000"/>
                  </a:schemeClr>
                </a:solidFill>
                <a:latin typeface="Arial" pitchFamily="34" charset="0"/>
                <a:cs typeface="Arial" pitchFamily="34" charset="0"/>
              </a:rPr>
              <a:t>e)  inventiv</a:t>
            </a:r>
            <a:endParaRPr lang="en-US" b="1">
              <a:solidFill>
                <a:schemeClr val="accent1">
                  <a:lumMod val="75000"/>
                </a:schemeClr>
              </a:solidFill>
              <a:latin typeface="Arial" pitchFamily="34" charset="0"/>
              <a:cs typeface="Arial" pitchFamily="34" charset="0"/>
            </a:endParaRPr>
          </a:p>
        </p:txBody>
      </p:sp>
      <p:sp>
        <p:nvSpPr>
          <p:cNvPr id="3" name="Rectangle 2"/>
          <p:cNvSpPr/>
          <p:nvPr/>
        </p:nvSpPr>
        <p:spPr>
          <a:xfrm>
            <a:off x="1295400" y="1828800"/>
            <a:ext cx="6553200"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b="1" i="1" smtClean="0">
                <a:solidFill>
                  <a:schemeClr val="accent1">
                    <a:lumMod val="75000"/>
                  </a:schemeClr>
                </a:solidFill>
                <a:latin typeface="Arial" pitchFamily="34" charset="0"/>
                <a:cs typeface="Arial" pitchFamily="34" charset="0"/>
              </a:rPr>
              <a:t>trăsăturile psihice </a:t>
            </a:r>
            <a:r>
              <a:rPr lang="ro-RO" smtClean="0">
                <a:latin typeface="Arial" pitchFamily="34" charset="0"/>
                <a:cs typeface="Arial" pitchFamily="34" charset="0"/>
              </a:rPr>
              <a:t>cele mai importante pentru acest nivel sunt </a:t>
            </a:r>
            <a:r>
              <a:rPr lang="ro-RO" b="1" i="1" smtClean="0">
                <a:solidFill>
                  <a:schemeClr val="accent1">
                    <a:lumMod val="75000"/>
                  </a:schemeClr>
                </a:solidFill>
                <a:latin typeface="Arial" pitchFamily="34" charset="0"/>
                <a:cs typeface="Arial" pitchFamily="34" charset="0"/>
              </a:rPr>
              <a:t>capacitatea de abstractizare</a:t>
            </a:r>
            <a:r>
              <a:rPr lang="ro-RO" smtClean="0">
                <a:latin typeface="Arial" pitchFamily="34" charset="0"/>
                <a:cs typeface="Arial" pitchFamily="34" charset="0"/>
              </a:rPr>
              <a:t>,</a:t>
            </a:r>
            <a:r>
              <a:rPr lang="ro-RO" b="1" i="1" smtClean="0">
                <a:solidFill>
                  <a:schemeClr val="accent1">
                    <a:lumMod val="75000"/>
                  </a:schemeClr>
                </a:solidFill>
                <a:latin typeface="Arial" pitchFamily="34" charset="0"/>
                <a:cs typeface="Arial" pitchFamily="34" charset="0"/>
              </a:rPr>
              <a:t> generalizare şi</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sintetizare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stabilirea de asociaţii cât mai îndepărtate</a:t>
            </a:r>
            <a:r>
              <a:rPr lang="ro-RO" smtClean="0">
                <a:solidFill>
                  <a:schemeClr val="tx1"/>
                </a:solidFill>
                <a:latin typeface="Arial" pitchFamily="34" charset="0"/>
                <a:cs typeface="Arial" pitchFamily="34" charset="0"/>
              </a:rPr>
              <a:t>,</a:t>
            </a:r>
            <a:r>
              <a:rPr lang="ro-RO" b="1" i="1" smtClean="0">
                <a:solidFill>
                  <a:schemeClr val="accent1">
                    <a:lumMod val="75000"/>
                  </a:schemeClr>
                </a:solidFill>
                <a:latin typeface="Arial" pitchFamily="34" charset="0"/>
                <a:cs typeface="Arial" pitchFamily="34" charset="0"/>
              </a:rPr>
              <a:t> elaborarea de analogii</a:t>
            </a:r>
            <a:r>
              <a:rPr lang="ro-RO" smtClean="0">
                <a:solidFill>
                  <a:schemeClr val="tx1"/>
                </a:solidFill>
                <a:latin typeface="Arial" pitchFamily="34" charset="0"/>
                <a:cs typeface="Arial" pitchFamily="34" charset="0"/>
              </a:rPr>
              <a:t>.</a:t>
            </a:r>
            <a:r>
              <a:rPr lang="ro-RO" b="1" i="1" smtClean="0">
                <a:solidFill>
                  <a:schemeClr val="accent1">
                    <a:lumMod val="75000"/>
                  </a:schemeClr>
                </a:solidFill>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Produsul obţinut </a:t>
            </a:r>
            <a:r>
              <a:rPr lang="ro-RO" smtClean="0">
                <a:latin typeface="Arial" pitchFamily="34" charset="0"/>
                <a:cs typeface="Arial" pitchFamily="34" charset="0"/>
              </a:rPr>
              <a:t>prezintă un </a:t>
            </a:r>
            <a:r>
              <a:rPr lang="ro-RO" b="1" i="1" smtClean="0">
                <a:solidFill>
                  <a:srgbClr val="FF0000"/>
                </a:solidFill>
                <a:latin typeface="Arial" pitchFamily="34" charset="0"/>
                <a:cs typeface="Arial" pitchFamily="34" charset="0"/>
              </a:rPr>
              <a:t>grad înalt de noutate şi originalitate </a:t>
            </a:r>
            <a:r>
              <a:rPr lang="ro-RO" smtClean="0">
                <a:latin typeface="Arial" pitchFamily="34" charset="0"/>
                <a:cs typeface="Arial" pitchFamily="34" charset="0"/>
              </a:rPr>
              <a:t>având o </a:t>
            </a:r>
            <a:r>
              <a:rPr lang="ro-RO" b="1" i="1" smtClean="0">
                <a:solidFill>
                  <a:srgbClr val="FF0000"/>
                </a:solidFill>
                <a:latin typeface="Arial" pitchFamily="34" charset="0"/>
                <a:cs typeface="Arial" pitchFamily="34" charset="0"/>
              </a:rPr>
              <a:t>valoare socială ridicată </a:t>
            </a:r>
            <a:r>
              <a:rPr lang="ro-RO" smtClean="0">
                <a:latin typeface="Arial" pitchFamily="34" charset="0"/>
                <a:cs typeface="Arial" pitchFamily="34" charset="0"/>
              </a:rPr>
              <a:t>(</a:t>
            </a:r>
            <a:r>
              <a:rPr lang="ro-RO" b="1" i="1" smtClean="0">
                <a:solidFill>
                  <a:srgbClr val="FF0000"/>
                </a:solidFill>
                <a:latin typeface="Arial" pitchFamily="34" charset="0"/>
                <a:cs typeface="Arial" pitchFamily="34" charset="0"/>
              </a:rPr>
              <a:t>invenţiile</a:t>
            </a:r>
            <a:r>
              <a:rPr lang="ro-RO" smtClean="0">
                <a:latin typeface="Arial" pitchFamily="34" charset="0"/>
                <a:cs typeface="Arial" pitchFamily="34" charset="0"/>
              </a:rPr>
              <a:t>)</a:t>
            </a:r>
            <a:endParaRPr lang="en-US">
              <a:latin typeface="Arial" pitchFamily="34" charset="0"/>
              <a:cs typeface="Arial" pitchFamily="34" charset="0"/>
            </a:endParaRPr>
          </a:p>
        </p:txBody>
      </p:sp>
      <p:cxnSp>
        <p:nvCxnSpPr>
          <p:cNvPr id="5" name="Shape 4"/>
          <p:cNvCxnSpPr>
            <a:stCxn id="2" idx="2"/>
            <a:endCxn id="3" idx="1"/>
          </p:cNvCxnSpPr>
          <p:nvPr/>
        </p:nvCxnSpPr>
        <p:spPr>
          <a:xfrm rot="5400000">
            <a:off x="767834" y="1887498"/>
            <a:ext cx="1207532" cy="152400"/>
          </a:xfrm>
          <a:prstGeom prst="bentConnector4">
            <a:avLst>
              <a:gd name="adj1" fmla="val 19414"/>
              <a:gd name="adj2" fmla="val 2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609600" y="4114800"/>
            <a:ext cx="1676400" cy="369332"/>
          </a:xfrm>
          <a:prstGeom prst="rect">
            <a:avLst/>
          </a:prstGeom>
          <a:effectLst>
            <a:outerShdw blurRad="50800" dist="38100" algn="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ro-RO" b="1" smtClean="0">
                <a:solidFill>
                  <a:schemeClr val="accent1">
                    <a:lumMod val="75000"/>
                  </a:schemeClr>
                </a:solidFill>
                <a:latin typeface="Arial" pitchFamily="34" charset="0"/>
                <a:cs typeface="Arial" pitchFamily="34" charset="0"/>
              </a:rPr>
              <a:t>f)  emergent</a:t>
            </a:r>
            <a:endParaRPr lang="en-US" b="1">
              <a:solidFill>
                <a:schemeClr val="accent1">
                  <a:lumMod val="75000"/>
                </a:schemeClr>
              </a:solidFill>
              <a:latin typeface="Arial" pitchFamily="34" charset="0"/>
              <a:cs typeface="Arial" pitchFamily="34" charset="0"/>
            </a:endParaRPr>
          </a:p>
        </p:txBody>
      </p:sp>
      <p:sp>
        <p:nvSpPr>
          <p:cNvPr id="15" name="Rectangle 14"/>
          <p:cNvSpPr/>
          <p:nvPr/>
        </p:nvSpPr>
        <p:spPr>
          <a:xfrm>
            <a:off x="1371600" y="4800600"/>
            <a:ext cx="6477000"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smtClean="0">
                <a:latin typeface="Arial" pitchFamily="34" charset="0"/>
                <a:cs typeface="Arial" pitchFamily="34" charset="0"/>
              </a:rPr>
              <a:t>la acest nivel </a:t>
            </a:r>
            <a:r>
              <a:rPr lang="ro-RO" b="1" i="1" smtClean="0">
                <a:solidFill>
                  <a:schemeClr val="accent6">
                    <a:lumMod val="50000"/>
                  </a:schemeClr>
                </a:solidFill>
                <a:latin typeface="Arial" pitchFamily="34" charset="0"/>
                <a:cs typeface="Arial" pitchFamily="34" charset="0"/>
              </a:rPr>
              <a:t>produsele obţinute</a:t>
            </a:r>
            <a:r>
              <a:rPr lang="ro-RO" smtClean="0">
                <a:latin typeface="Arial" pitchFamily="34" charset="0"/>
                <a:cs typeface="Arial" pitchFamily="34" charset="0"/>
              </a:rPr>
              <a:t> constau în </a:t>
            </a:r>
            <a:r>
              <a:rPr lang="ro-RO" b="1" i="1" smtClean="0">
                <a:solidFill>
                  <a:srgbClr val="FF0000"/>
                </a:solidFill>
                <a:latin typeface="Arial" pitchFamily="34" charset="0"/>
                <a:cs typeface="Arial" pitchFamily="34" charset="0"/>
              </a:rPr>
              <a:t>principii</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teorii</a:t>
            </a:r>
            <a:r>
              <a:rPr lang="ro-RO" smtClean="0">
                <a:latin typeface="Arial" pitchFamily="34" charset="0"/>
                <a:cs typeface="Arial" pitchFamily="34" charset="0"/>
              </a:rPr>
              <a:t> care </a:t>
            </a:r>
            <a:r>
              <a:rPr lang="ro-RO" b="1" i="1" smtClean="0">
                <a:solidFill>
                  <a:schemeClr val="accent1">
                    <a:lumMod val="75000"/>
                  </a:schemeClr>
                </a:solidFill>
                <a:latin typeface="Arial" pitchFamily="34" charset="0"/>
                <a:cs typeface="Arial" pitchFamily="34" charset="0"/>
              </a:rPr>
              <a:t>revoluţionează un domeniu de activitate</a:t>
            </a:r>
            <a:r>
              <a:rPr lang="ro-RO" smtClean="0">
                <a:latin typeface="Arial" pitchFamily="34" charset="0"/>
                <a:cs typeface="Arial" pitchFamily="34" charset="0"/>
              </a:rPr>
              <a:t>, impunând </a:t>
            </a:r>
            <a:r>
              <a:rPr lang="ro-RO" b="1" i="1" smtClean="0">
                <a:solidFill>
                  <a:schemeClr val="accent1">
                    <a:lumMod val="75000"/>
                  </a:schemeClr>
                </a:solidFill>
                <a:latin typeface="Arial" pitchFamily="34" charset="0"/>
                <a:cs typeface="Arial" pitchFamily="34" charset="0"/>
              </a:rPr>
              <a:t>restructurarea substanţială a sistemului conceptual </a:t>
            </a:r>
            <a:r>
              <a:rPr lang="ro-RO" smtClean="0">
                <a:latin typeface="Arial" pitchFamily="34" charset="0"/>
                <a:cs typeface="Arial" pitchFamily="34" charset="0"/>
              </a:rPr>
              <a:t>din domeniile respective, ele deschid </a:t>
            </a:r>
            <a:r>
              <a:rPr lang="ro-RO" b="1" i="1" smtClean="0">
                <a:solidFill>
                  <a:srgbClr val="FF0000"/>
                </a:solidFill>
                <a:latin typeface="Arial" pitchFamily="34" charset="0"/>
                <a:cs typeface="Arial" pitchFamily="34" charset="0"/>
              </a:rPr>
              <a:t>noi perspective de studiu </a:t>
            </a:r>
            <a:r>
              <a:rPr lang="ro-RO" smtClean="0">
                <a:latin typeface="Arial" pitchFamily="34" charset="0"/>
                <a:cs typeface="Arial" pitchFamily="34" charset="0"/>
              </a:rPr>
              <a:t>şi au o </a:t>
            </a:r>
            <a:r>
              <a:rPr lang="ro-RO" b="1" i="1" smtClean="0">
                <a:solidFill>
                  <a:srgbClr val="FF0000"/>
                </a:solidFill>
                <a:latin typeface="Arial" pitchFamily="34" charset="0"/>
                <a:cs typeface="Arial" pitchFamily="34" charset="0"/>
              </a:rPr>
              <a:t>largă aplicabilitate </a:t>
            </a:r>
            <a:r>
              <a:rPr lang="ro-RO" smtClean="0">
                <a:latin typeface="Arial" pitchFamily="34" charset="0"/>
                <a:cs typeface="Arial" pitchFamily="34" charset="0"/>
              </a:rPr>
              <a:t>(de exemplu teoria relativităţii)</a:t>
            </a:r>
            <a:endParaRPr lang="en-US">
              <a:latin typeface="Arial" pitchFamily="34" charset="0"/>
              <a:cs typeface="Arial" pitchFamily="34" charset="0"/>
            </a:endParaRPr>
          </a:p>
        </p:txBody>
      </p:sp>
      <p:cxnSp>
        <p:nvCxnSpPr>
          <p:cNvPr id="24" name="Shape 23"/>
          <p:cNvCxnSpPr>
            <a:stCxn id="11" idx="2"/>
            <a:endCxn id="15" idx="1"/>
          </p:cNvCxnSpPr>
          <p:nvPr/>
        </p:nvCxnSpPr>
        <p:spPr>
          <a:xfrm rot="5400000">
            <a:off x="882134" y="4973598"/>
            <a:ext cx="1055132" cy="76200"/>
          </a:xfrm>
          <a:prstGeom prst="bentConnector4">
            <a:avLst>
              <a:gd name="adj1" fmla="val 14997"/>
              <a:gd name="adj2" fmla="val 40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11BC0289-3807-40C7-866C-DA665800FB43}"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14400"/>
            <a:ext cx="4113627" cy="400110"/>
          </a:xfrm>
          <a:prstGeom prst="rect">
            <a:avLst/>
          </a:prstGeom>
          <a:effectLst>
            <a:outerShdw blurRad="50800" dist="38100" algn="l" rotWithShape="0">
              <a:prstClr val="black">
                <a:alpha val="40000"/>
              </a:prstClr>
            </a:outerShdw>
          </a:effectLst>
        </p:spPr>
        <p:txBody>
          <a:bodyPr wrap="none">
            <a:spAutoFit/>
          </a:bodyPr>
          <a:lstStyle/>
          <a:p>
            <a:r>
              <a:rPr lang="ro-RO" sz="2000" b="1" smtClean="0">
                <a:solidFill>
                  <a:srgbClr val="7030A0"/>
                </a:solidFill>
                <a:latin typeface="Arial" pitchFamily="34" charset="0"/>
                <a:cs typeface="Arial" pitchFamily="34" charset="0"/>
              </a:rPr>
              <a:t>1.2.</a:t>
            </a:r>
            <a:r>
              <a:rPr lang="en-US" sz="2000" b="1" smtClean="0">
                <a:solidFill>
                  <a:srgbClr val="7030A0"/>
                </a:solidFill>
                <a:latin typeface="Arial" pitchFamily="34" charset="0"/>
                <a:cs typeface="Arial" pitchFamily="34" charset="0"/>
              </a:rPr>
              <a:t>3</a:t>
            </a:r>
            <a:r>
              <a:rPr lang="ro-RO" sz="2000" b="1" smtClean="0">
                <a:solidFill>
                  <a:srgbClr val="7030A0"/>
                </a:solidFill>
                <a:latin typeface="Arial" pitchFamily="34" charset="0"/>
                <a:cs typeface="Arial" pitchFamily="34" charset="0"/>
              </a:rPr>
              <a:t>  Etapele procesului creator</a:t>
            </a:r>
            <a:endParaRPr lang="en-US" sz="2000">
              <a:solidFill>
                <a:srgbClr val="7030A0"/>
              </a:solidFill>
              <a:latin typeface="Arial" pitchFamily="34" charset="0"/>
              <a:cs typeface="Arial" pitchFamily="34" charset="0"/>
            </a:endParaRPr>
          </a:p>
        </p:txBody>
      </p:sp>
      <p:sp>
        <p:nvSpPr>
          <p:cNvPr id="3" name="Rectangle 2"/>
          <p:cNvSpPr/>
          <p:nvPr/>
        </p:nvSpPr>
        <p:spPr>
          <a:xfrm>
            <a:off x="990600" y="1600200"/>
            <a:ext cx="6858000" cy="646331"/>
          </a:xfrm>
          <a:prstGeom prst="rect">
            <a:avLst/>
          </a:prstGeom>
        </p:spPr>
        <p:txBody>
          <a:bodyPr wrap="square">
            <a:spAutoFit/>
          </a:bodyPr>
          <a:lstStyle/>
          <a:p>
            <a:pPr algn="just"/>
            <a:r>
              <a:rPr lang="ro-RO" smtClean="0">
                <a:latin typeface="Arial" pitchFamily="34" charset="0"/>
                <a:cs typeface="Arial" pitchFamily="34" charset="0"/>
              </a:rPr>
              <a:t>Există </a:t>
            </a:r>
            <a:r>
              <a:rPr lang="ro-RO" b="1" i="1" smtClean="0">
                <a:solidFill>
                  <a:schemeClr val="accent6">
                    <a:lumMod val="50000"/>
                  </a:schemeClr>
                </a:solidFill>
                <a:latin typeface="Arial" pitchFamily="34" charset="0"/>
                <a:cs typeface="Arial" pitchFamily="34" charset="0"/>
              </a:rPr>
              <a:t>patru mari etape </a:t>
            </a:r>
            <a:r>
              <a:rPr lang="ro-RO" smtClean="0">
                <a:latin typeface="Arial" pitchFamily="34" charset="0"/>
                <a:cs typeface="Arial" pitchFamily="34" charset="0"/>
              </a:rPr>
              <a:t>ale </a:t>
            </a:r>
            <a:r>
              <a:rPr lang="ro-RO" b="1" i="1" smtClean="0">
                <a:solidFill>
                  <a:schemeClr val="tx2">
                    <a:lumMod val="75000"/>
                  </a:schemeClr>
                </a:solidFill>
                <a:latin typeface="Arial" pitchFamily="34" charset="0"/>
                <a:cs typeface="Arial" pitchFamily="34" charset="0"/>
              </a:rPr>
              <a:t>procesului creator </a:t>
            </a:r>
            <a:r>
              <a:rPr lang="ro-RO" smtClean="0">
                <a:latin typeface="Arial" pitchFamily="34" charset="0"/>
                <a:cs typeface="Arial" pitchFamily="34" charset="0"/>
              </a:rPr>
              <a:t>și anume: </a:t>
            </a:r>
            <a:r>
              <a:rPr lang="ro-RO" b="1" i="1" smtClean="0">
                <a:solidFill>
                  <a:schemeClr val="tx2">
                    <a:lumMod val="75000"/>
                  </a:schemeClr>
                </a:solidFill>
                <a:latin typeface="Arial" pitchFamily="34" charset="0"/>
                <a:cs typeface="Arial" pitchFamily="34" charset="0"/>
              </a:rPr>
              <a:t>prepararea</a:t>
            </a:r>
            <a:r>
              <a:rPr lang="ro-RO" smtClean="0">
                <a:latin typeface="Arial" pitchFamily="34" charset="0"/>
                <a:cs typeface="Arial" pitchFamily="34" charset="0"/>
              </a:rPr>
              <a:t>, </a:t>
            </a:r>
            <a:r>
              <a:rPr lang="ro-RO" b="1" i="1" smtClean="0">
                <a:solidFill>
                  <a:schemeClr val="tx2">
                    <a:lumMod val="75000"/>
                  </a:schemeClr>
                </a:solidFill>
                <a:latin typeface="Arial" pitchFamily="34" charset="0"/>
                <a:cs typeface="Arial" pitchFamily="34" charset="0"/>
              </a:rPr>
              <a:t>incubaţia</a:t>
            </a:r>
            <a:r>
              <a:rPr lang="ro-RO" smtClean="0">
                <a:latin typeface="Arial" pitchFamily="34" charset="0"/>
                <a:cs typeface="Arial" pitchFamily="34" charset="0"/>
              </a:rPr>
              <a:t>, </a:t>
            </a:r>
            <a:r>
              <a:rPr lang="ro-RO" b="1" i="1" smtClean="0">
                <a:solidFill>
                  <a:schemeClr val="tx2">
                    <a:lumMod val="75000"/>
                  </a:schemeClr>
                </a:solidFill>
                <a:latin typeface="Arial" pitchFamily="34" charset="0"/>
                <a:cs typeface="Arial" pitchFamily="34" charset="0"/>
              </a:rPr>
              <a:t>iluminarea</a:t>
            </a:r>
            <a:r>
              <a:rPr lang="ro-RO" smtClean="0">
                <a:latin typeface="Arial" pitchFamily="34" charset="0"/>
                <a:cs typeface="Arial" pitchFamily="34" charset="0"/>
              </a:rPr>
              <a:t> și </a:t>
            </a:r>
            <a:r>
              <a:rPr lang="ro-RO" b="1" i="1" smtClean="0">
                <a:solidFill>
                  <a:schemeClr val="tx2">
                    <a:lumMod val="75000"/>
                  </a:schemeClr>
                </a:solidFill>
                <a:latin typeface="Arial" pitchFamily="34" charset="0"/>
                <a:cs typeface="Arial" pitchFamily="34" charset="0"/>
              </a:rPr>
              <a:t>verificarea</a:t>
            </a:r>
            <a:endParaRPr lang="en-US" b="1" i="1">
              <a:solidFill>
                <a:schemeClr val="tx2">
                  <a:lumMod val="75000"/>
                </a:schemeClr>
              </a:solidFill>
              <a:latin typeface="Arial" pitchFamily="34" charset="0"/>
              <a:cs typeface="Arial" pitchFamily="34" charset="0"/>
            </a:endParaRPr>
          </a:p>
        </p:txBody>
      </p:sp>
      <p:sp>
        <p:nvSpPr>
          <p:cNvPr id="4" name="Rectangle 3"/>
          <p:cNvSpPr/>
          <p:nvPr/>
        </p:nvSpPr>
        <p:spPr>
          <a:xfrm>
            <a:off x="381000" y="1447800"/>
            <a:ext cx="707245" cy="707886"/>
          </a:xfrm>
          <a:prstGeom prst="rect">
            <a:avLst/>
          </a:prstGeom>
        </p:spPr>
        <p:txBody>
          <a:bodyPr wrap="none">
            <a:spAutoFit/>
          </a:bodyPr>
          <a:lstStyle/>
          <a:p>
            <a:r>
              <a:rPr lang="ro-RO" sz="40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outerShdw blurRad="50800" dist="38100" algn="l" rotWithShape="0">
                    <a:prstClr val="black">
                      <a:alpha val="40000"/>
                    </a:prstClr>
                  </a:outerShdw>
                </a:effectLst>
                <a:latin typeface="Arial" pitchFamily="34" charset="0"/>
                <a:cs typeface="Arial" pitchFamily="34" charset="0"/>
                <a:sym typeface="Wingdings"/>
              </a:rPr>
              <a:t></a:t>
            </a:r>
            <a:endParaRPr lang="en-US" sz="4000"/>
          </a:p>
        </p:txBody>
      </p:sp>
      <p:sp>
        <p:nvSpPr>
          <p:cNvPr id="5" name="Rectangle 4"/>
          <p:cNvSpPr/>
          <p:nvPr/>
        </p:nvSpPr>
        <p:spPr>
          <a:xfrm>
            <a:off x="533400" y="25908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6" name="Rectangle 5"/>
          <p:cNvSpPr/>
          <p:nvPr/>
        </p:nvSpPr>
        <p:spPr>
          <a:xfrm>
            <a:off x="1143000" y="3105835"/>
            <a:ext cx="7162800" cy="369332"/>
          </a:xfrm>
          <a:prstGeom prst="rect">
            <a:avLst/>
          </a:prstGeom>
        </p:spPr>
        <p:txBody>
          <a:bodyPr wrap="square">
            <a:spAutoFit/>
          </a:bodyPr>
          <a:lstStyle/>
          <a:p>
            <a:r>
              <a:rPr lang="ro-RO" smtClean="0">
                <a:solidFill>
                  <a:schemeClr val="tx2">
                    <a:lumMod val="75000"/>
                  </a:schemeClr>
                </a:solidFill>
                <a:latin typeface="Arial" pitchFamily="34" charset="0"/>
                <a:cs typeface="Arial" pitchFamily="34" charset="0"/>
                <a:sym typeface="Wingdings"/>
              </a:rPr>
              <a:t></a:t>
            </a:r>
            <a:r>
              <a:rPr lang="ro-RO" smtClean="0">
                <a:latin typeface="Arial" pitchFamily="34" charset="0"/>
                <a:cs typeface="Arial" pitchFamily="34" charset="0"/>
                <a:sym typeface="Wingdings"/>
              </a:rPr>
              <a:t> </a:t>
            </a:r>
            <a:r>
              <a:rPr lang="ro-RO" b="1" i="1" smtClean="0">
                <a:solidFill>
                  <a:schemeClr val="accent5">
                    <a:lumMod val="50000"/>
                  </a:schemeClr>
                </a:solidFill>
                <a:latin typeface="Arial" pitchFamily="34" charset="0"/>
                <a:cs typeface="Arial" pitchFamily="34" charset="0"/>
              </a:rPr>
              <a:t>Gradul de importanță </a:t>
            </a:r>
            <a:r>
              <a:rPr lang="ro-RO" smtClean="0">
                <a:latin typeface="Arial" pitchFamily="34" charset="0"/>
                <a:cs typeface="Arial" pitchFamily="34" charset="0"/>
              </a:rPr>
              <a:t>a</a:t>
            </a:r>
            <a:r>
              <a:rPr lang="en-US" smtClean="0">
                <a:latin typeface="Arial" pitchFamily="34" charset="0"/>
                <a:cs typeface="Arial" pitchFamily="34" charset="0"/>
              </a:rPr>
              <a:t>l</a:t>
            </a:r>
            <a:r>
              <a:rPr lang="ro-RO" smtClean="0">
                <a:latin typeface="Arial" pitchFamily="34" charset="0"/>
                <a:cs typeface="Arial" pitchFamily="34" charset="0"/>
              </a:rPr>
              <a:t> etapelor diferă în funcție de domeniu.</a:t>
            </a:r>
            <a:endParaRPr lang="en-US">
              <a:latin typeface="Arial" pitchFamily="34" charset="0"/>
              <a:cs typeface="Arial" pitchFamily="34" charset="0"/>
            </a:endParaRPr>
          </a:p>
        </p:txBody>
      </p:sp>
      <p:sp>
        <p:nvSpPr>
          <p:cNvPr id="7" name="Rectangle 6"/>
          <p:cNvSpPr/>
          <p:nvPr/>
        </p:nvSpPr>
        <p:spPr>
          <a:xfrm>
            <a:off x="1143000" y="3657600"/>
            <a:ext cx="7086600" cy="646331"/>
          </a:xfrm>
          <a:prstGeom prst="rect">
            <a:avLst/>
          </a:prstGeom>
        </p:spPr>
        <p:txBody>
          <a:bodyPr wrap="square">
            <a:spAutoFit/>
          </a:bodyPr>
          <a:lstStyle/>
          <a:p>
            <a:pPr algn="just"/>
            <a:r>
              <a:rPr lang="ro-RO" smtClean="0">
                <a:solidFill>
                  <a:schemeClr val="accent5">
                    <a:lumMod val="50000"/>
                  </a:schemeClr>
                </a:solidFill>
                <a:latin typeface="Arial" pitchFamily="34" charset="0"/>
                <a:cs typeface="Arial" pitchFamily="34" charset="0"/>
                <a:sym typeface="Wingdings"/>
              </a:rPr>
              <a:t> </a:t>
            </a:r>
            <a:r>
              <a:rPr lang="ro-RO" smtClean="0">
                <a:latin typeface="Arial" pitchFamily="34" charset="0"/>
                <a:cs typeface="Arial" pitchFamily="34" charset="0"/>
              </a:rPr>
              <a:t>Toate etapele sunt </a:t>
            </a:r>
            <a:r>
              <a:rPr lang="ro-RO" b="1" i="1" smtClean="0">
                <a:solidFill>
                  <a:schemeClr val="accent5">
                    <a:lumMod val="50000"/>
                  </a:schemeClr>
                </a:solidFill>
                <a:latin typeface="Arial" pitchFamily="34" charset="0"/>
                <a:cs typeface="Arial" pitchFamily="34" charset="0"/>
              </a:rPr>
              <a:t>strict necesare de parcurs</a:t>
            </a:r>
            <a:r>
              <a:rPr lang="ro-RO" smtClean="0">
                <a:latin typeface="Arial" pitchFamily="34" charset="0"/>
                <a:cs typeface="Arial" pitchFamily="34" charset="0"/>
              </a:rPr>
              <a:t>, existând totuşi o    </a:t>
            </a:r>
          </a:p>
          <a:p>
            <a:pPr algn="just"/>
            <a:r>
              <a:rPr lang="ro-RO" b="1" i="1" smtClean="0">
                <a:solidFill>
                  <a:schemeClr val="accent5">
                    <a:lumMod val="50000"/>
                  </a:schemeClr>
                </a:solidFill>
                <a:latin typeface="Arial" pitchFamily="34" charset="0"/>
                <a:cs typeface="Arial" pitchFamily="34" charset="0"/>
              </a:rPr>
              <a:t>    pondere</a:t>
            </a:r>
            <a:r>
              <a:rPr lang="ro-RO" smtClean="0">
                <a:latin typeface="Arial" pitchFamily="34" charset="0"/>
                <a:cs typeface="Arial" pitchFamily="34" charset="0"/>
              </a:rPr>
              <a:t> a acestora.</a:t>
            </a:r>
            <a:endParaRPr lang="en-US">
              <a:latin typeface="Arial" pitchFamily="34" charset="0"/>
              <a:cs typeface="Arial" pitchFamily="34" charset="0"/>
            </a:endParaRPr>
          </a:p>
        </p:txBody>
      </p:sp>
      <p:sp>
        <p:nvSpPr>
          <p:cNvPr id="8" name="Rectangle 7"/>
          <p:cNvSpPr/>
          <p:nvPr/>
        </p:nvSpPr>
        <p:spPr>
          <a:xfrm>
            <a:off x="1143000" y="4495800"/>
            <a:ext cx="7239000" cy="923330"/>
          </a:xfrm>
          <a:prstGeom prst="rect">
            <a:avLst/>
          </a:prstGeom>
        </p:spPr>
        <p:txBody>
          <a:bodyPr wrap="square">
            <a:spAutoFit/>
          </a:bodyPr>
          <a:lstStyle/>
          <a:p>
            <a:pPr algn="just"/>
            <a:r>
              <a:rPr lang="ro-RO" smtClean="0">
                <a:solidFill>
                  <a:schemeClr val="accent5">
                    <a:lumMod val="50000"/>
                  </a:schemeClr>
                </a:solidFill>
                <a:latin typeface="Arial" pitchFamily="34" charset="0"/>
                <a:cs typeface="Arial" pitchFamily="34" charset="0"/>
                <a:sym typeface="Wingdings"/>
              </a:rPr>
              <a:t></a:t>
            </a:r>
            <a:r>
              <a:rPr lang="ro-RO" smtClean="0">
                <a:latin typeface="Arial" pitchFamily="34" charset="0"/>
                <a:cs typeface="Arial" pitchFamily="34" charset="0"/>
                <a:sym typeface="Wingdings"/>
              </a:rPr>
              <a:t> </a:t>
            </a:r>
            <a:r>
              <a:rPr lang="ro-RO" smtClean="0">
                <a:latin typeface="Arial" pitchFamily="34" charset="0"/>
                <a:cs typeface="Arial" pitchFamily="34" charset="0"/>
              </a:rPr>
              <a:t>Pentru </a:t>
            </a:r>
            <a:r>
              <a:rPr lang="ro-RO" b="1" i="1" smtClean="0">
                <a:solidFill>
                  <a:schemeClr val="accent5">
                    <a:lumMod val="50000"/>
                  </a:schemeClr>
                </a:solidFill>
                <a:latin typeface="Arial" pitchFamily="34" charset="0"/>
                <a:cs typeface="Arial" pitchFamily="34" charset="0"/>
              </a:rPr>
              <a:t>domeniul ştiinţific şi tehnic</a:t>
            </a:r>
            <a:r>
              <a:rPr lang="ro-RO" smtClean="0">
                <a:latin typeface="Arial" pitchFamily="34" charset="0"/>
                <a:cs typeface="Arial" pitchFamily="34" charset="0"/>
              </a:rPr>
              <a:t> “</a:t>
            </a:r>
            <a:r>
              <a:rPr lang="ro-RO" b="1" i="1" smtClean="0">
                <a:solidFill>
                  <a:schemeClr val="tx2">
                    <a:lumMod val="75000"/>
                  </a:schemeClr>
                </a:solidFill>
                <a:latin typeface="Arial" pitchFamily="34" charset="0"/>
                <a:cs typeface="Arial" pitchFamily="34" charset="0"/>
              </a:rPr>
              <a:t>prepararea</a:t>
            </a:r>
            <a:r>
              <a:rPr lang="ro-RO" smtClean="0">
                <a:latin typeface="Arial" pitchFamily="34" charset="0"/>
                <a:cs typeface="Arial" pitchFamily="34" charset="0"/>
              </a:rPr>
              <a:t>” deține un loc de   </a:t>
            </a:r>
          </a:p>
          <a:p>
            <a:pPr algn="just"/>
            <a:r>
              <a:rPr lang="ro-RO" smtClean="0">
                <a:latin typeface="Arial" pitchFamily="34" charset="0"/>
                <a:cs typeface="Arial" pitchFamily="34" charset="0"/>
              </a:rPr>
              <a:t>    mare însemnătate, spre deosebire de alte sfere de activitate în  </a:t>
            </a:r>
          </a:p>
          <a:p>
            <a:pPr algn="just"/>
            <a:r>
              <a:rPr lang="ro-RO" smtClean="0">
                <a:latin typeface="Arial" pitchFamily="34" charset="0"/>
                <a:cs typeface="Arial" pitchFamily="34" charset="0"/>
              </a:rPr>
              <a:t>    care </a:t>
            </a:r>
            <a:r>
              <a:rPr lang="ro-RO" b="1" i="1" smtClean="0">
                <a:solidFill>
                  <a:srgbClr val="7030A0"/>
                </a:solidFill>
                <a:latin typeface="Arial" pitchFamily="34" charset="0"/>
                <a:cs typeface="Arial" pitchFamily="34" charset="0"/>
              </a:rPr>
              <a:t>predispozițiile native </a:t>
            </a:r>
            <a:r>
              <a:rPr lang="ro-RO" smtClean="0">
                <a:latin typeface="Arial" pitchFamily="34" charset="0"/>
                <a:cs typeface="Arial" pitchFamily="34" charset="0"/>
              </a:rPr>
              <a:t>au un rol mult mai însemnat.</a:t>
            </a:r>
            <a:endParaRPr lang="en-US">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11BC0289-3807-40C7-866C-DA665800FB43}"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14400" y="762000"/>
            <a:ext cx="7772400" cy="430887"/>
          </a:xfrm>
          <a:prstGeom prst="rect">
            <a:avLst/>
          </a:prstGeom>
          <a:effectLst>
            <a:outerShdw blurRad="50800" dist="38100" algn="l" rotWithShape="0">
              <a:prstClr val="black">
                <a:alpha val="40000"/>
              </a:prstClr>
            </a:outerShdw>
          </a:effectLst>
        </p:spPr>
        <p:txBody>
          <a:bodyPr wrap="square">
            <a:spAutoFit/>
          </a:bodyPr>
          <a:lstStyle/>
          <a:p>
            <a:pPr algn="just"/>
            <a:r>
              <a:rPr lang="ro-RO" sz="2200" b="1" smtClean="0">
                <a:solidFill>
                  <a:schemeClr val="accent6">
                    <a:lumMod val="50000"/>
                  </a:schemeClr>
                </a:solidFill>
                <a:latin typeface="Arial" pitchFamily="34" charset="0"/>
                <a:cs typeface="Arial" pitchFamily="34" charset="0"/>
              </a:rPr>
              <a:t>1.2 Noţiuni şi elemente fundamentale despre creativitate</a:t>
            </a:r>
            <a:endParaRPr lang="en-US" sz="2200">
              <a:solidFill>
                <a:schemeClr val="accent6">
                  <a:lumMod val="50000"/>
                </a:schemeClr>
              </a:solidFill>
              <a:latin typeface="Arial" pitchFamily="34" charset="0"/>
              <a:cs typeface="Arial" pitchFamily="34" charset="0"/>
            </a:endParaRPr>
          </a:p>
        </p:txBody>
      </p:sp>
      <p:sp>
        <p:nvSpPr>
          <p:cNvPr id="6" name="Rectangle 5"/>
          <p:cNvSpPr/>
          <p:nvPr/>
        </p:nvSpPr>
        <p:spPr>
          <a:xfrm>
            <a:off x="990600" y="1447800"/>
            <a:ext cx="5420074" cy="400110"/>
          </a:xfrm>
          <a:prstGeom prst="rect">
            <a:avLst/>
          </a:prstGeom>
          <a:effectLst>
            <a:outerShdw blurRad="50800" dist="38100" algn="l" rotWithShape="0">
              <a:prstClr val="black">
                <a:alpha val="40000"/>
              </a:prstClr>
            </a:outerShdw>
          </a:effectLst>
        </p:spPr>
        <p:txBody>
          <a:bodyPr wrap="none">
            <a:spAutoFit/>
          </a:bodyPr>
          <a:lstStyle/>
          <a:p>
            <a:r>
              <a:rPr lang="ro-RO" sz="2000" b="1" smtClean="0">
                <a:solidFill>
                  <a:srgbClr val="7030A0"/>
                </a:solidFill>
                <a:latin typeface="Arial" pitchFamily="34" charset="0"/>
                <a:cs typeface="Arial" pitchFamily="34" charset="0"/>
              </a:rPr>
              <a:t>1.2.1  Caracterizarea generală a creativităţii</a:t>
            </a:r>
            <a:endParaRPr lang="en-US" sz="2000">
              <a:solidFill>
                <a:srgbClr val="7030A0"/>
              </a:solidFill>
              <a:latin typeface="Arial" pitchFamily="34" charset="0"/>
              <a:cs typeface="Arial" pitchFamily="34" charset="0"/>
            </a:endParaRPr>
          </a:p>
        </p:txBody>
      </p:sp>
      <p:sp>
        <p:nvSpPr>
          <p:cNvPr id="7" name="Rectangle 6"/>
          <p:cNvSpPr/>
          <p:nvPr/>
        </p:nvSpPr>
        <p:spPr>
          <a:xfrm>
            <a:off x="990600" y="1905000"/>
            <a:ext cx="7467600" cy="1815882"/>
          </a:xfrm>
          <a:prstGeom prst="rect">
            <a:avLst/>
          </a:prstGeom>
          <a:ln>
            <a:noFill/>
          </a:ln>
        </p:spPr>
        <p:txBody>
          <a:bodyPr wrap="square">
            <a:spAutoFit/>
          </a:bodyPr>
          <a:lstStyle/>
          <a:p>
            <a:pPr algn="just"/>
            <a:r>
              <a:rPr lang="ro-RO" sz="40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outerShdw blurRad="50800" dist="38100" algn="l" rotWithShape="0">
                    <a:prstClr val="black">
                      <a:alpha val="40000"/>
                    </a:prstClr>
                  </a:outerShdw>
                </a:effectLst>
                <a:latin typeface="Arial" pitchFamily="34" charset="0"/>
                <a:cs typeface="Arial" pitchFamily="34" charset="0"/>
                <a:sym typeface="Wingdings"/>
              </a:rPr>
              <a:t></a:t>
            </a:r>
            <a:r>
              <a:rPr lang="ro-RO" sz="4000" b="1" smtClean="0">
                <a:latin typeface="Arial" pitchFamily="34" charset="0"/>
                <a:cs typeface="Arial" pitchFamily="34" charset="0"/>
                <a:sym typeface="Wingdings"/>
              </a:rPr>
              <a:t> </a:t>
            </a:r>
            <a:r>
              <a:rPr lang="ro-RO" smtClean="0">
                <a:latin typeface="Arial" pitchFamily="34" charset="0"/>
                <a:cs typeface="Arial" pitchFamily="34" charset="0"/>
              </a:rPr>
              <a:t>Termenul de </a:t>
            </a:r>
            <a:r>
              <a:rPr lang="ro-RO" b="1" i="1" smtClean="0">
                <a:solidFill>
                  <a:srgbClr val="0070C0"/>
                </a:solidFill>
                <a:latin typeface="Arial" pitchFamily="34" charset="0"/>
                <a:cs typeface="Arial" pitchFamily="34" charset="0"/>
              </a:rPr>
              <a:t>creativitate</a:t>
            </a:r>
            <a:r>
              <a:rPr lang="ro-RO" smtClean="0">
                <a:latin typeface="Arial" pitchFamily="34" charset="0"/>
                <a:cs typeface="Arial" pitchFamily="34" charset="0"/>
              </a:rPr>
              <a:t> a fost introdus de G.W. Allport, în 1938, în urma înţelegerii faptului că </a:t>
            </a:r>
            <a:r>
              <a:rPr lang="ro-RO" b="1" i="1" smtClean="0">
                <a:solidFill>
                  <a:schemeClr val="accent6">
                    <a:lumMod val="50000"/>
                  </a:schemeClr>
                </a:solidFill>
                <a:latin typeface="Arial" pitchFamily="34" charset="0"/>
                <a:cs typeface="Arial" pitchFamily="34" charset="0"/>
              </a:rPr>
              <a:t>substratul psihic al creaţiei </a:t>
            </a:r>
            <a:r>
              <a:rPr lang="ro-RO" smtClean="0">
                <a:latin typeface="Arial" pitchFamily="34" charset="0"/>
                <a:cs typeface="Arial" pitchFamily="34" charset="0"/>
              </a:rPr>
              <a:t>este </a:t>
            </a:r>
            <a:r>
              <a:rPr lang="ro-RO" b="1" i="1" smtClean="0">
                <a:solidFill>
                  <a:srgbClr val="FF0000"/>
                </a:solidFill>
                <a:latin typeface="Arial" pitchFamily="34" charset="0"/>
                <a:cs typeface="Arial" pitchFamily="34" charset="0"/>
              </a:rPr>
              <a:t>ireductibil la aptitudini </a:t>
            </a:r>
            <a:r>
              <a:rPr lang="ro-RO" smtClean="0">
                <a:latin typeface="Arial" pitchFamily="34" charset="0"/>
                <a:cs typeface="Arial" pitchFamily="34" charset="0"/>
              </a:rPr>
              <a:t>şi presupune o </a:t>
            </a:r>
            <a:r>
              <a:rPr lang="ro-RO" b="1" i="1" smtClean="0">
                <a:solidFill>
                  <a:schemeClr val="accent6">
                    <a:lumMod val="50000"/>
                  </a:schemeClr>
                </a:solidFill>
                <a:latin typeface="Arial" pitchFamily="34" charset="0"/>
                <a:cs typeface="Arial" pitchFamily="34" charset="0"/>
              </a:rPr>
              <a:t>dispoziţie generală a personalităţii spre nou</a:t>
            </a:r>
            <a:r>
              <a:rPr lang="ro-RO" smtClean="0">
                <a:latin typeface="Arial" pitchFamily="34" charset="0"/>
                <a:cs typeface="Arial" pitchFamily="34" charset="0"/>
              </a:rPr>
              <a:t>, o anumită </a:t>
            </a:r>
            <a:r>
              <a:rPr lang="ro-RO" b="1" i="1" smtClean="0">
                <a:solidFill>
                  <a:schemeClr val="accent6">
                    <a:lumMod val="50000"/>
                  </a:schemeClr>
                </a:solidFill>
                <a:latin typeface="Arial" pitchFamily="34" charset="0"/>
                <a:cs typeface="Arial" pitchFamily="34" charset="0"/>
              </a:rPr>
              <a:t>organizare a proceselor psihice în sistemul de personalitate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10" name="Rectangle 9"/>
          <p:cNvSpPr/>
          <p:nvPr/>
        </p:nvSpPr>
        <p:spPr>
          <a:xfrm>
            <a:off x="1066800" y="4038600"/>
            <a:ext cx="7315200" cy="646331"/>
          </a:xfrm>
          <a:prstGeom prst="rect">
            <a:avLst/>
          </a:prstGeom>
        </p:spPr>
        <p:txBody>
          <a:bodyPr wrap="square">
            <a:spAutoFit/>
          </a:bodyPr>
          <a:lstStyle/>
          <a:p>
            <a:pPr algn="just"/>
            <a:r>
              <a:rPr lang="ro-RO" smtClean="0">
                <a:latin typeface="Arial" pitchFamily="34" charset="0"/>
                <a:cs typeface="Arial" pitchFamily="34" charset="0"/>
              </a:rPr>
              <a:t>Trăsăturile definitorii pentru </a:t>
            </a:r>
            <a:r>
              <a:rPr lang="ro-RO" b="1" i="1" smtClean="0">
                <a:solidFill>
                  <a:schemeClr val="accent1">
                    <a:lumMod val="75000"/>
                  </a:schemeClr>
                </a:solidFill>
                <a:latin typeface="Arial" pitchFamily="34" charset="0"/>
                <a:cs typeface="Arial" pitchFamily="34" charset="0"/>
              </a:rPr>
              <a:t>creativitate</a:t>
            </a:r>
            <a:r>
              <a:rPr lang="ro-RO" smtClean="0">
                <a:latin typeface="Arial" pitchFamily="34" charset="0"/>
                <a:cs typeface="Arial" pitchFamily="34" charset="0"/>
              </a:rPr>
              <a:t> sunt </a:t>
            </a:r>
            <a:r>
              <a:rPr lang="ro-RO" b="1" i="1" smtClean="0">
                <a:solidFill>
                  <a:srgbClr val="FF0000"/>
                </a:solidFill>
                <a:latin typeface="Arial" pitchFamily="34" charset="0"/>
                <a:cs typeface="Arial" pitchFamily="34" charset="0"/>
              </a:rPr>
              <a:t>noutatea</a:t>
            </a:r>
            <a:r>
              <a:rPr lang="ro-RO" i="1" smtClean="0">
                <a:latin typeface="Arial" pitchFamily="34" charset="0"/>
                <a:cs typeface="Arial" pitchFamily="34" charset="0"/>
              </a:rPr>
              <a:t> şi </a:t>
            </a:r>
            <a:r>
              <a:rPr lang="ro-RO" b="1" i="1" smtClean="0">
                <a:solidFill>
                  <a:srgbClr val="FF0000"/>
                </a:solidFill>
                <a:latin typeface="Arial" pitchFamily="34" charset="0"/>
                <a:cs typeface="Arial" pitchFamily="34" charset="0"/>
              </a:rPr>
              <a:t>originalitatea</a:t>
            </a:r>
            <a:r>
              <a:rPr lang="ro-RO" i="1" smtClean="0">
                <a:latin typeface="Arial" pitchFamily="34" charset="0"/>
                <a:cs typeface="Arial" pitchFamily="34" charset="0"/>
              </a:rPr>
              <a:t> </a:t>
            </a:r>
            <a:r>
              <a:rPr lang="ro-RO" smtClean="0">
                <a:latin typeface="Arial" pitchFamily="34" charset="0"/>
                <a:cs typeface="Arial" pitchFamily="34" charset="0"/>
              </a:rPr>
              <a:t>răspunsurilor, ideilor, soluţiilor, comportamentelor.</a:t>
            </a:r>
            <a:endParaRPr lang="en-US">
              <a:latin typeface="Arial" pitchFamily="34" charset="0"/>
              <a:cs typeface="Arial" pitchFamily="34" charset="0"/>
            </a:endParaRPr>
          </a:p>
        </p:txBody>
      </p:sp>
      <p:sp>
        <p:nvSpPr>
          <p:cNvPr id="11" name="Right Arrow 10"/>
          <p:cNvSpPr/>
          <p:nvPr/>
        </p:nvSpPr>
        <p:spPr>
          <a:xfrm>
            <a:off x="457200" y="41148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66800" y="4953000"/>
            <a:ext cx="1184427" cy="369332"/>
          </a:xfrm>
          <a:prstGeom prst="rect">
            <a:avLst/>
          </a:prstGeom>
          <a:ln>
            <a:solidFill>
              <a:schemeClr val="accent2">
                <a:lumMod val="75000"/>
              </a:schemeClr>
            </a:solidFill>
          </a:ln>
          <a:effectLst>
            <a:glow rad="101600">
              <a:schemeClr val="accent6">
                <a:satMod val="175000"/>
                <a:alpha val="40000"/>
              </a:schemeClr>
            </a:glow>
          </a:effectLst>
        </p:spPr>
        <p:txBody>
          <a:bodyPr wrap="none">
            <a:spAutoFit/>
          </a:bodyPr>
          <a:lstStyle/>
          <a:p>
            <a:pPr algn="ctr"/>
            <a:r>
              <a:rPr lang="ro-RO" b="1" i="1" smtClean="0">
                <a:solidFill>
                  <a:srgbClr val="FF0000"/>
                </a:solidFill>
                <a:latin typeface="Arial" pitchFamily="34" charset="0"/>
                <a:cs typeface="Arial" pitchFamily="34" charset="0"/>
              </a:rPr>
              <a:t>Noutatea</a:t>
            </a:r>
            <a:endParaRPr lang="en-US" b="1" i="1">
              <a:solidFill>
                <a:srgbClr val="FF0000"/>
              </a:solidFill>
              <a:latin typeface="Arial" pitchFamily="34" charset="0"/>
              <a:cs typeface="Arial" pitchFamily="34" charset="0"/>
            </a:endParaRPr>
          </a:p>
        </p:txBody>
      </p:sp>
      <p:sp>
        <p:nvSpPr>
          <p:cNvPr id="13" name="Right Arrow 12"/>
          <p:cNvSpPr/>
          <p:nvPr/>
        </p:nvSpPr>
        <p:spPr>
          <a:xfrm>
            <a:off x="3048000" y="50292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733800" y="4800600"/>
            <a:ext cx="5257800" cy="646331"/>
          </a:xfrm>
          <a:prstGeom prst="rect">
            <a:avLst/>
          </a:prstGeom>
        </p:spPr>
        <p:txBody>
          <a:bodyPr wrap="square">
            <a:spAutoFit/>
          </a:bodyPr>
          <a:lstStyle/>
          <a:p>
            <a:r>
              <a:rPr lang="ro-RO" i="1" smtClean="0">
                <a:latin typeface="Arial" pitchFamily="34" charset="0"/>
                <a:cs typeface="Arial" pitchFamily="34" charset="0"/>
              </a:rPr>
              <a:t>se referă la distanţa în timp a unui produs faţă de cele precedente.</a:t>
            </a:r>
            <a:endParaRPr lang="en-US" i="1">
              <a:latin typeface="Arial" pitchFamily="34" charset="0"/>
              <a:cs typeface="Arial" pitchFamily="34" charset="0"/>
            </a:endParaRPr>
          </a:p>
        </p:txBody>
      </p:sp>
      <p:sp>
        <p:nvSpPr>
          <p:cNvPr id="15" name="Rectangle 14"/>
          <p:cNvSpPr/>
          <p:nvPr/>
        </p:nvSpPr>
        <p:spPr>
          <a:xfrm>
            <a:off x="1066800" y="5715000"/>
            <a:ext cx="1659430" cy="369332"/>
          </a:xfrm>
          <a:prstGeom prst="rect">
            <a:avLst/>
          </a:prstGeom>
          <a:ln>
            <a:solidFill>
              <a:schemeClr val="accent2">
                <a:lumMod val="75000"/>
              </a:schemeClr>
            </a:solidFill>
          </a:ln>
          <a:effectLst>
            <a:glow rad="139700">
              <a:schemeClr val="accent6">
                <a:satMod val="175000"/>
                <a:alpha val="40000"/>
              </a:schemeClr>
            </a:glow>
          </a:effectLst>
        </p:spPr>
        <p:txBody>
          <a:bodyPr wrap="none">
            <a:spAutoFit/>
          </a:bodyPr>
          <a:lstStyle/>
          <a:p>
            <a:pPr algn="ctr"/>
            <a:r>
              <a:rPr lang="ro-RO" b="1" i="1" smtClean="0">
                <a:solidFill>
                  <a:srgbClr val="FF0000"/>
                </a:solidFill>
                <a:latin typeface="Arial" pitchFamily="34" charset="0"/>
                <a:cs typeface="Arial" pitchFamily="34" charset="0"/>
              </a:rPr>
              <a:t>Originalitatea</a:t>
            </a:r>
            <a:endParaRPr lang="en-US" b="1" i="1">
              <a:solidFill>
                <a:srgbClr val="FF0000"/>
              </a:solidFill>
              <a:latin typeface="Arial" pitchFamily="34" charset="0"/>
              <a:cs typeface="Arial" pitchFamily="34" charset="0"/>
            </a:endParaRPr>
          </a:p>
        </p:txBody>
      </p:sp>
      <p:sp>
        <p:nvSpPr>
          <p:cNvPr id="16" name="Right Arrow 15"/>
          <p:cNvSpPr/>
          <p:nvPr/>
        </p:nvSpPr>
        <p:spPr>
          <a:xfrm>
            <a:off x="3048000" y="57912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810000" y="5715000"/>
            <a:ext cx="4044697" cy="369332"/>
          </a:xfrm>
          <a:prstGeom prst="rect">
            <a:avLst/>
          </a:prstGeom>
        </p:spPr>
        <p:txBody>
          <a:bodyPr wrap="none">
            <a:spAutoFit/>
          </a:bodyPr>
          <a:lstStyle/>
          <a:p>
            <a:r>
              <a:rPr lang="ro-RO" i="1" smtClean="0">
                <a:latin typeface="Arial" pitchFamily="34" charset="0"/>
                <a:cs typeface="Arial" pitchFamily="34" charset="0"/>
              </a:rPr>
              <a:t>se apreciază prin raritatea produsului.</a:t>
            </a:r>
            <a:endParaRPr lang="en-US" i="1">
              <a:latin typeface="Arial" pitchFamily="34" charset="0"/>
              <a:cs typeface="Arial" pitchFamily="34" charset="0"/>
            </a:endParaRPr>
          </a:p>
        </p:txBody>
      </p:sp>
      <p:sp>
        <p:nvSpPr>
          <p:cNvPr id="18" name="Slide Number Placeholder 17"/>
          <p:cNvSpPr>
            <a:spLocks noGrp="1"/>
          </p:cNvSpPr>
          <p:nvPr>
            <p:ph type="sldNum" sz="quarter" idx="12"/>
          </p:nvPr>
        </p:nvSpPr>
        <p:spPr/>
        <p:txBody>
          <a:bodyPr/>
          <a:lstStyle/>
          <a:p>
            <a:fld id="{11BC0289-3807-40C7-866C-DA665800FB43}"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38200"/>
            <a:ext cx="2590800" cy="646331"/>
          </a:xfrm>
          <a:prstGeom prst="rect">
            <a:avLst/>
          </a:prstGeom>
          <a:effectLst>
            <a:outerShdw blurRad="50800" dist="38100" algn="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spAutoFit/>
          </a:bodyPr>
          <a:lstStyle/>
          <a:p>
            <a:pPr marL="342900" indent="-342900" algn="just">
              <a:buAutoNum type="alphaUcParenR"/>
            </a:pPr>
            <a:r>
              <a:rPr lang="ro-RO" b="1" i="1" smtClean="0">
                <a:solidFill>
                  <a:schemeClr val="tx2">
                    <a:lumMod val="75000"/>
                  </a:schemeClr>
                </a:solidFill>
                <a:latin typeface="Arial" pitchFamily="34" charset="0"/>
                <a:cs typeface="Arial" pitchFamily="34" charset="0"/>
              </a:rPr>
              <a:t>PREPARAREA sau </a:t>
            </a:r>
          </a:p>
          <a:p>
            <a:pPr marL="342900" indent="-342900" algn="just"/>
            <a:r>
              <a:rPr lang="ro-RO" b="1" i="1" smtClean="0">
                <a:solidFill>
                  <a:schemeClr val="tx2">
                    <a:lumMod val="75000"/>
                  </a:schemeClr>
                </a:solidFill>
                <a:latin typeface="Arial" pitchFamily="34" charset="0"/>
                <a:cs typeface="Arial" pitchFamily="34" charset="0"/>
              </a:rPr>
              <a:t>     PREGĂTIREA</a:t>
            </a:r>
            <a:endParaRPr lang="en-US">
              <a:solidFill>
                <a:schemeClr val="tx2">
                  <a:lumMod val="75000"/>
                </a:schemeClr>
              </a:solidFill>
              <a:latin typeface="Arial" pitchFamily="34" charset="0"/>
              <a:cs typeface="Arial" pitchFamily="34" charset="0"/>
            </a:endParaRPr>
          </a:p>
        </p:txBody>
      </p:sp>
      <p:sp>
        <p:nvSpPr>
          <p:cNvPr id="3" name="Rectangle 2"/>
          <p:cNvSpPr/>
          <p:nvPr/>
        </p:nvSpPr>
        <p:spPr>
          <a:xfrm>
            <a:off x="4038600" y="762000"/>
            <a:ext cx="4648200" cy="923330"/>
          </a:xfrm>
          <a:prstGeom prst="rect">
            <a:avLst/>
          </a:prstGeom>
        </p:spPr>
        <p:txBody>
          <a:bodyPr wrap="square">
            <a:spAutoFit/>
          </a:bodyPr>
          <a:lstStyle/>
          <a:p>
            <a:pPr algn="just"/>
            <a:r>
              <a:rPr lang="ro-RO" smtClean="0">
                <a:latin typeface="Arial" pitchFamily="34" charset="0"/>
                <a:cs typeface="Arial" pitchFamily="34" charset="0"/>
              </a:rPr>
              <a:t>este o </a:t>
            </a:r>
            <a:r>
              <a:rPr lang="ro-RO" b="1" i="1" smtClean="0">
                <a:solidFill>
                  <a:schemeClr val="accent6">
                    <a:lumMod val="50000"/>
                  </a:schemeClr>
                </a:solidFill>
                <a:latin typeface="Arial" pitchFamily="34" charset="0"/>
                <a:cs typeface="Arial" pitchFamily="34" charset="0"/>
              </a:rPr>
              <a:t>etapă deosebit de complexă </a:t>
            </a:r>
            <a:r>
              <a:rPr lang="ro-RO" smtClean="0">
                <a:latin typeface="Arial" pitchFamily="34" charset="0"/>
                <a:cs typeface="Arial" pitchFamily="34" charset="0"/>
              </a:rPr>
              <a:t>şi </a:t>
            </a:r>
            <a:r>
              <a:rPr lang="ro-RO" b="1" i="1" smtClean="0">
                <a:solidFill>
                  <a:schemeClr val="accent6">
                    <a:lumMod val="50000"/>
                  </a:schemeClr>
                </a:solidFill>
                <a:latin typeface="Arial" pitchFamily="34" charset="0"/>
                <a:cs typeface="Arial" pitchFamily="34" charset="0"/>
              </a:rPr>
              <a:t>uneori decisivă </a:t>
            </a:r>
            <a:r>
              <a:rPr lang="ro-RO" smtClean="0">
                <a:latin typeface="Arial" pitchFamily="34" charset="0"/>
                <a:cs typeface="Arial" pitchFamily="34" charset="0"/>
              </a:rPr>
              <a:t>pentru reușita procesului creator,care conține următoarele </a:t>
            </a:r>
            <a:r>
              <a:rPr lang="ro-RO" b="1" i="1" smtClean="0">
                <a:solidFill>
                  <a:srgbClr val="7030A0"/>
                </a:solidFill>
                <a:latin typeface="Arial" pitchFamily="34" charset="0"/>
                <a:cs typeface="Arial" pitchFamily="34" charset="0"/>
              </a:rPr>
              <a:t>subetape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4" name="Right Arrow 3"/>
          <p:cNvSpPr/>
          <p:nvPr/>
        </p:nvSpPr>
        <p:spPr>
          <a:xfrm>
            <a:off x="3200400" y="10668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33400" y="1981200"/>
            <a:ext cx="2839239"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ro-RO" b="1" i="1" smtClean="0">
                <a:solidFill>
                  <a:srgbClr val="7030A0"/>
                </a:solidFill>
                <a:latin typeface="Arial" pitchFamily="34" charset="0"/>
                <a:cs typeface="Arial" pitchFamily="34" charset="0"/>
              </a:rPr>
              <a:t>a) Subetapa observației </a:t>
            </a:r>
            <a:endParaRPr lang="en-US" b="1">
              <a:solidFill>
                <a:srgbClr val="7030A0"/>
              </a:solidFill>
              <a:latin typeface="Arial" pitchFamily="34" charset="0"/>
              <a:cs typeface="Arial" pitchFamily="34" charset="0"/>
            </a:endParaRPr>
          </a:p>
        </p:txBody>
      </p:sp>
      <p:sp>
        <p:nvSpPr>
          <p:cNvPr id="6" name="Rectangle 5"/>
          <p:cNvSpPr/>
          <p:nvPr/>
        </p:nvSpPr>
        <p:spPr>
          <a:xfrm>
            <a:off x="4114800" y="1905000"/>
            <a:ext cx="4495800" cy="646331"/>
          </a:xfrm>
          <a:prstGeom prst="rect">
            <a:avLst/>
          </a:prstGeom>
        </p:spPr>
        <p:txBody>
          <a:bodyPr wrap="square">
            <a:spAutoFit/>
          </a:bodyPr>
          <a:lstStyle/>
          <a:p>
            <a:pPr algn="just"/>
            <a:r>
              <a:rPr lang="ro-RO" smtClean="0">
                <a:latin typeface="Arial" pitchFamily="34" charset="0"/>
                <a:cs typeface="Arial" pitchFamily="34" charset="0"/>
              </a:rPr>
              <a:t>constă în </a:t>
            </a:r>
            <a:r>
              <a:rPr lang="ro-RO" b="1" i="1" smtClean="0">
                <a:solidFill>
                  <a:srgbClr val="FF0000"/>
                </a:solidFill>
                <a:latin typeface="Arial" pitchFamily="34" charset="0"/>
                <a:cs typeface="Arial" pitchFamily="34" charset="0"/>
              </a:rPr>
              <a:t>sesizarea problemei</a:t>
            </a:r>
            <a:r>
              <a:rPr lang="ro-RO" smtClean="0">
                <a:latin typeface="Arial" pitchFamily="34" charset="0"/>
                <a:cs typeface="Arial" pitchFamily="34" charset="0"/>
              </a:rPr>
              <a:t>, adică a unei </a:t>
            </a:r>
            <a:r>
              <a:rPr lang="ro-RO" b="1" i="1" smtClean="0">
                <a:solidFill>
                  <a:srgbClr val="FF0000"/>
                </a:solidFill>
                <a:latin typeface="Arial" pitchFamily="34" charset="0"/>
                <a:cs typeface="Arial" pitchFamily="34" charset="0"/>
              </a:rPr>
              <a:t>dificultăți</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nevoi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7" name="Right Arrow 6"/>
          <p:cNvSpPr/>
          <p:nvPr/>
        </p:nvSpPr>
        <p:spPr>
          <a:xfrm>
            <a:off x="3505200" y="2057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362200" y="2819400"/>
            <a:ext cx="6324600" cy="9233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ro-RO" smtClean="0">
                <a:latin typeface="Arial" pitchFamily="34" charset="0"/>
                <a:cs typeface="Arial" pitchFamily="34" charset="0"/>
              </a:rPr>
              <a:t>“</a:t>
            </a:r>
            <a:r>
              <a:rPr lang="ro-RO" b="1" i="1" smtClean="0">
                <a:solidFill>
                  <a:srgbClr val="7030A0"/>
                </a:solidFill>
                <a:latin typeface="Arial" pitchFamily="34" charset="0"/>
                <a:cs typeface="Arial" pitchFamily="34" charset="0"/>
              </a:rPr>
              <a:t>Deficiențele</a:t>
            </a:r>
            <a:r>
              <a:rPr lang="ro-RO" smtClean="0">
                <a:latin typeface="Arial" pitchFamily="34" charset="0"/>
                <a:cs typeface="Arial" pitchFamily="34" charset="0"/>
              </a:rPr>
              <a:t>” sunt aspecte care duc la </a:t>
            </a:r>
            <a:r>
              <a:rPr lang="ro-RO" b="1" i="1" smtClean="0">
                <a:solidFill>
                  <a:schemeClr val="accent1">
                    <a:lumMod val="75000"/>
                  </a:schemeClr>
                </a:solidFill>
                <a:latin typeface="Arial" pitchFamily="34" charset="0"/>
                <a:cs typeface="Arial" pitchFamily="34" charset="0"/>
              </a:rPr>
              <a:t>creație</a:t>
            </a:r>
            <a:r>
              <a:rPr lang="ro-RO" smtClean="0">
                <a:latin typeface="Arial" pitchFamily="34" charset="0"/>
                <a:cs typeface="Arial" pitchFamily="34" charset="0"/>
              </a:rPr>
              <a:t> în știință și tehnică, specialiştii din aceste domenii fiind receptivi la ele și în acelaşi timp elaborând </a:t>
            </a:r>
            <a:r>
              <a:rPr lang="ro-RO" b="1" i="1" smtClean="0">
                <a:solidFill>
                  <a:srgbClr val="FF0000"/>
                </a:solidFill>
                <a:latin typeface="Arial" pitchFamily="34" charset="0"/>
                <a:cs typeface="Arial" pitchFamily="34" charset="0"/>
              </a:rPr>
              <a:t>modalități</a:t>
            </a:r>
            <a:r>
              <a:rPr lang="ro-RO" smtClean="0">
                <a:latin typeface="Arial" pitchFamily="34" charset="0"/>
                <a:cs typeface="Arial" pitchFamily="34" charset="0"/>
              </a:rPr>
              <a:t> pentru depășirea lor.</a:t>
            </a:r>
            <a:endParaRPr lang="en-US">
              <a:latin typeface="Arial" pitchFamily="34" charset="0"/>
              <a:cs typeface="Arial" pitchFamily="34" charset="0"/>
            </a:endParaRPr>
          </a:p>
        </p:txBody>
      </p:sp>
      <p:sp>
        <p:nvSpPr>
          <p:cNvPr id="9" name="Rectangle 8"/>
          <p:cNvSpPr/>
          <p:nvPr/>
        </p:nvSpPr>
        <p:spPr>
          <a:xfrm>
            <a:off x="2286000" y="4038600"/>
            <a:ext cx="6400800" cy="646331"/>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ro-RO" smtClean="0">
                <a:latin typeface="Arial" pitchFamily="34" charset="0"/>
                <a:cs typeface="Arial" pitchFamily="34" charset="0"/>
              </a:rPr>
              <a:t>Fiecare dintre aceste </a:t>
            </a:r>
            <a:r>
              <a:rPr lang="ro-RO" b="1" i="1" smtClean="0">
                <a:solidFill>
                  <a:srgbClr val="FF0000"/>
                </a:solidFill>
                <a:latin typeface="Arial" pitchFamily="34" charset="0"/>
                <a:cs typeface="Arial" pitchFamily="34" charset="0"/>
              </a:rPr>
              <a:t>modalităţi</a:t>
            </a:r>
            <a:r>
              <a:rPr lang="ro-RO" smtClean="0">
                <a:latin typeface="Arial" pitchFamily="34" charset="0"/>
                <a:cs typeface="Arial" pitchFamily="34" charset="0"/>
              </a:rPr>
              <a:t> conţine elemente de </a:t>
            </a:r>
            <a:r>
              <a:rPr lang="ro-RO" b="1" i="1" smtClean="0">
                <a:solidFill>
                  <a:schemeClr val="accent1">
                    <a:lumMod val="75000"/>
                  </a:schemeClr>
                </a:solidFill>
                <a:latin typeface="Arial" pitchFamily="34" charset="0"/>
                <a:cs typeface="Arial" pitchFamily="34" charset="0"/>
              </a:rPr>
              <a:t>noutate</a:t>
            </a:r>
            <a:r>
              <a:rPr lang="ro-RO" smtClean="0">
                <a:latin typeface="Arial" pitchFamily="34" charset="0"/>
                <a:cs typeface="Arial" pitchFamily="34" charset="0"/>
              </a:rPr>
              <a:t> şi </a:t>
            </a:r>
            <a:r>
              <a:rPr lang="ro-RO" b="1" i="1" smtClean="0">
                <a:solidFill>
                  <a:schemeClr val="accent1">
                    <a:lumMod val="75000"/>
                  </a:schemeClr>
                </a:solidFill>
                <a:latin typeface="Arial" pitchFamily="34" charset="0"/>
                <a:cs typeface="Arial" pitchFamily="34" charset="0"/>
              </a:rPr>
              <a:t>originalitate</a:t>
            </a:r>
            <a:r>
              <a:rPr lang="ro-RO" smtClean="0">
                <a:latin typeface="Arial" pitchFamily="34" charset="0"/>
                <a:cs typeface="Arial" pitchFamily="34" charset="0"/>
              </a:rPr>
              <a:t>, desigur în proporţii foarte variate.</a:t>
            </a:r>
            <a:endParaRPr lang="en-US">
              <a:latin typeface="Arial" pitchFamily="34" charset="0"/>
              <a:cs typeface="Arial" pitchFamily="34" charset="0"/>
            </a:endParaRPr>
          </a:p>
        </p:txBody>
      </p:sp>
      <p:cxnSp>
        <p:nvCxnSpPr>
          <p:cNvPr id="11" name="Shape 10"/>
          <p:cNvCxnSpPr>
            <a:stCxn id="5" idx="2"/>
            <a:endCxn id="8" idx="1"/>
          </p:cNvCxnSpPr>
          <p:nvPr/>
        </p:nvCxnSpPr>
        <p:spPr>
          <a:xfrm rot="16200000" flipH="1">
            <a:off x="1692344" y="2611208"/>
            <a:ext cx="930533" cy="40918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Shape 11"/>
          <p:cNvCxnSpPr>
            <a:stCxn id="5" idx="2"/>
            <a:endCxn id="9" idx="1"/>
          </p:cNvCxnSpPr>
          <p:nvPr/>
        </p:nvCxnSpPr>
        <p:spPr>
          <a:xfrm rot="16200000" flipH="1">
            <a:off x="1113893" y="3189659"/>
            <a:ext cx="2011234" cy="33298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914400" y="5486400"/>
            <a:ext cx="2971800" cy="533400"/>
          </a:xfrm>
          <a:prstGeom prst="rect">
            <a:avLst/>
          </a:prstGeom>
          <a:solidFill>
            <a:srgbClr val="FFFF66">
              <a:alpha val="51765"/>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ro-RO" smtClean="0">
                <a:latin typeface="Arial" pitchFamily="34" charset="0"/>
                <a:cs typeface="Arial" pitchFamily="34" charset="0"/>
              </a:rPr>
              <a:t>Condiţiile care </a:t>
            </a:r>
            <a:r>
              <a:rPr lang="ro-RO" b="1" i="1" smtClean="0">
                <a:solidFill>
                  <a:schemeClr val="accent1">
                    <a:lumMod val="75000"/>
                  </a:schemeClr>
                </a:solidFill>
                <a:latin typeface="Arial" pitchFamily="34" charset="0"/>
                <a:cs typeface="Arial" pitchFamily="34" charset="0"/>
              </a:rPr>
              <a:t>favorizează</a:t>
            </a:r>
            <a:r>
              <a:rPr lang="ro-RO" smtClean="0">
                <a:latin typeface="Arial" pitchFamily="34" charset="0"/>
                <a:cs typeface="Arial" pitchFamily="34" charset="0"/>
              </a:rPr>
              <a:t> parcurgerea acestei etape </a:t>
            </a:r>
            <a:endParaRPr lang="en-US" b="1">
              <a:solidFill>
                <a:schemeClr val="accent1">
                  <a:lumMod val="75000"/>
                </a:schemeClr>
              </a:solidFill>
              <a:latin typeface="Arial" pitchFamily="34" charset="0"/>
              <a:cs typeface="Arial" pitchFamily="34" charset="0"/>
            </a:endParaRPr>
          </a:p>
        </p:txBody>
      </p:sp>
      <p:sp>
        <p:nvSpPr>
          <p:cNvPr id="22" name="Rectangle 21"/>
          <p:cNvSpPr/>
          <p:nvPr/>
        </p:nvSpPr>
        <p:spPr>
          <a:xfrm>
            <a:off x="4572000" y="5791200"/>
            <a:ext cx="4343400" cy="646331"/>
          </a:xfrm>
          <a:prstGeom prst="rect">
            <a:avLst/>
          </a:prstGeom>
          <a:ln>
            <a:noFill/>
          </a:ln>
        </p:spPr>
        <p:txBody>
          <a:bodyPr wrap="square">
            <a:spAutoFit/>
          </a:bodyPr>
          <a:lstStyle/>
          <a:p>
            <a:r>
              <a:rPr lang="ro-RO" b="1" i="1" smtClean="0">
                <a:solidFill>
                  <a:schemeClr val="accent1">
                    <a:lumMod val="75000"/>
                  </a:schemeClr>
                </a:solidFill>
                <a:latin typeface="Arial" pitchFamily="34" charset="0"/>
                <a:cs typeface="Arial" pitchFamily="34" charset="0"/>
              </a:rPr>
              <a:t>sensibilitatea față de abaterile (deviațiile) de la normal</a:t>
            </a:r>
            <a:endParaRPr lang="en-US" b="1" i="1">
              <a:solidFill>
                <a:schemeClr val="accent1">
                  <a:lumMod val="75000"/>
                </a:schemeClr>
              </a:solidFill>
              <a:latin typeface="Arial" pitchFamily="34" charset="0"/>
              <a:cs typeface="Arial" pitchFamily="34" charset="0"/>
            </a:endParaRPr>
          </a:p>
        </p:txBody>
      </p:sp>
      <p:sp>
        <p:nvSpPr>
          <p:cNvPr id="23" name="Rectangle 22"/>
          <p:cNvSpPr/>
          <p:nvPr/>
        </p:nvSpPr>
        <p:spPr>
          <a:xfrm>
            <a:off x="4572000" y="5105400"/>
            <a:ext cx="3048000" cy="369332"/>
          </a:xfrm>
          <a:prstGeom prst="rect">
            <a:avLst/>
          </a:prstGeom>
          <a:ln>
            <a:noFill/>
          </a:ln>
        </p:spPr>
        <p:txBody>
          <a:bodyPr wrap="square">
            <a:spAutoFit/>
          </a:bodyPr>
          <a:lstStyle/>
          <a:p>
            <a:r>
              <a:rPr lang="ro-RO" b="1" i="1" smtClean="0">
                <a:solidFill>
                  <a:schemeClr val="accent1">
                    <a:lumMod val="75000"/>
                  </a:schemeClr>
                </a:solidFill>
                <a:latin typeface="Arial" pitchFamily="34" charset="0"/>
                <a:cs typeface="Arial" pitchFamily="34" charset="0"/>
              </a:rPr>
              <a:t>sensibilitatea la implicații </a:t>
            </a:r>
            <a:endParaRPr lang="en-US" b="1" i="1">
              <a:solidFill>
                <a:schemeClr val="accent1">
                  <a:lumMod val="75000"/>
                </a:schemeClr>
              </a:solidFill>
              <a:latin typeface="Arial" pitchFamily="34" charset="0"/>
              <a:cs typeface="Arial" pitchFamily="34" charset="0"/>
            </a:endParaRPr>
          </a:p>
        </p:txBody>
      </p:sp>
      <p:cxnSp>
        <p:nvCxnSpPr>
          <p:cNvPr id="32" name="Elbow Connector 31"/>
          <p:cNvCxnSpPr>
            <a:stCxn id="19" idx="3"/>
            <a:endCxn id="23" idx="1"/>
          </p:cNvCxnSpPr>
          <p:nvPr/>
        </p:nvCxnSpPr>
        <p:spPr>
          <a:xfrm flipV="1">
            <a:off x="3886200" y="5290066"/>
            <a:ext cx="685800" cy="463034"/>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19" idx="3"/>
            <a:endCxn id="22" idx="1"/>
          </p:cNvCxnSpPr>
          <p:nvPr/>
        </p:nvCxnSpPr>
        <p:spPr>
          <a:xfrm>
            <a:off x="3886200" y="5753100"/>
            <a:ext cx="685800" cy="361266"/>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2"/>
          </p:nvPr>
        </p:nvSpPr>
        <p:spPr/>
        <p:txBody>
          <a:bodyPr/>
          <a:lstStyle/>
          <a:p>
            <a:fld id="{11BC0289-3807-40C7-866C-DA665800FB43}"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14400"/>
            <a:ext cx="2723823" cy="646331"/>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pPr marL="342900" indent="-342900" algn="just"/>
            <a:r>
              <a:rPr lang="ro-RO" b="1" i="1" smtClean="0">
                <a:solidFill>
                  <a:srgbClr val="7030A0"/>
                </a:solidFill>
                <a:latin typeface="Arial" pitchFamily="34" charset="0"/>
                <a:cs typeface="Arial" pitchFamily="34" charset="0"/>
              </a:rPr>
              <a:t>b) Subetapa analizei şi </a:t>
            </a:r>
          </a:p>
          <a:p>
            <a:pPr marL="342900" indent="-342900" algn="just"/>
            <a:r>
              <a:rPr lang="ro-RO" b="1" i="1" smtClean="0">
                <a:solidFill>
                  <a:srgbClr val="7030A0"/>
                </a:solidFill>
                <a:latin typeface="Arial" pitchFamily="34" charset="0"/>
                <a:cs typeface="Arial" pitchFamily="34" charset="0"/>
              </a:rPr>
              <a:t>    definirii problemei</a:t>
            </a:r>
            <a:endParaRPr lang="en-US" b="1">
              <a:solidFill>
                <a:srgbClr val="7030A0"/>
              </a:solidFill>
              <a:latin typeface="Arial" pitchFamily="34" charset="0"/>
              <a:cs typeface="Arial" pitchFamily="34" charset="0"/>
            </a:endParaRPr>
          </a:p>
        </p:txBody>
      </p:sp>
      <p:sp>
        <p:nvSpPr>
          <p:cNvPr id="3" name="Right Arrow 2"/>
          <p:cNvSpPr/>
          <p:nvPr/>
        </p:nvSpPr>
        <p:spPr>
          <a:xfrm>
            <a:off x="3505200" y="1143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343400" y="762000"/>
            <a:ext cx="4191000" cy="1200329"/>
          </a:xfrm>
          <a:prstGeom prst="rect">
            <a:avLst/>
          </a:prstGeom>
        </p:spPr>
        <p:txBody>
          <a:bodyPr wrap="square">
            <a:spAutoFit/>
          </a:bodyPr>
          <a:lstStyle/>
          <a:p>
            <a:pPr algn="just"/>
            <a:r>
              <a:rPr lang="ro-RO" smtClean="0">
                <a:latin typeface="Arial" pitchFamily="34" charset="0"/>
                <a:cs typeface="Arial" pitchFamily="34" charset="0"/>
              </a:rPr>
              <a:t>Este o fază </a:t>
            </a:r>
            <a:r>
              <a:rPr lang="ro-RO" b="1" i="1" smtClean="0">
                <a:solidFill>
                  <a:schemeClr val="accent6">
                    <a:lumMod val="50000"/>
                  </a:schemeClr>
                </a:solidFill>
                <a:latin typeface="Arial" pitchFamily="34" charset="0"/>
                <a:cs typeface="Arial" pitchFamily="34" charset="0"/>
              </a:rPr>
              <a:t>preponderent analitică </a:t>
            </a:r>
            <a:r>
              <a:rPr lang="ro-RO" smtClean="0">
                <a:latin typeface="Arial" pitchFamily="34" charset="0"/>
                <a:cs typeface="Arial" pitchFamily="34" charset="0"/>
              </a:rPr>
              <a:t>în care se formulează în termeni mai clari </a:t>
            </a:r>
            <a:r>
              <a:rPr lang="ro-RO" b="1" i="1" smtClean="0">
                <a:solidFill>
                  <a:srgbClr val="7030A0"/>
                </a:solidFill>
                <a:latin typeface="Arial" pitchFamily="34" charset="0"/>
                <a:cs typeface="Arial" pitchFamily="34" charset="0"/>
              </a:rPr>
              <a:t>deficienţa</a:t>
            </a:r>
            <a:r>
              <a:rPr lang="ro-RO" smtClean="0">
                <a:latin typeface="Arial" pitchFamily="34" charset="0"/>
                <a:cs typeface="Arial" pitchFamily="34" charset="0"/>
              </a:rPr>
              <a:t>, </a:t>
            </a:r>
            <a:r>
              <a:rPr lang="ro-RO" b="1" i="1" smtClean="0">
                <a:solidFill>
                  <a:srgbClr val="7030A0"/>
                </a:solidFill>
                <a:latin typeface="Arial" pitchFamily="34" charset="0"/>
                <a:cs typeface="Arial" pitchFamily="34" charset="0"/>
              </a:rPr>
              <a:t>nevoia</a:t>
            </a:r>
            <a:r>
              <a:rPr lang="ro-RO" smtClean="0">
                <a:latin typeface="Arial" pitchFamily="34" charset="0"/>
                <a:cs typeface="Arial" pitchFamily="34" charset="0"/>
              </a:rPr>
              <a:t> sesizată în cadrul primei </a:t>
            </a:r>
            <a:r>
              <a:rPr lang="en-US" smtClean="0">
                <a:latin typeface="Arial" pitchFamily="34" charset="0"/>
                <a:cs typeface="Arial" pitchFamily="34" charset="0"/>
              </a:rPr>
              <a:t>sub</a:t>
            </a:r>
            <a:r>
              <a:rPr lang="ro-RO" smtClean="0">
                <a:latin typeface="Arial" pitchFamily="34" charset="0"/>
                <a:cs typeface="Arial" pitchFamily="34" charset="0"/>
              </a:rPr>
              <a:t>etape.</a:t>
            </a:r>
            <a:endParaRPr lang="en-US">
              <a:latin typeface="Arial" pitchFamily="34" charset="0"/>
              <a:cs typeface="Arial" pitchFamily="34" charset="0"/>
            </a:endParaRPr>
          </a:p>
        </p:txBody>
      </p:sp>
      <p:sp>
        <p:nvSpPr>
          <p:cNvPr id="6" name="Rectangle 5"/>
          <p:cNvSpPr/>
          <p:nvPr/>
        </p:nvSpPr>
        <p:spPr>
          <a:xfrm>
            <a:off x="228600" y="3810000"/>
            <a:ext cx="3200400" cy="9233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b="1" i="1" smtClean="0">
                <a:solidFill>
                  <a:schemeClr val="tx2">
                    <a:lumMod val="75000"/>
                  </a:schemeClr>
                </a:solidFill>
                <a:latin typeface="Arial" pitchFamily="34" charset="0"/>
                <a:cs typeface="Arial" pitchFamily="34" charset="0"/>
              </a:rPr>
              <a:t>Condiții necesare  </a:t>
            </a:r>
            <a:r>
              <a:rPr lang="ro-RO" smtClean="0">
                <a:latin typeface="Arial" pitchFamily="34" charset="0"/>
                <a:cs typeface="Arial" pitchFamily="34" charset="0"/>
              </a:rPr>
              <a:t>de care depinde reuşita activităţii în această subetapă</a:t>
            </a:r>
            <a:endParaRPr lang="en-US"/>
          </a:p>
        </p:txBody>
      </p:sp>
      <p:sp>
        <p:nvSpPr>
          <p:cNvPr id="1025" name="Rectangle 1"/>
          <p:cNvSpPr>
            <a:spLocks noChangeArrowheads="1"/>
          </p:cNvSpPr>
          <p:nvPr/>
        </p:nvSpPr>
        <p:spPr bwMode="auto">
          <a:xfrm>
            <a:off x="4267200" y="2590800"/>
            <a:ext cx="4343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capacitatea de separare a esenţialului de neesenţial (invenţia înseamnă alegere şi discernământ);</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26" name="Rectangle 2"/>
          <p:cNvSpPr>
            <a:spLocks noChangeArrowheads="1"/>
          </p:cNvSpPr>
          <p:nvPr/>
        </p:nvSpPr>
        <p:spPr bwMode="auto">
          <a:xfrm>
            <a:off x="4267200" y="3962400"/>
            <a:ext cx="4343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selectarea informaţiilor relevante pentru problema studiată;</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27" name="Rectangle 3"/>
          <p:cNvSpPr>
            <a:spLocks noChangeArrowheads="1"/>
          </p:cNvSpPr>
          <p:nvPr/>
        </p:nvSpPr>
        <p:spPr bwMode="auto">
          <a:xfrm>
            <a:off x="4267200" y="5181600"/>
            <a:ext cx="42672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gradul de cunoaştere a</a:t>
            </a:r>
            <a:r>
              <a:rPr kumimoji="0" lang="en-US"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domeniului facilitează selectarea informaţiei relevante în raport cu problema.</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cxnSp>
        <p:nvCxnSpPr>
          <p:cNvPr id="11" name="Straight Arrow Connector 10"/>
          <p:cNvCxnSpPr/>
          <p:nvPr/>
        </p:nvCxnSpPr>
        <p:spPr>
          <a:xfrm>
            <a:off x="3429000" y="4267200"/>
            <a:ext cx="7620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6" idx="3"/>
            <a:endCxn id="1025" idx="1"/>
          </p:cNvCxnSpPr>
          <p:nvPr/>
        </p:nvCxnSpPr>
        <p:spPr>
          <a:xfrm flipV="1">
            <a:off x="3429000" y="3052465"/>
            <a:ext cx="838200" cy="12192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5" name="Shape 24"/>
          <p:cNvCxnSpPr>
            <a:stCxn id="6" idx="3"/>
            <a:endCxn id="1027" idx="1"/>
          </p:cNvCxnSpPr>
          <p:nvPr/>
        </p:nvCxnSpPr>
        <p:spPr>
          <a:xfrm>
            <a:off x="3429000" y="4271665"/>
            <a:ext cx="838200" cy="13716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Slide Number Placeholder 11"/>
          <p:cNvSpPr>
            <a:spLocks noGrp="1"/>
          </p:cNvSpPr>
          <p:nvPr>
            <p:ph type="sldNum" sz="quarter" idx="12"/>
          </p:nvPr>
        </p:nvSpPr>
        <p:spPr/>
        <p:txBody>
          <a:bodyPr/>
          <a:lstStyle/>
          <a:p>
            <a:fld id="{11BC0289-3807-40C7-866C-DA665800FB43}"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752600"/>
            <a:ext cx="3300904" cy="646331"/>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pPr marL="342900" indent="-342900" algn="just"/>
            <a:r>
              <a:rPr lang="en-US" b="1" i="1" smtClean="0">
                <a:solidFill>
                  <a:srgbClr val="7030A0"/>
                </a:solidFill>
                <a:latin typeface="Arial" pitchFamily="34" charset="0"/>
                <a:cs typeface="Arial" pitchFamily="34" charset="0"/>
              </a:rPr>
              <a:t>c</a:t>
            </a:r>
            <a:r>
              <a:rPr lang="ro-RO" b="1" i="1" smtClean="0">
                <a:solidFill>
                  <a:srgbClr val="7030A0"/>
                </a:solidFill>
                <a:latin typeface="Arial" pitchFamily="34" charset="0"/>
                <a:cs typeface="Arial" pitchFamily="34" charset="0"/>
              </a:rPr>
              <a:t>) Subetapa </a:t>
            </a:r>
            <a:r>
              <a:rPr lang="en-US" b="1" i="1" smtClean="0">
                <a:solidFill>
                  <a:srgbClr val="7030A0"/>
                </a:solidFill>
                <a:latin typeface="Arial" pitchFamily="34" charset="0"/>
                <a:cs typeface="Arial" pitchFamily="34" charset="0"/>
              </a:rPr>
              <a:t>de </a:t>
            </a:r>
            <a:r>
              <a:rPr lang="ro-RO" b="1" i="1" smtClean="0">
                <a:solidFill>
                  <a:srgbClr val="7030A0"/>
                </a:solidFill>
                <a:latin typeface="Arial" pitchFamily="34" charset="0"/>
                <a:cs typeface="Arial" pitchFamily="34" charset="0"/>
              </a:rPr>
              <a:t>acumulare</a:t>
            </a:r>
            <a:r>
              <a:rPr lang="en-US" b="1" i="1" smtClean="0">
                <a:solidFill>
                  <a:srgbClr val="7030A0"/>
                </a:solidFill>
                <a:latin typeface="Arial" pitchFamily="34" charset="0"/>
                <a:cs typeface="Arial" pitchFamily="34" charset="0"/>
              </a:rPr>
              <a:t> </a:t>
            </a:r>
            <a:r>
              <a:rPr lang="ro-RO" b="1" i="1" smtClean="0">
                <a:solidFill>
                  <a:srgbClr val="7030A0"/>
                </a:solidFill>
                <a:latin typeface="Arial" pitchFamily="34" charset="0"/>
                <a:cs typeface="Arial" pitchFamily="34" charset="0"/>
              </a:rPr>
              <a:t>a </a:t>
            </a:r>
            <a:endParaRPr lang="en-US" b="1" i="1" smtClean="0">
              <a:solidFill>
                <a:srgbClr val="7030A0"/>
              </a:solidFill>
              <a:latin typeface="Arial" pitchFamily="34" charset="0"/>
              <a:cs typeface="Arial" pitchFamily="34" charset="0"/>
            </a:endParaRPr>
          </a:p>
          <a:p>
            <a:pPr marL="342900" indent="-342900" algn="just"/>
            <a:r>
              <a:rPr lang="en-US" b="1" i="1" smtClean="0">
                <a:solidFill>
                  <a:srgbClr val="7030A0"/>
                </a:solidFill>
                <a:latin typeface="Arial" pitchFamily="34" charset="0"/>
                <a:cs typeface="Arial" pitchFamily="34" charset="0"/>
              </a:rPr>
              <a:t>   </a:t>
            </a:r>
            <a:r>
              <a:rPr lang="ro-RO" b="1" i="1" smtClean="0">
                <a:solidFill>
                  <a:srgbClr val="7030A0"/>
                </a:solidFill>
                <a:latin typeface="Arial" pitchFamily="34" charset="0"/>
                <a:cs typeface="Arial" pitchFamily="34" charset="0"/>
              </a:rPr>
              <a:t>materialului informațional</a:t>
            </a:r>
            <a:endParaRPr lang="en-US" b="1" i="1">
              <a:solidFill>
                <a:srgbClr val="7030A0"/>
              </a:solidFill>
              <a:latin typeface="Arial" pitchFamily="34" charset="0"/>
              <a:cs typeface="Arial" pitchFamily="34" charset="0"/>
            </a:endParaRPr>
          </a:p>
        </p:txBody>
      </p:sp>
      <p:sp>
        <p:nvSpPr>
          <p:cNvPr id="3" name="Right Arrow 2"/>
          <p:cNvSpPr/>
          <p:nvPr/>
        </p:nvSpPr>
        <p:spPr>
          <a:xfrm>
            <a:off x="3733800" y="19812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343400" y="685800"/>
            <a:ext cx="4572000" cy="3139321"/>
          </a:xfrm>
          <a:prstGeom prst="rect">
            <a:avLst/>
          </a:prstGeom>
          <a:ln>
            <a:solidFill>
              <a:schemeClr val="tx1"/>
            </a:solidFill>
            <a:prstDash val="dash"/>
          </a:ln>
        </p:spPr>
        <p:txBody>
          <a:bodyPr>
            <a:spAutoFit/>
          </a:bodyPr>
          <a:lstStyle/>
          <a:p>
            <a:r>
              <a:rPr lang="ro-RO" smtClean="0">
                <a:latin typeface="Arial" pitchFamily="34" charset="0"/>
                <a:cs typeface="Arial" pitchFamily="34" charset="0"/>
                <a:sym typeface="Wingdings"/>
              </a:rPr>
              <a:t> </a:t>
            </a:r>
            <a:r>
              <a:rPr lang="ro-RO" smtClean="0">
                <a:latin typeface="Arial" pitchFamily="34" charset="0"/>
                <a:cs typeface="Arial" pitchFamily="34" charset="0"/>
              </a:rPr>
              <a:t>După ce o problemă a fost </a:t>
            </a:r>
            <a:r>
              <a:rPr lang="ro-RO" b="1" i="1" smtClean="0">
                <a:solidFill>
                  <a:srgbClr val="FF0000"/>
                </a:solidFill>
                <a:latin typeface="Arial" pitchFamily="34" charset="0"/>
                <a:cs typeface="Arial" pitchFamily="34" charset="0"/>
              </a:rPr>
              <a:t>clar definită </a:t>
            </a:r>
            <a:r>
              <a:rPr lang="ro-RO" smtClean="0">
                <a:latin typeface="Arial" pitchFamily="34" charset="0"/>
                <a:cs typeface="Arial" pitchFamily="34" charset="0"/>
              </a:rPr>
              <a:t>are loc </a:t>
            </a:r>
            <a:r>
              <a:rPr lang="ro-RO" b="1" i="1" smtClean="0">
                <a:solidFill>
                  <a:srgbClr val="FF0000"/>
                </a:solidFill>
                <a:latin typeface="Arial" pitchFamily="34" charset="0"/>
                <a:cs typeface="Arial" pitchFamily="34" charset="0"/>
              </a:rPr>
              <a:t>culegerea informațiilor </a:t>
            </a:r>
            <a:r>
              <a:rPr lang="ro-RO" smtClean="0">
                <a:latin typeface="Arial" pitchFamily="34" charset="0"/>
                <a:cs typeface="Arial" pitchFamily="34" charset="0"/>
              </a:rPr>
              <a:t>necesare pentru rezolvarea ei.</a:t>
            </a:r>
            <a:br>
              <a:rPr lang="ro-RO" smtClean="0">
                <a:latin typeface="Arial" pitchFamily="34" charset="0"/>
                <a:cs typeface="Arial" pitchFamily="34" charset="0"/>
              </a:rPr>
            </a:br>
            <a:endParaRPr lang="ro-RO" smtClean="0">
              <a:latin typeface="Arial" pitchFamily="34" charset="0"/>
              <a:cs typeface="Arial" pitchFamily="34" charset="0"/>
            </a:endParaRPr>
          </a:p>
          <a:p>
            <a:r>
              <a:rPr lang="ro-RO" smtClean="0">
                <a:latin typeface="Arial" pitchFamily="34" charset="0"/>
                <a:cs typeface="Arial" pitchFamily="34" charset="0"/>
                <a:sym typeface="Wingdings"/>
              </a:rPr>
              <a:t> </a:t>
            </a:r>
            <a:r>
              <a:rPr lang="ro-RO" b="1" i="1" smtClean="0">
                <a:solidFill>
                  <a:srgbClr val="FF0000"/>
                </a:solidFill>
                <a:latin typeface="Arial" pitchFamily="34" charset="0"/>
                <a:cs typeface="Arial" pitchFamily="34" charset="0"/>
              </a:rPr>
              <a:t>Cantitatea </a:t>
            </a:r>
            <a:r>
              <a:rPr lang="ro-RO" smtClean="0">
                <a:latin typeface="Arial" pitchFamily="34" charset="0"/>
                <a:cs typeface="Arial" pitchFamily="34" charset="0"/>
              </a:rPr>
              <a:t>şi </a:t>
            </a:r>
            <a:r>
              <a:rPr lang="ro-RO" b="1" i="1" smtClean="0">
                <a:solidFill>
                  <a:srgbClr val="FF0000"/>
                </a:solidFill>
                <a:latin typeface="Arial" pitchFamily="34" charset="0"/>
                <a:cs typeface="Arial" pitchFamily="34" charset="0"/>
              </a:rPr>
              <a:t>natura materialului informaţional</a:t>
            </a:r>
            <a:r>
              <a:rPr lang="ro-RO" smtClean="0">
                <a:latin typeface="Arial" pitchFamily="34" charset="0"/>
                <a:cs typeface="Arial" pitchFamily="34" charset="0"/>
              </a:rPr>
              <a:t> au o importanţă deosebită.</a:t>
            </a:r>
          </a:p>
          <a:p>
            <a:endParaRPr lang="ro-RO" smtClean="0">
              <a:latin typeface="Arial" pitchFamily="34" charset="0"/>
              <a:cs typeface="Arial" pitchFamily="34" charset="0"/>
            </a:endParaRPr>
          </a:p>
          <a:p>
            <a:r>
              <a:rPr lang="ro-RO" smtClean="0">
                <a:latin typeface="Arial" pitchFamily="34" charset="0"/>
                <a:cs typeface="Arial" pitchFamily="34" charset="0"/>
              </a:rPr>
              <a:t> </a:t>
            </a:r>
            <a:r>
              <a:rPr lang="ro-RO" smtClean="0">
                <a:latin typeface="Arial" pitchFamily="34" charset="0"/>
                <a:cs typeface="Arial" pitchFamily="34" charset="0"/>
                <a:sym typeface="Wingdings"/>
              </a:rPr>
              <a:t> </a:t>
            </a:r>
            <a:r>
              <a:rPr lang="ro-RO" smtClean="0">
                <a:latin typeface="Arial" pitchFamily="34" charset="0"/>
                <a:cs typeface="Arial" pitchFamily="34" charset="0"/>
              </a:rPr>
              <a:t>Strângerea unor informații cât mai variate, relevante în raport cu problema, constituie un </a:t>
            </a:r>
            <a:r>
              <a:rPr lang="ro-RO" b="1" i="1" smtClean="0">
                <a:solidFill>
                  <a:srgbClr val="FF0000"/>
                </a:solidFill>
                <a:latin typeface="Arial" pitchFamily="34" charset="0"/>
                <a:cs typeface="Arial" pitchFamily="34" charset="0"/>
              </a:rPr>
              <a:t>factor favorizant </a:t>
            </a:r>
            <a:r>
              <a:rPr lang="ro-RO" smtClean="0">
                <a:latin typeface="Arial" pitchFamily="34" charset="0"/>
                <a:cs typeface="Arial" pitchFamily="34" charset="0"/>
              </a:rPr>
              <a:t>al </a:t>
            </a:r>
            <a:r>
              <a:rPr lang="ro-RO" b="1" i="1" smtClean="0">
                <a:solidFill>
                  <a:schemeClr val="accent1">
                    <a:lumMod val="75000"/>
                  </a:schemeClr>
                </a:solidFill>
                <a:latin typeface="Arial" pitchFamily="34" charset="0"/>
                <a:cs typeface="Arial" pitchFamily="34" charset="0"/>
              </a:rPr>
              <a:t>creativităţii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5" name="Rectangle 4"/>
          <p:cNvSpPr/>
          <p:nvPr/>
        </p:nvSpPr>
        <p:spPr>
          <a:xfrm>
            <a:off x="304800" y="4953000"/>
            <a:ext cx="2975879"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pPr marL="342900" indent="-342900" algn="just"/>
            <a:r>
              <a:rPr lang="ro-RO" b="1" i="1" smtClean="0">
                <a:solidFill>
                  <a:srgbClr val="7030A0"/>
                </a:solidFill>
                <a:latin typeface="Arial" pitchFamily="34" charset="0"/>
                <a:cs typeface="Arial" pitchFamily="34" charset="0"/>
              </a:rPr>
              <a:t>d) Subetapa operaţională</a:t>
            </a:r>
            <a:endParaRPr lang="en-US" b="1" i="1">
              <a:solidFill>
                <a:srgbClr val="7030A0"/>
              </a:solidFill>
              <a:latin typeface="Arial" pitchFamily="34" charset="0"/>
              <a:cs typeface="Arial" pitchFamily="34" charset="0"/>
            </a:endParaRPr>
          </a:p>
        </p:txBody>
      </p:sp>
      <p:sp>
        <p:nvSpPr>
          <p:cNvPr id="6" name="Right Arrow 5"/>
          <p:cNvSpPr/>
          <p:nvPr/>
        </p:nvSpPr>
        <p:spPr>
          <a:xfrm>
            <a:off x="3657600" y="50292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343400" y="3962400"/>
            <a:ext cx="4572000" cy="2585323"/>
          </a:xfrm>
          <a:prstGeom prst="rect">
            <a:avLst/>
          </a:prstGeom>
          <a:ln>
            <a:solidFill>
              <a:schemeClr val="tx1"/>
            </a:solidFill>
            <a:prstDash val="dash"/>
          </a:ln>
        </p:spPr>
        <p:txBody>
          <a:bodyPr>
            <a:spAutoFit/>
          </a:bodyPr>
          <a:lstStyle/>
          <a:p>
            <a:pPr algn="just"/>
            <a:r>
              <a:rPr lang="ro-RO" smtClean="0">
                <a:latin typeface="Arial" pitchFamily="34" charset="0"/>
                <a:cs typeface="Arial" pitchFamily="34" charset="0"/>
                <a:sym typeface="Wingdings"/>
              </a:rPr>
              <a:t> </a:t>
            </a:r>
            <a:r>
              <a:rPr lang="ro-RO" smtClean="0">
                <a:latin typeface="Arial" pitchFamily="34" charset="0"/>
                <a:cs typeface="Arial" pitchFamily="34" charset="0"/>
              </a:rPr>
              <a:t>După </a:t>
            </a:r>
            <a:r>
              <a:rPr lang="ro-RO" b="1" i="1" smtClean="0">
                <a:solidFill>
                  <a:schemeClr val="accent1">
                    <a:lumMod val="75000"/>
                  </a:schemeClr>
                </a:solidFill>
                <a:latin typeface="Arial" pitchFamily="34" charset="0"/>
                <a:cs typeface="Arial" pitchFamily="34" charset="0"/>
              </a:rPr>
              <a:t>formularea problemei </a:t>
            </a:r>
            <a:r>
              <a:rPr lang="ro-RO" smtClean="0">
                <a:latin typeface="Arial" pitchFamily="34" charset="0"/>
                <a:cs typeface="Arial" pitchFamily="34" charset="0"/>
              </a:rPr>
              <a:t>începe activitatea de </a:t>
            </a:r>
            <a:r>
              <a:rPr lang="ro-RO" b="1" i="1" smtClean="0">
                <a:solidFill>
                  <a:srgbClr val="FF0000"/>
                </a:solidFill>
                <a:latin typeface="Arial" pitchFamily="34" charset="0"/>
                <a:cs typeface="Arial" pitchFamily="34" charset="0"/>
              </a:rPr>
              <a:t>căutare</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a</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soluţiei</a:t>
            </a:r>
            <a:r>
              <a:rPr lang="ro-RO" smtClean="0">
                <a:latin typeface="Arial" pitchFamily="34" charset="0"/>
                <a:cs typeface="Arial" pitchFamily="34" charset="0"/>
              </a:rPr>
              <a:t>. </a:t>
            </a:r>
          </a:p>
          <a:p>
            <a:pPr algn="just"/>
            <a:endParaRPr lang="ro-RO" smtClean="0">
              <a:latin typeface="Arial" pitchFamily="34" charset="0"/>
              <a:cs typeface="Arial" pitchFamily="34" charset="0"/>
            </a:endParaRPr>
          </a:p>
          <a:p>
            <a:pPr algn="just"/>
            <a:r>
              <a:rPr lang="ro-RO" smtClean="0">
                <a:latin typeface="Arial" pitchFamily="34" charset="0"/>
                <a:cs typeface="Arial" pitchFamily="34" charset="0"/>
                <a:sym typeface="Wingdings"/>
              </a:rPr>
              <a:t> </a:t>
            </a:r>
            <a:r>
              <a:rPr lang="ro-RO" smtClean="0">
                <a:latin typeface="Arial" pitchFamily="34" charset="0"/>
                <a:cs typeface="Arial" pitchFamily="34" charset="0"/>
              </a:rPr>
              <a:t>Căutarea “</a:t>
            </a:r>
            <a:r>
              <a:rPr lang="ro-RO" b="1" i="1" smtClean="0">
                <a:solidFill>
                  <a:srgbClr val="FF0000"/>
                </a:solidFill>
                <a:latin typeface="Arial" pitchFamily="34" charset="0"/>
                <a:cs typeface="Arial" pitchFamily="34" charset="0"/>
              </a:rPr>
              <a:t>m</a:t>
            </a:r>
            <a:r>
              <a:rPr lang="en-US" b="1" i="1" smtClean="0">
                <a:solidFill>
                  <a:srgbClr val="FF0000"/>
                </a:solidFill>
                <a:latin typeface="Arial" pitchFamily="34" charset="0"/>
                <a:cs typeface="Arial" pitchFamily="34" charset="0"/>
              </a:rPr>
              <a:t>e</a:t>
            </a:r>
            <a:r>
              <a:rPr lang="ro-RO" b="1" i="1" smtClean="0">
                <a:solidFill>
                  <a:srgbClr val="FF0000"/>
                </a:solidFill>
                <a:latin typeface="Arial" pitchFamily="34" charset="0"/>
                <a:cs typeface="Arial" pitchFamily="34" charset="0"/>
              </a:rPr>
              <a:t>ntală</a:t>
            </a:r>
            <a:r>
              <a:rPr lang="ro-RO" smtClean="0">
                <a:latin typeface="Arial" pitchFamily="34" charset="0"/>
                <a:cs typeface="Arial" pitchFamily="34" charset="0"/>
              </a:rPr>
              <a:t>” este un moment cheie.</a:t>
            </a:r>
          </a:p>
          <a:p>
            <a:pPr algn="just"/>
            <a:endParaRPr lang="en-US" smtClean="0">
              <a:latin typeface="Arial" pitchFamily="34" charset="0"/>
              <a:cs typeface="Arial" pitchFamily="34" charset="0"/>
            </a:endParaRPr>
          </a:p>
          <a:p>
            <a:pPr algn="just"/>
            <a:r>
              <a:rPr lang="ro-RO" smtClean="0">
                <a:latin typeface="Arial" pitchFamily="34" charset="0"/>
                <a:cs typeface="Arial" pitchFamily="34" charset="0"/>
                <a:sym typeface="Wingdings"/>
              </a:rPr>
              <a:t> </a:t>
            </a:r>
            <a:r>
              <a:rPr lang="ro-RO" smtClean="0">
                <a:latin typeface="Arial" pitchFamily="34" charset="0"/>
                <a:cs typeface="Arial" pitchFamily="34" charset="0"/>
              </a:rPr>
              <a:t>Au loc </a:t>
            </a:r>
            <a:r>
              <a:rPr lang="ro-RO" b="1" i="1" smtClean="0">
                <a:solidFill>
                  <a:srgbClr val="FF0000"/>
                </a:solidFill>
                <a:latin typeface="Arial" pitchFamily="34" charset="0"/>
                <a:cs typeface="Arial" pitchFamily="34" charset="0"/>
              </a:rPr>
              <a:t>operaţii de căutare </a:t>
            </a:r>
            <a:r>
              <a:rPr lang="ro-RO" smtClean="0">
                <a:latin typeface="Arial" pitchFamily="34" charset="0"/>
                <a:cs typeface="Arial" pitchFamily="34" charset="0"/>
              </a:rPr>
              <a:t>îmbinate cu </a:t>
            </a:r>
            <a:r>
              <a:rPr lang="ro-RO" b="1" i="1" smtClean="0">
                <a:solidFill>
                  <a:srgbClr val="FF0000"/>
                </a:solidFill>
                <a:latin typeface="Arial" pitchFamily="34" charset="0"/>
                <a:cs typeface="Arial" pitchFamily="34" charset="0"/>
              </a:rPr>
              <a:t>iluminări sporadice </a:t>
            </a:r>
            <a:r>
              <a:rPr lang="ro-RO" smtClean="0">
                <a:latin typeface="Arial" pitchFamily="34" charset="0"/>
                <a:cs typeface="Arial" pitchFamily="34" charset="0"/>
              </a:rPr>
              <a:t>care conţin în germene </a:t>
            </a:r>
            <a:r>
              <a:rPr lang="ro-RO" b="1" i="1" smtClean="0">
                <a:solidFill>
                  <a:schemeClr val="accent6">
                    <a:lumMod val="50000"/>
                  </a:schemeClr>
                </a:solidFill>
                <a:latin typeface="Arial" pitchFamily="34" charset="0"/>
                <a:cs typeface="Arial" pitchFamily="34" charset="0"/>
              </a:rPr>
              <a:t>viitoarea soluţie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11BC0289-3807-40C7-866C-DA665800FB43}"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1066800"/>
            <a:ext cx="83058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Căutarea se poate realiza în două moduri:</a:t>
            </a:r>
          </a:p>
          <a:p>
            <a:pPr marL="0" marR="0" lvl="0" indent="0" algn="just" defTabSz="914400" rtl="0" eaLnBrk="1" fontAlgn="base" latinLnBrk="0" hangingPunct="1">
              <a:lnSpc>
                <a:spcPct val="100000"/>
              </a:lnSpc>
              <a:spcBef>
                <a:spcPct val="0"/>
              </a:spcBef>
              <a:spcAft>
                <a:spcPct val="0"/>
              </a:spcAft>
              <a:buClrTx/>
              <a:buSzTx/>
              <a:buFontTx/>
              <a:buNone/>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215900" algn="l"/>
              </a:tabLst>
            </a:pPr>
            <a:r>
              <a:rPr kumimoji="0" lang="ro-RO" b="1" i="1" u="none" strike="noStrike" cap="none" normalizeH="0" baseline="0" smtClean="0">
                <a:ln>
                  <a:noFill/>
                </a:ln>
                <a:solidFill>
                  <a:srgbClr val="002060"/>
                </a:solidFill>
                <a:effectLst/>
                <a:latin typeface="Arial" pitchFamily="34" charset="0"/>
                <a:ea typeface="Times New Roman" pitchFamily="18" charset="0"/>
                <a:cs typeface="Arial" pitchFamily="34" charset="0"/>
              </a:rPr>
              <a:t>prin încercare şi eroare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varierea la întâmplare a mai multor alternative;</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rgbClr val="002060"/>
                </a:solidFill>
                <a:effectLst/>
                <a:latin typeface="Arial" pitchFamily="34" charset="0"/>
                <a:ea typeface="Times New Roman" pitchFamily="18" charset="0"/>
                <a:cs typeface="Arial" pitchFamily="34" charset="0"/>
              </a:rPr>
              <a:t>prin elaborarea unui model de căutare a soluţiei</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609600" y="2690336"/>
            <a:ext cx="7467600" cy="1938992"/>
          </a:xfrm>
          <a:prstGeom prst="rect">
            <a:avLst/>
          </a:prstGeom>
        </p:spPr>
        <p:txBody>
          <a:bodyPr wrap="square">
            <a:spAutoFit/>
          </a:bodyPr>
          <a:lstStyle/>
          <a:p>
            <a:pPr algn="just"/>
            <a:r>
              <a:rPr lang="ro-RO" sz="2400" smtClean="0">
                <a:latin typeface="Arial" pitchFamily="34" charset="0"/>
                <a:cs typeface="Arial" pitchFamily="34" charset="0"/>
                <a:sym typeface="Wingdings"/>
              </a:rPr>
              <a:t> </a:t>
            </a:r>
            <a:r>
              <a:rPr lang="ro-RO" smtClean="0">
                <a:latin typeface="Arial" pitchFamily="34" charset="0"/>
                <a:cs typeface="Arial" pitchFamily="34" charset="0"/>
              </a:rPr>
              <a:t>În această subetapă au loc </a:t>
            </a:r>
            <a:r>
              <a:rPr lang="ro-RO" b="1" i="1" smtClean="0">
                <a:solidFill>
                  <a:srgbClr val="002060"/>
                </a:solidFill>
                <a:latin typeface="Arial" pitchFamily="34" charset="0"/>
                <a:cs typeface="Arial" pitchFamily="34" charset="0"/>
              </a:rPr>
              <a:t>restructurări parțiale şi treptate </a:t>
            </a:r>
            <a:r>
              <a:rPr lang="ro-RO" smtClean="0">
                <a:latin typeface="Arial" pitchFamily="34" charset="0"/>
                <a:cs typeface="Arial" pitchFamily="34" charset="0"/>
              </a:rPr>
              <a:t>ale </a:t>
            </a:r>
            <a:r>
              <a:rPr lang="ro-RO" b="1" i="1" smtClean="0">
                <a:solidFill>
                  <a:srgbClr val="002060"/>
                </a:solidFill>
                <a:latin typeface="Arial" pitchFamily="34" charset="0"/>
                <a:cs typeface="Arial" pitchFamily="34" charset="0"/>
              </a:rPr>
              <a:t>informaților</a:t>
            </a:r>
            <a:r>
              <a:rPr lang="ro-RO" smtClean="0">
                <a:latin typeface="Arial" pitchFamily="34" charset="0"/>
                <a:cs typeface="Arial" pitchFamily="34" charset="0"/>
              </a:rPr>
              <a:t> despre problemă;</a:t>
            </a:r>
          </a:p>
          <a:p>
            <a:pPr algn="just"/>
            <a:endParaRPr lang="ro-RO" smtClean="0">
              <a:latin typeface="Arial" pitchFamily="34" charset="0"/>
              <a:cs typeface="Arial" pitchFamily="34" charset="0"/>
            </a:endParaRPr>
          </a:p>
          <a:p>
            <a:pPr algn="just"/>
            <a:r>
              <a:rPr lang="ro-RO" sz="2400" smtClean="0">
                <a:latin typeface="Arial" pitchFamily="34" charset="0"/>
                <a:cs typeface="Arial" pitchFamily="34" charset="0"/>
                <a:sym typeface="Wingdings"/>
              </a:rPr>
              <a:t> </a:t>
            </a:r>
            <a:r>
              <a:rPr lang="ro-RO" b="1" i="1" smtClean="0">
                <a:solidFill>
                  <a:srgbClr val="FF0000"/>
                </a:solidFill>
                <a:latin typeface="Arial" pitchFamily="34" charset="0"/>
                <a:cs typeface="Arial" pitchFamily="34" charset="0"/>
              </a:rPr>
              <a:t>Simbolurile</a:t>
            </a:r>
            <a:r>
              <a:rPr lang="ro-RO" smtClean="0">
                <a:latin typeface="Arial" pitchFamily="34" charset="0"/>
                <a:cs typeface="Arial" pitchFamily="34" charset="0"/>
              </a:rPr>
              <a:t> au un rol fundamental în </a:t>
            </a:r>
            <a:r>
              <a:rPr lang="ro-RO" b="1" i="1" smtClean="0">
                <a:solidFill>
                  <a:srgbClr val="FF0000"/>
                </a:solidFill>
                <a:latin typeface="Arial" pitchFamily="34" charset="0"/>
                <a:cs typeface="Arial" pitchFamily="34" charset="0"/>
              </a:rPr>
              <a:t>restaurarea creativă </a:t>
            </a:r>
            <a:r>
              <a:rPr lang="ro-RO" smtClean="0">
                <a:latin typeface="Arial" pitchFamily="34" charset="0"/>
                <a:cs typeface="Arial" pitchFamily="34" charset="0"/>
              </a:rPr>
              <a:t>a informației despre problemă;</a:t>
            </a:r>
          </a:p>
          <a:p>
            <a:pPr algn="just"/>
            <a:endParaRPr lang="en-US">
              <a:latin typeface="Arial" pitchFamily="34" charset="0"/>
              <a:cs typeface="Arial" pitchFamily="34" charset="0"/>
            </a:endParaRPr>
          </a:p>
        </p:txBody>
      </p:sp>
      <p:sp>
        <p:nvSpPr>
          <p:cNvPr id="4" name="Rectangle 3"/>
          <p:cNvSpPr/>
          <p:nvPr/>
        </p:nvSpPr>
        <p:spPr>
          <a:xfrm>
            <a:off x="685800" y="4343400"/>
            <a:ext cx="7772400" cy="1292662"/>
          </a:xfrm>
          <a:prstGeom prst="rect">
            <a:avLst/>
          </a:prstGeom>
        </p:spPr>
        <p:txBody>
          <a:bodyPr wrap="square">
            <a:spAutoFit/>
          </a:bodyPr>
          <a:lstStyle/>
          <a:p>
            <a:r>
              <a:rPr lang="ro-RO" sz="2400" smtClean="0">
                <a:latin typeface="Arial" pitchFamily="34" charset="0"/>
                <a:cs typeface="Arial" pitchFamily="34" charset="0"/>
                <a:sym typeface="Wingdings"/>
              </a:rPr>
              <a:t> </a:t>
            </a:r>
            <a:r>
              <a:rPr lang="ro-RO" b="1" i="1" smtClean="0">
                <a:solidFill>
                  <a:srgbClr val="FF0000"/>
                </a:solidFill>
                <a:latin typeface="Arial" pitchFamily="34" charset="0"/>
                <a:cs typeface="Arial" pitchFamily="34" charset="0"/>
              </a:rPr>
              <a:t>Originalitatea</a:t>
            </a:r>
            <a:r>
              <a:rPr lang="ro-RO" smtClean="0">
                <a:latin typeface="Arial" pitchFamily="34" charset="0"/>
                <a:cs typeface="Arial" pitchFamily="34" charset="0"/>
              </a:rPr>
              <a:t> are un rol important în etapa de </a:t>
            </a:r>
            <a:r>
              <a:rPr lang="ro-RO" b="1" i="1" smtClean="0">
                <a:solidFill>
                  <a:schemeClr val="tx2">
                    <a:lumMod val="75000"/>
                  </a:schemeClr>
                </a:solidFill>
                <a:latin typeface="Arial" pitchFamily="34" charset="0"/>
                <a:cs typeface="Arial" pitchFamily="34" charset="0"/>
              </a:rPr>
              <a:t>căutare preliminară a soluţiei</a:t>
            </a:r>
            <a:r>
              <a:rPr lang="ro-RO" smtClean="0">
                <a:latin typeface="Arial" pitchFamily="34" charset="0"/>
                <a:cs typeface="Arial" pitchFamily="34" charset="0"/>
              </a:rPr>
              <a:t>, permițând elaborarea unor </a:t>
            </a:r>
            <a:r>
              <a:rPr lang="ro-RO" b="1" i="1" smtClean="0">
                <a:solidFill>
                  <a:schemeClr val="tx2">
                    <a:lumMod val="75000"/>
                  </a:schemeClr>
                </a:solidFill>
                <a:latin typeface="Arial" pitchFamily="34" charset="0"/>
                <a:cs typeface="Arial" pitchFamily="34" charset="0"/>
              </a:rPr>
              <a:t>asociații</a:t>
            </a:r>
            <a:r>
              <a:rPr lang="ro-RO" smtClean="0">
                <a:latin typeface="Arial" pitchFamily="34" charset="0"/>
                <a:cs typeface="Arial" pitchFamily="34" charset="0"/>
              </a:rPr>
              <a:t> </a:t>
            </a:r>
            <a:r>
              <a:rPr lang="ro-RO" b="1" i="1" smtClean="0">
                <a:solidFill>
                  <a:schemeClr val="tx2">
                    <a:lumMod val="75000"/>
                  </a:schemeClr>
                </a:solidFill>
                <a:latin typeface="Arial" pitchFamily="34" charset="0"/>
                <a:cs typeface="Arial" pitchFamily="34" charset="0"/>
              </a:rPr>
              <a:t>noi</a:t>
            </a:r>
            <a:r>
              <a:rPr lang="ro-RO" smtClean="0">
                <a:latin typeface="Arial" pitchFamily="34" charset="0"/>
                <a:cs typeface="Arial" pitchFamily="34" charset="0"/>
              </a:rPr>
              <a:t>, inițierea unor </a:t>
            </a:r>
            <a:r>
              <a:rPr lang="ro-RO" b="1" i="1" smtClean="0">
                <a:solidFill>
                  <a:schemeClr val="tx2">
                    <a:lumMod val="75000"/>
                  </a:schemeClr>
                </a:solidFill>
                <a:latin typeface="Arial" pitchFamily="34" charset="0"/>
                <a:cs typeface="Arial" pitchFamily="34" charset="0"/>
              </a:rPr>
              <a:t>noi direcții </a:t>
            </a:r>
            <a:r>
              <a:rPr lang="ro-RO" smtClean="0">
                <a:latin typeface="Arial" pitchFamily="34" charset="0"/>
                <a:cs typeface="Arial" pitchFamily="34" charset="0"/>
              </a:rPr>
              <a:t>de căutare mai deosebite, elaborarea unor </a:t>
            </a:r>
            <a:r>
              <a:rPr lang="ro-RO" b="1" i="1" smtClean="0">
                <a:solidFill>
                  <a:schemeClr val="tx2">
                    <a:lumMod val="75000"/>
                  </a:schemeClr>
                </a:solidFill>
                <a:latin typeface="Arial" pitchFamily="34" charset="0"/>
                <a:cs typeface="Arial" pitchFamily="34" charset="0"/>
              </a:rPr>
              <a:t>noi modele de căutare a soluțiilor.</a:t>
            </a:r>
            <a:endParaRPr lang="en-US" b="1" i="1">
              <a:solidFill>
                <a:schemeClr val="tx2">
                  <a:lumMod val="75000"/>
                </a:schemeClr>
              </a:solidFill>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11BC0289-3807-40C7-866C-DA665800FB43}"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95400"/>
            <a:ext cx="3200400"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b="1" i="1" smtClean="0">
                <a:latin typeface="Arial" pitchFamily="34" charset="0"/>
                <a:cs typeface="Arial" pitchFamily="34" charset="0"/>
              </a:rPr>
              <a:t>Factorii care </a:t>
            </a:r>
            <a:r>
              <a:rPr lang="ro-RO" b="1" i="1" smtClean="0">
                <a:solidFill>
                  <a:srgbClr val="FF0000"/>
                </a:solidFill>
                <a:latin typeface="Arial" pitchFamily="34" charset="0"/>
                <a:cs typeface="Arial" pitchFamily="34" charset="0"/>
              </a:rPr>
              <a:t>blochează</a:t>
            </a:r>
            <a:r>
              <a:rPr lang="ro-RO" b="1" i="1" smtClean="0">
                <a:latin typeface="Arial" pitchFamily="34" charset="0"/>
                <a:cs typeface="Arial" pitchFamily="34" charset="0"/>
              </a:rPr>
              <a:t> </a:t>
            </a:r>
            <a:r>
              <a:rPr lang="ro-RO" b="1" i="1" smtClean="0">
                <a:solidFill>
                  <a:srgbClr val="FF0000"/>
                </a:solidFill>
                <a:latin typeface="Arial" pitchFamily="34" charset="0"/>
                <a:cs typeface="Arial" pitchFamily="34" charset="0"/>
              </a:rPr>
              <a:t>creativitatea </a:t>
            </a:r>
            <a:r>
              <a:rPr lang="ro-RO" b="1" i="1" smtClean="0">
                <a:latin typeface="Arial" pitchFamily="34" charset="0"/>
                <a:cs typeface="Arial" pitchFamily="34" charset="0"/>
              </a:rPr>
              <a:t>în această fază </a:t>
            </a:r>
            <a:endParaRPr lang="en-US" b="1" i="1">
              <a:latin typeface="Arial" pitchFamily="34" charset="0"/>
              <a:cs typeface="Arial" pitchFamily="34" charset="0"/>
            </a:endParaRPr>
          </a:p>
        </p:txBody>
      </p:sp>
      <p:sp>
        <p:nvSpPr>
          <p:cNvPr id="39937" name="Rectangle 1"/>
          <p:cNvSpPr>
            <a:spLocks noChangeArrowheads="1"/>
          </p:cNvSpPr>
          <p:nvPr/>
        </p:nvSpPr>
        <p:spPr bwMode="auto">
          <a:xfrm>
            <a:off x="4343400" y="609600"/>
            <a:ext cx="48006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tendinţa de folosire a modelelor familiare, tradiţionale pentru căutarea soluţiei la problema dată;</a:t>
            </a:r>
          </a:p>
          <a:p>
            <a:pPr marL="0" marR="0" lvl="0" indent="0" algn="l" defTabSz="914400" rtl="0" eaLnBrk="1" fontAlgn="base" latinLnBrk="0" hangingPunct="1">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lang="ro-RO" b="1" i="1" smtClean="0">
                <a:solidFill>
                  <a:schemeClr val="accent6">
                    <a:lumMod val="50000"/>
                  </a:schemeClr>
                </a:solidFill>
                <a:latin typeface="Arial" pitchFamily="34" charset="0"/>
                <a:ea typeface="Times New Roman" pitchFamily="18" charset="0"/>
                <a:cs typeface="Arial" pitchFamily="34" charset="0"/>
              </a:rPr>
              <a:t>f</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ixitatea metodei;</a:t>
            </a:r>
          </a:p>
          <a:p>
            <a:pPr marL="0" marR="0" lvl="0" indent="0" algn="l" defTabSz="914400" rtl="0" eaLnBrk="0" fontAlgn="base" latinLnBrk="0" hangingPunct="0">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autoimpunerea unor restricţii iluzorii.</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cxnSp>
        <p:nvCxnSpPr>
          <p:cNvPr id="5" name="Shape 4"/>
          <p:cNvCxnSpPr/>
          <p:nvPr/>
        </p:nvCxnSpPr>
        <p:spPr>
          <a:xfrm flipV="1">
            <a:off x="3429000" y="838200"/>
            <a:ext cx="838200" cy="766466"/>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Elbow Connector 8"/>
          <p:cNvCxnSpPr/>
          <p:nvPr/>
        </p:nvCxnSpPr>
        <p:spPr>
          <a:xfrm>
            <a:off x="3505200" y="1600200"/>
            <a:ext cx="609600" cy="1588"/>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a:off x="3429000" y="1600200"/>
            <a:ext cx="838200" cy="819834"/>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52400" y="4800600"/>
            <a:ext cx="1828800" cy="369332"/>
          </a:xfrm>
          <a:prstGeom prst="rect">
            <a:avLst/>
          </a:prstGeom>
          <a:effectLst>
            <a:outerShdw blurRad="50800" dist="38100" algn="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spAutoFit/>
          </a:bodyPr>
          <a:lstStyle/>
          <a:p>
            <a:pPr marL="342900" indent="-342900" algn="just"/>
            <a:r>
              <a:rPr lang="ro-RO" b="1" i="1" smtClean="0">
                <a:solidFill>
                  <a:schemeClr val="tx2">
                    <a:lumMod val="75000"/>
                  </a:schemeClr>
                </a:solidFill>
                <a:latin typeface="Arial" pitchFamily="34" charset="0"/>
                <a:cs typeface="Arial" pitchFamily="34" charset="0"/>
              </a:rPr>
              <a:t>B)</a:t>
            </a:r>
            <a:r>
              <a:rPr lang="ro-RO">
                <a:solidFill>
                  <a:schemeClr val="tx2">
                    <a:lumMod val="75000"/>
                  </a:schemeClr>
                </a:solidFill>
                <a:latin typeface="Arial" pitchFamily="34" charset="0"/>
                <a:cs typeface="Arial" pitchFamily="34" charset="0"/>
              </a:rPr>
              <a:t> </a:t>
            </a:r>
            <a:r>
              <a:rPr lang="ro-RO" b="1" i="1" smtClean="0">
                <a:solidFill>
                  <a:schemeClr val="tx2">
                    <a:lumMod val="75000"/>
                  </a:schemeClr>
                </a:solidFill>
                <a:latin typeface="Arial" pitchFamily="34" charset="0"/>
                <a:cs typeface="Arial" pitchFamily="34" charset="0"/>
              </a:rPr>
              <a:t>INCUBAȚIA</a:t>
            </a:r>
          </a:p>
        </p:txBody>
      </p:sp>
      <p:sp>
        <p:nvSpPr>
          <p:cNvPr id="13" name="Right Arrow 12"/>
          <p:cNvSpPr/>
          <p:nvPr/>
        </p:nvSpPr>
        <p:spPr>
          <a:xfrm>
            <a:off x="2057400" y="48768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743200" y="3164681"/>
            <a:ext cx="6172200" cy="3693319"/>
          </a:xfrm>
          <a:prstGeom prst="rect">
            <a:avLst/>
          </a:prstGeom>
        </p:spPr>
        <p:txBody>
          <a:bodyPr wrap="square">
            <a:spAutoFit/>
          </a:bodyPr>
          <a:lstStyle/>
          <a:p>
            <a:pPr algn="just"/>
            <a:r>
              <a:rPr lang="ro-RO" smtClean="0">
                <a:latin typeface="Arial" pitchFamily="34" charset="0"/>
                <a:cs typeface="Arial" pitchFamily="34" charset="0"/>
                <a:sym typeface="Wingdings"/>
              </a:rPr>
              <a:t> </a:t>
            </a:r>
            <a:r>
              <a:rPr lang="ro-RO" b="1" i="1" smtClean="0">
                <a:solidFill>
                  <a:schemeClr val="accent1">
                    <a:lumMod val="75000"/>
                  </a:schemeClr>
                </a:solidFill>
                <a:latin typeface="Arial" pitchFamily="34" charset="0"/>
                <a:cs typeface="Arial" pitchFamily="34" charset="0"/>
              </a:rPr>
              <a:t>Incubaţia</a:t>
            </a:r>
            <a:r>
              <a:rPr lang="ro-RO" smtClean="0">
                <a:latin typeface="Arial" pitchFamily="34" charset="0"/>
                <a:cs typeface="Arial" pitchFamily="34" charset="0"/>
              </a:rPr>
              <a:t> este </a:t>
            </a:r>
            <a:r>
              <a:rPr lang="ro-RO" b="1" i="1" smtClean="0">
                <a:solidFill>
                  <a:srgbClr val="FF0000"/>
                </a:solidFill>
                <a:latin typeface="Arial" pitchFamily="34" charset="0"/>
                <a:cs typeface="Arial" pitchFamily="34" charset="0"/>
              </a:rPr>
              <a:t>etapa de aşteptare </a:t>
            </a:r>
            <a:r>
              <a:rPr lang="ro-RO" smtClean="0">
                <a:latin typeface="Arial" pitchFamily="34" charset="0"/>
                <a:cs typeface="Arial" pitchFamily="34" charset="0"/>
              </a:rPr>
              <a:t>în urma </a:t>
            </a:r>
            <a:r>
              <a:rPr lang="ro-RO" b="1" i="1" smtClean="0">
                <a:solidFill>
                  <a:schemeClr val="accent1">
                    <a:lumMod val="75000"/>
                  </a:schemeClr>
                </a:solidFill>
                <a:latin typeface="Arial" pitchFamily="34" charset="0"/>
                <a:cs typeface="Arial" pitchFamily="34" charset="0"/>
              </a:rPr>
              <a:t>perioadei îndelungate de preparare</a:t>
            </a:r>
            <a:r>
              <a:rPr lang="ro-RO" smtClean="0">
                <a:latin typeface="Arial" pitchFamily="34" charset="0"/>
                <a:cs typeface="Arial" pitchFamily="34" charset="0"/>
              </a:rPr>
              <a:t>;</a:t>
            </a:r>
          </a:p>
          <a:p>
            <a:pPr algn="just"/>
            <a:endParaRPr lang="ro-RO" smtClean="0">
              <a:latin typeface="Arial" pitchFamily="34" charset="0"/>
              <a:cs typeface="Arial" pitchFamily="34" charset="0"/>
            </a:endParaRPr>
          </a:p>
          <a:p>
            <a:pPr algn="just"/>
            <a:r>
              <a:rPr lang="ro-RO" smtClean="0">
                <a:latin typeface="Arial" pitchFamily="34" charset="0"/>
                <a:cs typeface="Arial" pitchFamily="34" charset="0"/>
                <a:sym typeface="Wingdings"/>
              </a:rPr>
              <a:t> </a:t>
            </a:r>
            <a:r>
              <a:rPr lang="ro-RO" smtClean="0">
                <a:latin typeface="Arial" pitchFamily="34" charset="0"/>
                <a:cs typeface="Arial" pitchFamily="34" charset="0"/>
              </a:rPr>
              <a:t>Este o etapă în care </a:t>
            </a:r>
            <a:r>
              <a:rPr lang="ro-RO" b="1" i="1" smtClean="0">
                <a:solidFill>
                  <a:schemeClr val="tx2">
                    <a:lumMod val="75000"/>
                  </a:schemeClr>
                </a:solidFill>
                <a:latin typeface="Arial" pitchFamily="34" charset="0"/>
                <a:cs typeface="Arial" pitchFamily="34" charset="0"/>
              </a:rPr>
              <a:t>persoana</a:t>
            </a:r>
            <a:r>
              <a:rPr lang="ro-RO" smtClean="0">
                <a:latin typeface="Arial" pitchFamily="34" charset="0"/>
                <a:cs typeface="Arial" pitchFamily="34" charset="0"/>
              </a:rPr>
              <a:t> este </a:t>
            </a:r>
            <a:r>
              <a:rPr lang="ro-RO" b="1" i="1" smtClean="0">
                <a:solidFill>
                  <a:schemeClr val="accent6">
                    <a:lumMod val="50000"/>
                  </a:schemeClr>
                </a:solidFill>
                <a:latin typeface="Arial" pitchFamily="34" charset="0"/>
                <a:cs typeface="Arial" pitchFamily="34" charset="0"/>
              </a:rPr>
              <a:t>aparent pasivă şi relaxată;</a:t>
            </a:r>
          </a:p>
          <a:p>
            <a:pPr algn="just"/>
            <a:endParaRPr lang="ro-RO" smtClean="0">
              <a:latin typeface="Arial" pitchFamily="34" charset="0"/>
              <a:cs typeface="Arial" pitchFamily="34" charset="0"/>
            </a:endParaRPr>
          </a:p>
          <a:p>
            <a:pPr algn="just"/>
            <a:r>
              <a:rPr lang="ro-RO" smtClean="0">
                <a:latin typeface="Arial" pitchFamily="34" charset="0"/>
                <a:cs typeface="Arial" pitchFamily="34" charset="0"/>
                <a:sym typeface="Wingdings"/>
              </a:rPr>
              <a:t> </a:t>
            </a:r>
            <a:r>
              <a:rPr lang="ro-RO" smtClean="0">
                <a:latin typeface="Arial" pitchFamily="34" charset="0"/>
                <a:cs typeface="Arial" pitchFamily="34" charset="0"/>
              </a:rPr>
              <a:t>Caracteristic acestei etape este </a:t>
            </a:r>
            <a:r>
              <a:rPr lang="ro-RO" b="1" i="1" smtClean="0">
                <a:solidFill>
                  <a:srgbClr val="FF0000"/>
                </a:solidFill>
                <a:latin typeface="Arial" pitchFamily="34" charset="0"/>
                <a:cs typeface="Arial" pitchFamily="34" charset="0"/>
              </a:rPr>
              <a:t>revenirea în mod inconştient asupra problemei</a:t>
            </a:r>
            <a:r>
              <a:rPr lang="ro-RO" smtClean="0">
                <a:latin typeface="Arial" pitchFamily="34" charset="0"/>
                <a:cs typeface="Arial" pitchFamily="34" charset="0"/>
              </a:rPr>
              <a:t>;</a:t>
            </a:r>
          </a:p>
          <a:p>
            <a:pPr algn="just"/>
            <a:endParaRPr lang="ro-RO" smtClean="0">
              <a:latin typeface="Arial" pitchFamily="34" charset="0"/>
              <a:cs typeface="Arial" pitchFamily="34" charset="0"/>
            </a:endParaRPr>
          </a:p>
          <a:p>
            <a:pPr algn="just"/>
            <a:r>
              <a:rPr lang="ro-RO" smtClean="0">
                <a:latin typeface="Arial" pitchFamily="34" charset="0"/>
                <a:cs typeface="Arial" pitchFamily="34" charset="0"/>
                <a:sym typeface="Wingdings"/>
              </a:rPr>
              <a:t> </a:t>
            </a:r>
            <a:r>
              <a:rPr lang="ro-RO" smtClean="0">
                <a:latin typeface="Arial" pitchFamily="34" charset="0"/>
                <a:cs typeface="Arial" pitchFamily="34" charset="0"/>
              </a:rPr>
              <a:t>Activitatea se desfăşoară preponderent </a:t>
            </a:r>
            <a:r>
              <a:rPr lang="ro-RO" b="1" i="1" smtClean="0">
                <a:solidFill>
                  <a:srgbClr val="FF0000"/>
                </a:solidFill>
                <a:latin typeface="Arial" pitchFamily="34" charset="0"/>
                <a:cs typeface="Arial" pitchFamily="34" charset="0"/>
              </a:rPr>
              <a:t>pre şi inconştient</a:t>
            </a:r>
            <a:r>
              <a:rPr lang="ro-RO" smtClean="0">
                <a:latin typeface="Arial" pitchFamily="34" charset="0"/>
                <a:cs typeface="Arial" pitchFamily="34" charset="0"/>
              </a:rPr>
              <a:t>;</a:t>
            </a:r>
          </a:p>
          <a:p>
            <a:pPr algn="just"/>
            <a:endParaRPr lang="ro-RO" smtClean="0">
              <a:latin typeface="Arial" pitchFamily="34" charset="0"/>
              <a:cs typeface="Arial" pitchFamily="34" charset="0"/>
            </a:endParaRPr>
          </a:p>
          <a:p>
            <a:pPr algn="just"/>
            <a:endParaRPr lang="en-US" smtClean="0">
              <a:latin typeface="Arial" pitchFamily="34" charset="0"/>
              <a:cs typeface="Arial" pitchFamily="34" charset="0"/>
            </a:endParaRPr>
          </a:p>
        </p:txBody>
      </p:sp>
      <p:sp>
        <p:nvSpPr>
          <p:cNvPr id="10" name="Slide Number Placeholder 9"/>
          <p:cNvSpPr>
            <a:spLocks noGrp="1"/>
          </p:cNvSpPr>
          <p:nvPr>
            <p:ph type="sldNum" sz="quarter" idx="12"/>
          </p:nvPr>
        </p:nvSpPr>
        <p:spPr/>
        <p:txBody>
          <a:bodyPr/>
          <a:lstStyle/>
          <a:p>
            <a:fld id="{11BC0289-3807-40C7-866C-DA665800FB43}"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362200"/>
            <a:ext cx="7467600" cy="923330"/>
          </a:xfrm>
          <a:prstGeom prst="rect">
            <a:avLst/>
          </a:prstGeom>
        </p:spPr>
        <p:txBody>
          <a:bodyPr wrap="square">
            <a:spAutoFit/>
          </a:bodyPr>
          <a:lstStyle/>
          <a:p>
            <a:pPr algn="just"/>
            <a:r>
              <a:rPr lang="ro-RO" smtClean="0">
                <a:latin typeface="Arial" pitchFamily="34" charset="0"/>
                <a:cs typeface="Arial" pitchFamily="34" charset="0"/>
              </a:rPr>
              <a:t>Mulţi autori consideră </a:t>
            </a:r>
            <a:r>
              <a:rPr lang="ro-RO" b="1" i="1" smtClean="0">
                <a:solidFill>
                  <a:srgbClr val="FF0000"/>
                </a:solidFill>
                <a:latin typeface="Arial" pitchFamily="34" charset="0"/>
                <a:cs typeface="Arial" pitchFamily="34" charset="0"/>
              </a:rPr>
              <a:t>creativitatea</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rezultatul acţiunii proceselor preconştiente</a:t>
            </a:r>
            <a:r>
              <a:rPr lang="ro-RO" smtClean="0">
                <a:latin typeface="Arial" pitchFamily="34" charset="0"/>
                <a:cs typeface="Arial" pitchFamily="34" charset="0"/>
              </a:rPr>
              <a:t>, care prezintă un </a:t>
            </a:r>
            <a:r>
              <a:rPr lang="ro-RO" b="1" i="1" smtClean="0">
                <a:solidFill>
                  <a:schemeClr val="accent6">
                    <a:lumMod val="50000"/>
                  </a:schemeClr>
                </a:solidFill>
                <a:latin typeface="Arial" pitchFamily="34" charset="0"/>
                <a:cs typeface="Arial" pitchFamily="34" charset="0"/>
              </a:rPr>
              <a:t>grad de libertate şi flexibilitate </a:t>
            </a:r>
            <a:r>
              <a:rPr lang="ro-RO" smtClean="0">
                <a:latin typeface="Arial" pitchFamily="34" charset="0"/>
                <a:cs typeface="Arial" pitchFamily="34" charset="0"/>
              </a:rPr>
              <a:t>mult mai ridicat decât </a:t>
            </a:r>
            <a:r>
              <a:rPr lang="ro-RO" b="1" i="1" smtClean="0">
                <a:solidFill>
                  <a:schemeClr val="tx2">
                    <a:lumMod val="75000"/>
                  </a:schemeClr>
                </a:solidFill>
                <a:latin typeface="Arial" pitchFamily="34" charset="0"/>
                <a:cs typeface="Arial" pitchFamily="34" charset="0"/>
              </a:rPr>
              <a:t>procesele conştiente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3" name="Rectangle 2"/>
          <p:cNvSpPr/>
          <p:nvPr/>
        </p:nvSpPr>
        <p:spPr>
          <a:xfrm>
            <a:off x="1066800" y="685800"/>
            <a:ext cx="7467600" cy="1200329"/>
          </a:xfrm>
          <a:prstGeom prst="rect">
            <a:avLst/>
          </a:prstGeom>
        </p:spPr>
        <p:txBody>
          <a:bodyPr wrap="square">
            <a:spAutoFit/>
          </a:bodyPr>
          <a:lstStyle/>
          <a:p>
            <a:pPr algn="just"/>
            <a:r>
              <a:rPr lang="ro-RO" smtClean="0">
                <a:latin typeface="Arial" pitchFamily="34" charset="0"/>
                <a:cs typeface="Arial" pitchFamily="34" charset="0"/>
                <a:sym typeface="Wingdings"/>
              </a:rPr>
              <a:t> </a:t>
            </a:r>
            <a:r>
              <a:rPr lang="ro-RO" b="1" i="1" smtClean="0">
                <a:solidFill>
                  <a:srgbClr val="FF0000"/>
                </a:solidFill>
                <a:latin typeface="Arial" pitchFamily="34" charset="0"/>
                <a:cs typeface="Arial" pitchFamily="34" charset="0"/>
              </a:rPr>
              <a:t>Interacţiuni</a:t>
            </a:r>
            <a:r>
              <a:rPr lang="ro-RO" smtClean="0">
                <a:latin typeface="Arial" pitchFamily="34" charset="0"/>
                <a:cs typeface="Arial" pitchFamily="34" charset="0"/>
              </a:rPr>
              <a:t> între </a:t>
            </a:r>
            <a:r>
              <a:rPr lang="ro-RO" b="1" i="1" smtClean="0">
                <a:solidFill>
                  <a:schemeClr val="tx2">
                    <a:lumMod val="50000"/>
                  </a:schemeClr>
                </a:solidFill>
                <a:latin typeface="Arial" pitchFamily="34" charset="0"/>
                <a:cs typeface="Arial" pitchFamily="34" charset="0"/>
              </a:rPr>
              <a:t>materialul stocat </a:t>
            </a:r>
            <a:r>
              <a:rPr lang="ro-RO" smtClean="0">
                <a:latin typeface="Arial" pitchFamily="34" charset="0"/>
                <a:cs typeface="Arial" pitchFamily="34" charset="0"/>
              </a:rPr>
              <a:t>şi </a:t>
            </a:r>
            <a:r>
              <a:rPr lang="ro-RO" b="1" i="1" smtClean="0">
                <a:solidFill>
                  <a:schemeClr val="accent6">
                    <a:lumMod val="50000"/>
                  </a:schemeClr>
                </a:solidFill>
                <a:latin typeface="Arial" pitchFamily="34" charset="0"/>
                <a:cs typeface="Arial" pitchFamily="34" charset="0"/>
              </a:rPr>
              <a:t>informaţia actuală </a:t>
            </a:r>
            <a:r>
              <a:rPr lang="ro-RO" smtClean="0">
                <a:latin typeface="Arial" pitchFamily="34" charset="0"/>
                <a:cs typeface="Arial" pitchFamily="34" charset="0"/>
              </a:rPr>
              <a:t>se produc în plan mintal utilizându-se </a:t>
            </a:r>
            <a:r>
              <a:rPr lang="ro-RO" b="1" i="1" smtClean="0">
                <a:solidFill>
                  <a:srgbClr val="FF0000"/>
                </a:solidFill>
                <a:latin typeface="Arial" pitchFamily="34" charset="0"/>
                <a:cs typeface="Arial" pitchFamily="34" charset="0"/>
              </a:rPr>
              <a:t>operaţii de combinare şi sinteză asemănătoare cu cele conştiente </a:t>
            </a:r>
            <a:r>
              <a:rPr lang="ro-RO" smtClean="0">
                <a:latin typeface="Arial" pitchFamily="34" charset="0"/>
                <a:cs typeface="Arial" pitchFamily="34" charset="0"/>
              </a:rPr>
              <a:t>care </a:t>
            </a:r>
            <a:r>
              <a:rPr lang="ro-RO" b="1" i="1" smtClean="0">
                <a:solidFill>
                  <a:schemeClr val="accent6">
                    <a:lumMod val="50000"/>
                  </a:schemeClr>
                </a:solidFill>
                <a:latin typeface="Arial" pitchFamily="34" charset="0"/>
                <a:cs typeface="Arial" pitchFamily="34" charset="0"/>
              </a:rPr>
              <a:t>se desfăşoară însă cu o viteză mai mare decât acestea din urmă</a:t>
            </a:r>
            <a:r>
              <a:rPr lang="ro-RO" smtClean="0">
                <a:latin typeface="Arial" pitchFamily="34" charset="0"/>
                <a:cs typeface="Arial" pitchFamily="34" charset="0"/>
              </a:rPr>
              <a:t>.</a:t>
            </a:r>
            <a:endParaRPr lang="en-US"/>
          </a:p>
        </p:txBody>
      </p:sp>
      <p:sp>
        <p:nvSpPr>
          <p:cNvPr id="4" name="Rectangle 3"/>
          <p:cNvSpPr/>
          <p:nvPr/>
        </p:nvSpPr>
        <p:spPr>
          <a:xfrm>
            <a:off x="609600" y="1905000"/>
            <a:ext cx="1936749"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5" name="Rectangle 4"/>
          <p:cNvSpPr/>
          <p:nvPr/>
        </p:nvSpPr>
        <p:spPr>
          <a:xfrm>
            <a:off x="304800" y="4876800"/>
            <a:ext cx="1981200" cy="369332"/>
          </a:xfrm>
          <a:prstGeom prst="rect">
            <a:avLst/>
          </a:prstGeom>
          <a:effectLst>
            <a:outerShdw blurRad="50800" dist="38100" algn="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spAutoFit/>
          </a:bodyPr>
          <a:lstStyle/>
          <a:p>
            <a:pPr marL="342900" indent="-342900" algn="just"/>
            <a:r>
              <a:rPr lang="ro-RO" b="1" i="1" smtClean="0">
                <a:solidFill>
                  <a:schemeClr val="tx2">
                    <a:lumMod val="75000"/>
                  </a:schemeClr>
                </a:solidFill>
                <a:latin typeface="Arial" pitchFamily="34" charset="0"/>
                <a:cs typeface="Arial" pitchFamily="34" charset="0"/>
              </a:rPr>
              <a:t>C)</a:t>
            </a:r>
            <a:r>
              <a:rPr lang="ro-RO" smtClean="0">
                <a:solidFill>
                  <a:schemeClr val="tx2">
                    <a:lumMod val="75000"/>
                  </a:schemeClr>
                </a:solidFill>
                <a:latin typeface="Arial" pitchFamily="34" charset="0"/>
                <a:cs typeface="Arial" pitchFamily="34" charset="0"/>
              </a:rPr>
              <a:t> </a:t>
            </a:r>
            <a:r>
              <a:rPr lang="ro-RO" b="1" i="1" smtClean="0">
                <a:solidFill>
                  <a:schemeClr val="tx2">
                    <a:lumMod val="75000"/>
                  </a:schemeClr>
                </a:solidFill>
                <a:latin typeface="Arial" pitchFamily="34" charset="0"/>
                <a:cs typeface="Arial" pitchFamily="34" charset="0"/>
              </a:rPr>
              <a:t>ILUMINAREA</a:t>
            </a:r>
          </a:p>
        </p:txBody>
      </p:sp>
      <p:sp>
        <p:nvSpPr>
          <p:cNvPr id="6" name="Rectangle 5"/>
          <p:cNvSpPr/>
          <p:nvPr/>
        </p:nvSpPr>
        <p:spPr>
          <a:xfrm>
            <a:off x="3124200" y="3733800"/>
            <a:ext cx="5638800" cy="2585323"/>
          </a:xfrm>
          <a:prstGeom prst="rect">
            <a:avLst/>
          </a:prstGeom>
        </p:spPr>
        <p:txBody>
          <a:bodyPr wrap="square">
            <a:spAutoFit/>
          </a:bodyPr>
          <a:lstStyle/>
          <a:p>
            <a:pPr algn="just"/>
            <a:r>
              <a:rPr lang="ro-RO" b="1" i="1" smtClean="0">
                <a:solidFill>
                  <a:schemeClr val="tx2">
                    <a:lumMod val="75000"/>
                  </a:schemeClr>
                </a:solidFill>
                <a:latin typeface="Arial" pitchFamily="34" charset="0"/>
                <a:cs typeface="Arial" pitchFamily="34" charset="0"/>
              </a:rPr>
              <a:t>Iluminarea</a:t>
            </a:r>
            <a:r>
              <a:rPr lang="ro-RO" smtClean="0">
                <a:latin typeface="Arial" pitchFamily="34" charset="0"/>
                <a:cs typeface="Arial" pitchFamily="34" charset="0"/>
              </a:rPr>
              <a:t> este </a:t>
            </a:r>
            <a:r>
              <a:rPr lang="ro-RO" b="1" i="1" smtClean="0">
                <a:solidFill>
                  <a:srgbClr val="FF0000"/>
                </a:solidFill>
                <a:latin typeface="Arial" pitchFamily="34" charset="0"/>
                <a:cs typeface="Arial" pitchFamily="34" charset="0"/>
              </a:rPr>
              <a:t>momentul central al creaţiei</a:t>
            </a:r>
            <a:r>
              <a:rPr lang="ro-RO" smtClean="0">
                <a:latin typeface="Arial" pitchFamily="34" charset="0"/>
                <a:cs typeface="Arial" pitchFamily="34" charset="0"/>
              </a:rPr>
              <a:t>. </a:t>
            </a:r>
          </a:p>
          <a:p>
            <a:pPr algn="just"/>
            <a:endParaRPr lang="ro-RO" smtClean="0">
              <a:latin typeface="Arial" pitchFamily="34" charset="0"/>
              <a:cs typeface="Arial" pitchFamily="34" charset="0"/>
            </a:endParaRPr>
          </a:p>
          <a:p>
            <a:pPr algn="just"/>
            <a:r>
              <a:rPr lang="ro-RO" smtClean="0">
                <a:latin typeface="Arial" pitchFamily="34" charset="0"/>
                <a:cs typeface="Arial" pitchFamily="34" charset="0"/>
              </a:rPr>
              <a:t>Este un moment de </a:t>
            </a:r>
            <a:r>
              <a:rPr lang="ro-RO" b="1" i="1" smtClean="0">
                <a:solidFill>
                  <a:srgbClr val="FF0000"/>
                </a:solidFill>
                <a:latin typeface="Arial" pitchFamily="34" charset="0"/>
                <a:cs typeface="Arial" pitchFamily="34" charset="0"/>
              </a:rPr>
              <a:t>scurtă durată, unic şi irepetabil. </a:t>
            </a:r>
          </a:p>
          <a:p>
            <a:pPr algn="just"/>
            <a:endParaRPr lang="ro-RO" smtClean="0">
              <a:latin typeface="Arial" pitchFamily="34" charset="0"/>
              <a:cs typeface="Arial" pitchFamily="34" charset="0"/>
            </a:endParaRPr>
          </a:p>
          <a:p>
            <a:pPr algn="just"/>
            <a:r>
              <a:rPr lang="ro-RO" b="1" i="1" smtClean="0">
                <a:solidFill>
                  <a:srgbClr val="002060"/>
                </a:solidFill>
                <a:latin typeface="Arial" pitchFamily="34" charset="0"/>
                <a:cs typeface="Arial" pitchFamily="34" charset="0"/>
              </a:rPr>
              <a:t>Inspiraţia</a:t>
            </a:r>
            <a:r>
              <a:rPr lang="ro-RO" smtClean="0">
                <a:latin typeface="Arial" pitchFamily="34" charset="0"/>
                <a:cs typeface="Arial" pitchFamily="34" charset="0"/>
              </a:rPr>
              <a:t> se bazează pe </a:t>
            </a:r>
            <a:r>
              <a:rPr lang="ro-RO" b="1" i="1" smtClean="0">
                <a:solidFill>
                  <a:srgbClr val="002060"/>
                </a:solidFill>
                <a:latin typeface="Arial" pitchFamily="34" charset="0"/>
                <a:cs typeface="Arial" pitchFamily="34" charset="0"/>
              </a:rPr>
              <a:t>etapele precedente </a:t>
            </a:r>
            <a:r>
              <a:rPr lang="ro-RO" smtClean="0">
                <a:latin typeface="Arial" pitchFamily="34" charset="0"/>
                <a:cs typeface="Arial" pitchFamily="34" charset="0"/>
              </a:rPr>
              <a:t>de </a:t>
            </a:r>
            <a:r>
              <a:rPr lang="ro-RO" b="1" i="1" smtClean="0">
                <a:solidFill>
                  <a:srgbClr val="002060"/>
                </a:solidFill>
                <a:latin typeface="Arial" pitchFamily="34" charset="0"/>
                <a:cs typeface="Arial" pitchFamily="34" charset="0"/>
              </a:rPr>
              <a:t>acumulare activă de informaţii </a:t>
            </a:r>
            <a:r>
              <a:rPr lang="ro-RO" smtClean="0">
                <a:latin typeface="Arial" pitchFamily="34" charset="0"/>
                <a:cs typeface="Arial" pitchFamily="34" charset="0"/>
              </a:rPr>
              <a:t>şi </a:t>
            </a:r>
            <a:r>
              <a:rPr lang="ro-RO" b="1" i="1" smtClean="0">
                <a:solidFill>
                  <a:schemeClr val="accent6">
                    <a:lumMod val="50000"/>
                  </a:schemeClr>
                </a:solidFill>
                <a:latin typeface="Arial" pitchFamily="34" charset="0"/>
                <a:cs typeface="Arial" pitchFamily="34" charset="0"/>
              </a:rPr>
              <a:t>pregătire</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conştientă</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prelucrare pre şi inconştientă a datelor vechi şi a celor noi.</a:t>
            </a:r>
            <a:endParaRPr lang="en-US" b="1" i="1">
              <a:solidFill>
                <a:schemeClr val="accent6">
                  <a:lumMod val="50000"/>
                </a:schemeClr>
              </a:solidFill>
              <a:latin typeface="Arial" pitchFamily="34" charset="0"/>
              <a:cs typeface="Arial" pitchFamily="34" charset="0"/>
            </a:endParaRPr>
          </a:p>
        </p:txBody>
      </p:sp>
      <p:sp>
        <p:nvSpPr>
          <p:cNvPr id="7" name="Right Arrow 6"/>
          <p:cNvSpPr/>
          <p:nvPr/>
        </p:nvSpPr>
        <p:spPr>
          <a:xfrm>
            <a:off x="2514600" y="49530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11BC0289-3807-40C7-866C-DA665800FB43}"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524000"/>
            <a:ext cx="7315200" cy="2215991"/>
          </a:xfrm>
          <a:prstGeom prst="rect">
            <a:avLst/>
          </a:prstGeom>
        </p:spPr>
        <p:txBody>
          <a:bodyPr wrap="square">
            <a:spAutoFit/>
          </a:bodyPr>
          <a:lstStyle/>
          <a:p>
            <a:pPr algn="just"/>
            <a:r>
              <a:rPr lang="ro-RO" sz="2400" b="1" i="1" smtClean="0">
                <a:latin typeface="Arial" pitchFamily="34" charset="0"/>
                <a:cs typeface="Arial" pitchFamily="34" charset="0"/>
                <a:sym typeface="Wingdings"/>
              </a:rPr>
              <a:t> </a:t>
            </a:r>
            <a:r>
              <a:rPr lang="ro-RO" b="1" i="1" smtClean="0">
                <a:solidFill>
                  <a:schemeClr val="accent1">
                    <a:lumMod val="75000"/>
                  </a:schemeClr>
                </a:solidFill>
                <a:latin typeface="Arial" pitchFamily="34" charset="0"/>
                <a:cs typeface="Arial" pitchFamily="34" charset="0"/>
                <a:sym typeface="Wingdings"/>
              </a:rPr>
              <a:t>Il</a:t>
            </a:r>
            <a:r>
              <a:rPr lang="ro-RO" b="1" i="1" smtClean="0">
                <a:solidFill>
                  <a:schemeClr val="accent1">
                    <a:lumMod val="75000"/>
                  </a:schemeClr>
                </a:solidFill>
                <a:latin typeface="Arial" pitchFamily="34" charset="0"/>
                <a:cs typeface="Arial" pitchFamily="34" charset="0"/>
              </a:rPr>
              <a:t>uminarea</a:t>
            </a:r>
            <a:r>
              <a:rPr lang="ro-RO" smtClean="0">
                <a:latin typeface="Arial" pitchFamily="34" charset="0"/>
                <a:cs typeface="Arial" pitchFamily="34" charset="0"/>
              </a:rPr>
              <a:t> se produce în stări mai puţin conştiente - </a:t>
            </a:r>
            <a:r>
              <a:rPr lang="ro-RO" b="1" i="1" smtClean="0">
                <a:solidFill>
                  <a:schemeClr val="accent1">
                    <a:lumMod val="75000"/>
                  </a:schemeClr>
                </a:solidFill>
                <a:latin typeface="Arial" pitchFamily="34" charset="0"/>
                <a:cs typeface="Arial" pitchFamily="34" charset="0"/>
              </a:rPr>
              <a:t>de somn, stare de trezire</a:t>
            </a:r>
            <a:r>
              <a:rPr lang="ro-RO" smtClean="0">
                <a:latin typeface="Arial" pitchFamily="34" charset="0"/>
                <a:cs typeface="Arial" pitchFamily="34" charset="0"/>
              </a:rPr>
              <a:t>, în general tocmai când nu te aştepţi să poţi găsi o soluţie la o problemă, pentru care te-ai frământat zile şi poate nopţi în şir la masa de lucru, fără să obţii însă ideea. </a:t>
            </a:r>
          </a:p>
          <a:p>
            <a:pPr algn="just"/>
            <a:endParaRPr lang="ro-RO" smtClean="0">
              <a:latin typeface="Arial" pitchFamily="34" charset="0"/>
              <a:cs typeface="Arial" pitchFamily="34" charset="0"/>
            </a:endParaRPr>
          </a:p>
          <a:p>
            <a:pPr algn="just"/>
            <a:r>
              <a:rPr lang="ro-RO" sz="2400" b="1" smtClean="0">
                <a:latin typeface="Arial" pitchFamily="34" charset="0"/>
                <a:cs typeface="Arial" pitchFamily="34" charset="0"/>
                <a:sym typeface="Wingdings"/>
              </a:rPr>
              <a:t> </a:t>
            </a:r>
            <a:r>
              <a:rPr lang="ro-RO" smtClean="0">
                <a:latin typeface="Arial" pitchFamily="34" charset="0"/>
                <a:cs typeface="Arial" pitchFamily="34" charset="0"/>
              </a:rPr>
              <a:t>Deja </a:t>
            </a:r>
            <a:r>
              <a:rPr lang="ro-RO" b="1" i="1" smtClean="0">
                <a:solidFill>
                  <a:schemeClr val="accent6">
                    <a:lumMod val="50000"/>
                  </a:schemeClr>
                </a:solidFill>
                <a:latin typeface="Arial" pitchFamily="34" charset="0"/>
                <a:cs typeface="Arial" pitchFamily="34" charset="0"/>
              </a:rPr>
              <a:t>problema</a:t>
            </a:r>
            <a:r>
              <a:rPr lang="ro-RO" smtClean="0">
                <a:latin typeface="Arial" pitchFamily="34" charset="0"/>
                <a:cs typeface="Arial" pitchFamily="34" charset="0"/>
              </a:rPr>
              <a:t> nu se mai află în </a:t>
            </a:r>
            <a:r>
              <a:rPr lang="ro-RO" b="1" i="1" smtClean="0">
                <a:solidFill>
                  <a:srgbClr val="FF0000"/>
                </a:solidFill>
                <a:latin typeface="Arial" pitchFamily="34" charset="0"/>
                <a:cs typeface="Arial" pitchFamily="34" charset="0"/>
              </a:rPr>
              <a:t>sfera preocupărilor active, conştiente </a:t>
            </a:r>
            <a:r>
              <a:rPr lang="ro-RO" smtClean="0">
                <a:latin typeface="Arial" pitchFamily="34" charset="0"/>
                <a:cs typeface="Arial" pitchFamily="34" charset="0"/>
              </a:rPr>
              <a:t>ale persoanei.</a:t>
            </a:r>
            <a:endParaRPr lang="en-US">
              <a:latin typeface="Arial" pitchFamily="34" charset="0"/>
              <a:cs typeface="Arial" pitchFamily="34" charset="0"/>
            </a:endParaRPr>
          </a:p>
        </p:txBody>
      </p:sp>
      <p:sp>
        <p:nvSpPr>
          <p:cNvPr id="3" name="Rectangle 2"/>
          <p:cNvSpPr/>
          <p:nvPr/>
        </p:nvSpPr>
        <p:spPr>
          <a:xfrm>
            <a:off x="762000" y="6858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4" name="Rectangle 3"/>
          <p:cNvSpPr/>
          <p:nvPr/>
        </p:nvSpPr>
        <p:spPr>
          <a:xfrm>
            <a:off x="457200" y="4495800"/>
            <a:ext cx="2971800" cy="533400"/>
          </a:xfrm>
          <a:prstGeom prst="rect">
            <a:avLst/>
          </a:prstGeom>
          <a:solidFill>
            <a:srgbClr val="FFFF66">
              <a:alpha val="51765"/>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ro-RO" b="1" i="1" smtClean="0">
                <a:solidFill>
                  <a:schemeClr val="accent1">
                    <a:lumMod val="75000"/>
                  </a:schemeClr>
                </a:solidFill>
                <a:latin typeface="Arial" pitchFamily="34" charset="0"/>
                <a:cs typeface="Arial" pitchFamily="34" charset="0"/>
              </a:rPr>
              <a:t>Iluminarea</a:t>
            </a:r>
            <a:r>
              <a:rPr lang="ro-RO" b="1" i="1" smtClean="0">
                <a:latin typeface="Arial" pitchFamily="34" charset="0"/>
                <a:cs typeface="Arial" pitchFamily="34" charset="0"/>
              </a:rPr>
              <a:t> este facilitată de următoarele condiţii</a:t>
            </a:r>
            <a:endParaRPr lang="en-US" b="1" i="1">
              <a:solidFill>
                <a:schemeClr val="accent1">
                  <a:lumMod val="75000"/>
                </a:schemeClr>
              </a:solidFill>
              <a:latin typeface="Arial" pitchFamily="34" charset="0"/>
              <a:cs typeface="Arial" pitchFamily="34" charset="0"/>
            </a:endParaRPr>
          </a:p>
        </p:txBody>
      </p:sp>
      <p:sp>
        <p:nvSpPr>
          <p:cNvPr id="40961" name="Rectangle 1"/>
          <p:cNvSpPr>
            <a:spLocks noChangeArrowheads="1"/>
          </p:cNvSpPr>
          <p:nvPr/>
        </p:nvSpPr>
        <p:spPr bwMode="auto">
          <a:xfrm>
            <a:off x="4191000" y="3962400"/>
            <a:ext cx="44958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ambianţă plăcută, intimă persoanei;</a:t>
            </a:r>
          </a:p>
          <a:p>
            <a:pPr marL="0" marR="0" lvl="0" indent="0" algn="l" defTabSz="914400" rtl="0" eaLnBrk="1" fontAlgn="base" latinLnBrk="0" hangingPunct="1">
              <a:lnSpc>
                <a:spcPct val="100000"/>
              </a:lnSpc>
              <a:spcBef>
                <a:spcPct val="0"/>
              </a:spcBef>
              <a:spcAft>
                <a:spcPct val="0"/>
              </a:spcAft>
              <a:buClrTx/>
              <a:buSzTx/>
              <a:tabLst>
                <a:tab pos="215900" algn="l"/>
              </a:tabLst>
            </a:pPr>
            <a:endParaRPr kumimoji="0" lang="en-US" b="1" i="1"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capacitate de transpoziţie;</a:t>
            </a:r>
          </a:p>
          <a:p>
            <a:pPr marL="0" marR="0" lvl="0" indent="0" algn="l" defTabSz="914400" rtl="0" eaLnBrk="0" fontAlgn="base" latinLnBrk="0" hangingPunct="0">
              <a:lnSpc>
                <a:spcPct val="100000"/>
              </a:lnSpc>
              <a:spcBef>
                <a:spcPct val="0"/>
              </a:spcBef>
              <a:spcAft>
                <a:spcPct val="0"/>
              </a:spcAft>
              <a:buClrTx/>
              <a:buSzTx/>
              <a:tabLst>
                <a:tab pos="215900" algn="l"/>
              </a:tabLst>
            </a:pPr>
            <a:endParaRPr kumimoji="0" lang="en-US" b="1" i="1"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linişte, singurătate.</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cxnSp>
        <p:nvCxnSpPr>
          <p:cNvPr id="7" name="Elbow Connector 6"/>
          <p:cNvCxnSpPr>
            <a:stCxn id="4" idx="3"/>
          </p:cNvCxnSpPr>
          <p:nvPr/>
        </p:nvCxnSpPr>
        <p:spPr>
          <a:xfrm flipV="1">
            <a:off x="3429000" y="4191000"/>
            <a:ext cx="609600" cy="5715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Elbow Connector 8"/>
          <p:cNvCxnSpPr>
            <a:stCxn id="4" idx="3"/>
          </p:cNvCxnSpPr>
          <p:nvPr/>
        </p:nvCxnSpPr>
        <p:spPr>
          <a:xfrm>
            <a:off x="3429000" y="4762500"/>
            <a:ext cx="609600" cy="4953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20"/>
          <p:cNvCxnSpPr/>
          <p:nvPr/>
        </p:nvCxnSpPr>
        <p:spPr>
          <a:xfrm>
            <a:off x="3733800" y="4800600"/>
            <a:ext cx="381000" cy="1588"/>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Slide Number Placeholder 9"/>
          <p:cNvSpPr>
            <a:spLocks noGrp="1"/>
          </p:cNvSpPr>
          <p:nvPr>
            <p:ph type="sldNum" sz="quarter" idx="12"/>
          </p:nvPr>
        </p:nvSpPr>
        <p:spPr/>
        <p:txBody>
          <a:bodyPr/>
          <a:lstStyle/>
          <a:p>
            <a:fld id="{11BC0289-3807-40C7-866C-DA665800FB43}"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219200"/>
            <a:ext cx="3505200" cy="9233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ro-RO" b="1" i="1" smtClean="0">
                <a:latin typeface="Arial" pitchFamily="34" charset="0"/>
                <a:cs typeface="Arial" pitchFamily="34" charset="0"/>
              </a:rPr>
              <a:t>Mecanismele psihice </a:t>
            </a:r>
            <a:r>
              <a:rPr lang="ro-RO" smtClean="0">
                <a:latin typeface="Arial" pitchFamily="34" charset="0"/>
                <a:cs typeface="Arial" pitchFamily="34" charset="0"/>
              </a:rPr>
              <a:t>cele mai frecvent utilizate în această fază a </a:t>
            </a:r>
            <a:r>
              <a:rPr lang="ro-RO" b="1" i="1" smtClean="0">
                <a:solidFill>
                  <a:srgbClr val="FF0000"/>
                </a:solidFill>
                <a:latin typeface="Arial" pitchFamily="34" charset="0"/>
                <a:cs typeface="Arial" pitchFamily="34" charset="0"/>
              </a:rPr>
              <a:t>creaţiei</a:t>
            </a:r>
            <a:r>
              <a:rPr lang="ro-RO" smtClean="0">
                <a:latin typeface="Arial" pitchFamily="34" charset="0"/>
                <a:cs typeface="Arial" pitchFamily="34" charset="0"/>
              </a:rPr>
              <a:t> sunt:</a:t>
            </a:r>
            <a:endParaRPr lang="en-US">
              <a:latin typeface="Arial" pitchFamily="34" charset="0"/>
              <a:cs typeface="Arial" pitchFamily="34" charset="0"/>
            </a:endParaRPr>
          </a:p>
        </p:txBody>
      </p:sp>
      <p:sp>
        <p:nvSpPr>
          <p:cNvPr id="43009" name="Rectangle 1"/>
          <p:cNvSpPr>
            <a:spLocks noChangeArrowheads="1"/>
          </p:cNvSpPr>
          <p:nvPr/>
        </p:nvSpPr>
        <p:spPr bwMode="auto">
          <a:xfrm>
            <a:off x="4648200" y="762000"/>
            <a:ext cx="39624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asociaţiile îndepărtate;</a:t>
            </a:r>
          </a:p>
          <a:p>
            <a:pPr marL="0" marR="0" lvl="0" indent="0" algn="l" defTabSz="914400" rtl="0" eaLnBrk="1" fontAlgn="base" latinLnBrk="0" hangingPunct="1">
              <a:lnSpc>
                <a:spcPct val="100000"/>
              </a:lnSpc>
              <a:spcBef>
                <a:spcPct val="0"/>
              </a:spcBef>
              <a:spcAft>
                <a:spcPct val="0"/>
              </a:spcAft>
              <a:buClrTx/>
              <a:buSzTx/>
              <a:tabLst>
                <a:tab pos="215900" algn="l"/>
              </a:tabLst>
            </a:pPr>
            <a:endParaRPr kumimoji="0" lang="en-US" b="1" i="1"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efectuarea de analogii între diferite domenii;</a:t>
            </a:r>
          </a:p>
          <a:p>
            <a:pPr marL="0" marR="0" lvl="0" indent="0" algn="l" defTabSz="914400" rtl="0" eaLnBrk="0" fontAlgn="base" latinLnBrk="0" hangingPunct="0">
              <a:lnSpc>
                <a:spcPct val="100000"/>
              </a:lnSpc>
              <a:spcBef>
                <a:spcPct val="0"/>
              </a:spcBef>
              <a:spcAft>
                <a:spcPct val="0"/>
              </a:spcAft>
              <a:buClrTx/>
              <a:buSzTx/>
              <a:tabLst>
                <a:tab pos="215900" algn="l"/>
              </a:tabLst>
            </a:pPr>
            <a:endParaRPr kumimoji="0" lang="en-US" b="1" i="1"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elaborarea de metafore.</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cxnSp>
        <p:nvCxnSpPr>
          <p:cNvPr id="5" name="Elbow Connector 4"/>
          <p:cNvCxnSpPr>
            <a:stCxn id="2" idx="3"/>
          </p:cNvCxnSpPr>
          <p:nvPr/>
        </p:nvCxnSpPr>
        <p:spPr>
          <a:xfrm flipV="1">
            <a:off x="3657600" y="990600"/>
            <a:ext cx="914400" cy="690265"/>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Elbow Connector 8"/>
          <p:cNvCxnSpPr>
            <a:stCxn id="2" idx="3"/>
          </p:cNvCxnSpPr>
          <p:nvPr/>
        </p:nvCxnSpPr>
        <p:spPr>
          <a:xfrm>
            <a:off x="3657600" y="1680865"/>
            <a:ext cx="914400" cy="681335"/>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114800" y="1676400"/>
            <a:ext cx="3810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09600" y="3352800"/>
            <a:ext cx="7467600" cy="646331"/>
          </a:xfrm>
          <a:prstGeom prst="rect">
            <a:avLst/>
          </a:prstGeom>
        </p:spPr>
        <p:txBody>
          <a:bodyPr wrap="square">
            <a:spAutoFit/>
          </a:bodyPr>
          <a:lstStyle/>
          <a:p>
            <a:pPr algn="just"/>
            <a:r>
              <a:rPr lang="ro-RO" b="1" i="1" smtClean="0">
                <a:solidFill>
                  <a:srgbClr val="FF0000"/>
                </a:solidFill>
                <a:latin typeface="Arial" pitchFamily="34" charset="0"/>
                <a:cs typeface="Arial" pitchFamily="34" charset="0"/>
              </a:rPr>
              <a:t>Iluminarea</a:t>
            </a:r>
            <a:r>
              <a:rPr lang="ro-RO" smtClean="0">
                <a:latin typeface="Arial" pitchFamily="34" charset="0"/>
                <a:cs typeface="Arial" pitchFamily="34" charset="0"/>
              </a:rPr>
              <a:t> este faza în care ideea, </a:t>
            </a:r>
            <a:r>
              <a:rPr lang="ro-RO" b="1" i="1" smtClean="0">
                <a:solidFill>
                  <a:schemeClr val="accent1">
                    <a:lumMod val="75000"/>
                  </a:schemeClr>
                </a:solidFill>
                <a:latin typeface="Arial" pitchFamily="34" charset="0"/>
                <a:cs typeface="Arial" pitchFamily="34" charset="0"/>
              </a:rPr>
              <a:t>soluția la o problemă apare brusc</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fără știrea sau intervenția persoanei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13" name="Rectangle 12"/>
          <p:cNvSpPr/>
          <p:nvPr/>
        </p:nvSpPr>
        <p:spPr>
          <a:xfrm>
            <a:off x="381000" y="2743200"/>
            <a:ext cx="1936749"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14" name="Rectangle 13"/>
          <p:cNvSpPr/>
          <p:nvPr/>
        </p:nvSpPr>
        <p:spPr>
          <a:xfrm>
            <a:off x="304800" y="4876800"/>
            <a:ext cx="2209800" cy="369332"/>
          </a:xfrm>
          <a:prstGeom prst="rect">
            <a:avLst/>
          </a:prstGeom>
          <a:effectLst>
            <a:outerShdw blurRad="50800" dist="38100" algn="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spAutoFit/>
          </a:bodyPr>
          <a:lstStyle/>
          <a:p>
            <a:pPr marL="342900" indent="-342900" algn="just"/>
            <a:r>
              <a:rPr lang="ro-RO" b="1" i="1" smtClean="0">
                <a:solidFill>
                  <a:schemeClr val="tx2">
                    <a:lumMod val="75000"/>
                  </a:schemeClr>
                </a:solidFill>
                <a:latin typeface="Arial" pitchFamily="34" charset="0"/>
                <a:cs typeface="Arial" pitchFamily="34" charset="0"/>
              </a:rPr>
              <a:t>D)</a:t>
            </a:r>
            <a:r>
              <a:rPr lang="ro-RO" smtClean="0">
                <a:solidFill>
                  <a:schemeClr val="tx2">
                    <a:lumMod val="75000"/>
                  </a:schemeClr>
                </a:solidFill>
                <a:latin typeface="Arial" pitchFamily="34" charset="0"/>
                <a:cs typeface="Arial" pitchFamily="34" charset="0"/>
              </a:rPr>
              <a:t> </a:t>
            </a:r>
            <a:r>
              <a:rPr lang="ro-RO" b="1" i="1" smtClean="0">
                <a:solidFill>
                  <a:schemeClr val="tx2">
                    <a:lumMod val="75000"/>
                  </a:schemeClr>
                </a:solidFill>
                <a:latin typeface="Arial" pitchFamily="34" charset="0"/>
                <a:cs typeface="Arial" pitchFamily="34" charset="0"/>
              </a:rPr>
              <a:t>VERIFICAREA</a:t>
            </a:r>
          </a:p>
        </p:txBody>
      </p:sp>
      <p:sp>
        <p:nvSpPr>
          <p:cNvPr id="15" name="Rectangle 14"/>
          <p:cNvSpPr/>
          <p:nvPr/>
        </p:nvSpPr>
        <p:spPr>
          <a:xfrm>
            <a:off x="3429000" y="4495800"/>
            <a:ext cx="4572000" cy="1477328"/>
          </a:xfrm>
          <a:prstGeom prst="rect">
            <a:avLst/>
          </a:prstGeom>
        </p:spPr>
        <p:txBody>
          <a:bodyPr>
            <a:spAutoFit/>
          </a:bodyPr>
          <a:lstStyle/>
          <a:p>
            <a:r>
              <a:rPr lang="ro-RO" b="1" i="1" smtClean="0">
                <a:solidFill>
                  <a:schemeClr val="accent6">
                    <a:lumMod val="50000"/>
                  </a:schemeClr>
                </a:solidFill>
                <a:latin typeface="Arial" pitchFamily="34" charset="0"/>
                <a:cs typeface="Arial" pitchFamily="34" charset="0"/>
              </a:rPr>
              <a:t>Verificarea</a:t>
            </a:r>
            <a:r>
              <a:rPr lang="ro-RO" smtClean="0">
                <a:latin typeface="Arial" pitchFamily="34" charset="0"/>
                <a:cs typeface="Arial" pitchFamily="34" charset="0"/>
              </a:rPr>
              <a:t> este o etapă foarte importantă pentru domeniul tehnico-ştiinţific;</a:t>
            </a:r>
          </a:p>
          <a:p>
            <a:endParaRPr lang="ro-RO" smtClean="0">
              <a:latin typeface="Arial" pitchFamily="34" charset="0"/>
              <a:cs typeface="Arial" pitchFamily="34" charset="0"/>
            </a:endParaRPr>
          </a:p>
          <a:p>
            <a:r>
              <a:rPr lang="ro-RO" smtClean="0">
                <a:latin typeface="Arial" pitchFamily="34" charset="0"/>
                <a:cs typeface="Arial" pitchFamily="34" charset="0"/>
              </a:rPr>
              <a:t>Pentru aceste domenii este un </a:t>
            </a:r>
            <a:r>
              <a:rPr lang="ro-RO" b="1" i="1" smtClean="0">
                <a:solidFill>
                  <a:schemeClr val="accent6">
                    <a:lumMod val="50000"/>
                  </a:schemeClr>
                </a:solidFill>
                <a:latin typeface="Arial" pitchFamily="34" charset="0"/>
                <a:cs typeface="Arial" pitchFamily="34" charset="0"/>
              </a:rPr>
              <a:t>proces îndelungat, anevoios şi foarte laborios</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16" name="Right Arrow 15"/>
          <p:cNvSpPr/>
          <p:nvPr/>
        </p:nvSpPr>
        <p:spPr>
          <a:xfrm>
            <a:off x="2743200" y="49530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lide Number Placeholder 16"/>
          <p:cNvSpPr>
            <a:spLocks noGrp="1"/>
          </p:cNvSpPr>
          <p:nvPr>
            <p:ph type="sldNum" sz="quarter" idx="12"/>
          </p:nvPr>
        </p:nvSpPr>
        <p:spPr/>
        <p:txBody>
          <a:bodyPr/>
          <a:lstStyle/>
          <a:p>
            <a:fld id="{11BC0289-3807-40C7-866C-DA665800FB43}"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1524000" y="609600"/>
            <a:ext cx="63246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15900" algn="l"/>
              </a:tabLst>
            </a:pPr>
            <a:endParaRPr kumimoji="0" lang="en-US" i="1"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de proiect</a:t>
            </a:r>
            <a:r>
              <a:rPr kumimoji="0" lang="ro-RO" i="1" u="none" strike="noStrike" cap="none" normalizeH="0" baseline="0" smtClean="0">
                <a:ln>
                  <a:noFill/>
                </a:ln>
                <a:solidFill>
                  <a:srgbClr val="000000"/>
                </a:solidFill>
                <a:effectLst/>
                <a:latin typeface="Arial" pitchFamily="34" charset="0"/>
                <a:ea typeface="Times New Roman" pitchFamily="18" charset="0"/>
                <a:cs typeface="Arial" pitchFamily="34" charset="0"/>
              </a:rPr>
              <a:t>, are loc desăvârşirea ideii şi materializarea ei într-o soluţie tehnică reală;</a:t>
            </a:r>
          </a:p>
          <a:p>
            <a:pPr marL="0" marR="0" lvl="0" indent="0" algn="just" defTabSz="914400" rtl="0" eaLnBrk="0" fontAlgn="base" latinLnBrk="0" hangingPunct="0">
              <a:lnSpc>
                <a:spcPct val="100000"/>
              </a:lnSpc>
              <a:spcBef>
                <a:spcPct val="0"/>
              </a:spcBef>
              <a:spcAft>
                <a:spcPct val="0"/>
              </a:spcAft>
              <a:buClrTx/>
              <a:buSzTx/>
              <a:tabLst>
                <a:tab pos="215900" algn="l"/>
              </a:tabLst>
            </a:pPr>
            <a:endParaRPr kumimoji="0" lang="en-US" i="1"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de  execuţie</a:t>
            </a:r>
            <a:r>
              <a:rPr kumimoji="0" lang="ro-RO" i="1" u="none" strike="noStrike" cap="none" normalizeH="0" baseline="0" smtClean="0">
                <a:ln>
                  <a:noFill/>
                </a:ln>
                <a:solidFill>
                  <a:srgbClr val="000000"/>
                </a:solidFill>
                <a:effectLst/>
                <a:latin typeface="Arial" pitchFamily="34" charset="0"/>
                <a:ea typeface="Times New Roman" pitchFamily="18" charset="0"/>
                <a:cs typeface="Arial" pitchFamily="34" charset="0"/>
              </a:rPr>
              <a:t>,  materializarea  fizică şi  aplicarea  soluţiei  tehnice  în laborator;</a:t>
            </a:r>
          </a:p>
          <a:p>
            <a:pPr marL="0" marR="0" lvl="0" indent="0" algn="just" defTabSz="914400" rtl="0" eaLnBrk="0" fontAlgn="base" latinLnBrk="0" hangingPunct="0">
              <a:lnSpc>
                <a:spcPct val="100000"/>
              </a:lnSpc>
              <a:spcBef>
                <a:spcPct val="0"/>
              </a:spcBef>
              <a:spcAft>
                <a:spcPct val="0"/>
              </a:spcAft>
              <a:buClrTx/>
              <a:buSzTx/>
              <a:tabLst>
                <a:tab pos="215900" algn="l"/>
              </a:tabLst>
            </a:pPr>
            <a:endParaRPr kumimoji="0" lang="en-US" i="1"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sym typeface="Wingdings"/>
              </a:rPr>
              <a:t> </a:t>
            </a: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de experimentare</a:t>
            </a:r>
            <a:r>
              <a:rPr kumimoji="0" lang="ro-RO" i="1" u="none" strike="noStrike" cap="none" normalizeH="0" baseline="0" smtClean="0">
                <a:ln>
                  <a:noFill/>
                </a:ln>
                <a:solidFill>
                  <a:srgbClr val="000000"/>
                </a:solidFill>
                <a:effectLst/>
                <a:latin typeface="Arial" pitchFamily="34" charset="0"/>
                <a:ea typeface="Times New Roman" pitchFamily="18" charset="0"/>
                <a:cs typeface="Arial" pitchFamily="34" charset="0"/>
              </a:rPr>
              <a:t>, în vederea confirmării sau infirmării validităţii soluţiei respective</a:t>
            </a:r>
            <a:r>
              <a:rPr kumimoji="0" lang="ro-RO" sz="110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ro-RO" sz="180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685800" y="533400"/>
            <a:ext cx="4677306" cy="369332"/>
          </a:xfrm>
          <a:prstGeom prst="rect">
            <a:avLst/>
          </a:prstGeom>
        </p:spPr>
        <p:txBody>
          <a:bodyPr wrap="none">
            <a:spAutoFit/>
          </a:bodyPr>
          <a:lstStyle/>
          <a:p>
            <a:pPr lvl="0" algn="just" fontAlgn="base">
              <a:spcBef>
                <a:spcPct val="0"/>
              </a:spcBef>
              <a:spcAft>
                <a:spcPct val="0"/>
              </a:spcAft>
              <a:tabLst>
                <a:tab pos="215900" algn="l"/>
              </a:tabLst>
            </a:pPr>
            <a:r>
              <a:rPr lang="ro-RO" b="1" i="1" smtClean="0">
                <a:solidFill>
                  <a:srgbClr val="FF0000"/>
                </a:solidFill>
                <a:latin typeface="Arial" pitchFamily="34" charset="0"/>
                <a:ea typeface="Times New Roman" pitchFamily="18" charset="0"/>
                <a:cs typeface="Arial" pitchFamily="34" charset="0"/>
              </a:rPr>
              <a:t>Verificarea</a:t>
            </a:r>
            <a:r>
              <a:rPr lang="ro-RO" i="1" smtClean="0">
                <a:solidFill>
                  <a:srgbClr val="000000"/>
                </a:solidFill>
                <a:latin typeface="Arial" pitchFamily="34" charset="0"/>
                <a:ea typeface="Times New Roman" pitchFamily="18" charset="0"/>
                <a:cs typeface="Arial" pitchFamily="34" charset="0"/>
              </a:rPr>
              <a:t> se desfăşoară în </a:t>
            </a:r>
            <a:r>
              <a:rPr lang="ro-RO" b="1" i="1" smtClean="0">
                <a:solidFill>
                  <a:schemeClr val="accent6">
                    <a:lumMod val="50000"/>
                  </a:schemeClr>
                </a:solidFill>
                <a:latin typeface="Arial" pitchFamily="34" charset="0"/>
                <a:ea typeface="Times New Roman" pitchFamily="18" charset="0"/>
                <a:cs typeface="Arial" pitchFamily="34" charset="0"/>
              </a:rPr>
              <a:t>trei mari faze</a:t>
            </a:r>
            <a:r>
              <a:rPr lang="ro-RO" i="1" smtClean="0">
                <a:solidFill>
                  <a:srgbClr val="000000"/>
                </a:solidFill>
                <a:latin typeface="Arial" pitchFamily="34" charset="0"/>
                <a:ea typeface="Times New Roman" pitchFamily="18" charset="0"/>
                <a:cs typeface="Arial" pitchFamily="34" charset="0"/>
              </a:rPr>
              <a:t>:</a:t>
            </a:r>
          </a:p>
        </p:txBody>
      </p:sp>
      <p:sp>
        <p:nvSpPr>
          <p:cNvPr id="4" name="Rectangle 3"/>
          <p:cNvSpPr/>
          <p:nvPr/>
        </p:nvSpPr>
        <p:spPr>
          <a:xfrm>
            <a:off x="685800" y="34290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5" name="Rectangle 4"/>
          <p:cNvSpPr/>
          <p:nvPr/>
        </p:nvSpPr>
        <p:spPr>
          <a:xfrm>
            <a:off x="381000" y="3962400"/>
            <a:ext cx="8229600" cy="2585323"/>
          </a:xfrm>
          <a:prstGeom prst="rect">
            <a:avLst/>
          </a:prstGeom>
        </p:spPr>
        <p:txBody>
          <a:bodyPr wrap="square">
            <a:spAutoFit/>
          </a:bodyPr>
          <a:lstStyle/>
          <a:p>
            <a:pPr algn="just"/>
            <a:r>
              <a:rPr lang="ro-RO" b="1" i="1" smtClean="0">
                <a:solidFill>
                  <a:srgbClr val="FF0000"/>
                </a:solidFill>
                <a:latin typeface="Arial" pitchFamily="34" charset="0"/>
                <a:cs typeface="Arial" pitchFamily="34" charset="0"/>
              </a:rPr>
              <a:t>Verificarea</a:t>
            </a:r>
            <a:r>
              <a:rPr lang="ro-RO" smtClean="0">
                <a:latin typeface="Arial" pitchFamily="34" charset="0"/>
                <a:cs typeface="Arial" pitchFamily="34" charset="0"/>
              </a:rPr>
              <a:t> este o </a:t>
            </a:r>
            <a:r>
              <a:rPr lang="ro-RO" b="1" i="1" smtClean="0">
                <a:solidFill>
                  <a:schemeClr val="accent1">
                    <a:lumMod val="75000"/>
                  </a:schemeClr>
                </a:solidFill>
                <a:latin typeface="Arial" pitchFamily="34" charset="0"/>
                <a:cs typeface="Arial" pitchFamily="34" charset="0"/>
              </a:rPr>
              <a:t>etapă de elaborare, revizuire şi cizelare a ideilor, soluţiilor, presupunând o gândire solidă;</a:t>
            </a:r>
          </a:p>
          <a:p>
            <a:pPr algn="just"/>
            <a:endParaRPr lang="en-US" smtClean="0">
              <a:latin typeface="Arial" pitchFamily="34" charset="0"/>
              <a:cs typeface="Arial" pitchFamily="34" charset="0"/>
            </a:endParaRPr>
          </a:p>
          <a:p>
            <a:pPr algn="just"/>
            <a:r>
              <a:rPr lang="ro-RO" smtClean="0">
                <a:latin typeface="Arial" pitchFamily="34" charset="0"/>
                <a:cs typeface="Arial" pitchFamily="34" charset="0"/>
              </a:rPr>
              <a:t>Persoanele înalt creatoare se caracterizează prin </a:t>
            </a:r>
            <a:r>
              <a:rPr lang="ro-RO" b="1" i="1" smtClean="0">
                <a:solidFill>
                  <a:srgbClr val="002060"/>
                </a:solidFill>
                <a:latin typeface="Arial" pitchFamily="34" charset="0"/>
                <a:cs typeface="Arial" pitchFamily="34" charset="0"/>
              </a:rPr>
              <a:t>rezistenţă la eforturile mari pe care le presupune finalizarea şi materializarea ideilor</a:t>
            </a:r>
            <a:r>
              <a:rPr lang="ro-RO" smtClean="0">
                <a:latin typeface="Arial" pitchFamily="34" charset="0"/>
                <a:cs typeface="Arial" pitchFamily="34" charset="0"/>
              </a:rPr>
              <a:t>;</a:t>
            </a:r>
          </a:p>
          <a:p>
            <a:pPr algn="just"/>
            <a:endParaRPr lang="en-US" smtClean="0">
              <a:latin typeface="Arial" pitchFamily="34" charset="0"/>
              <a:cs typeface="Arial" pitchFamily="34" charset="0"/>
            </a:endParaRPr>
          </a:p>
          <a:p>
            <a:pPr algn="just"/>
            <a:r>
              <a:rPr lang="ro-RO" smtClean="0">
                <a:latin typeface="Arial" pitchFamily="34" charset="0"/>
                <a:cs typeface="Arial" pitchFamily="34" charset="0"/>
              </a:rPr>
              <a:t>În concluzie, se poate spune că o </a:t>
            </a:r>
            <a:r>
              <a:rPr lang="ro-RO" b="1" i="1" smtClean="0">
                <a:solidFill>
                  <a:schemeClr val="accent6">
                    <a:lumMod val="50000"/>
                  </a:schemeClr>
                </a:solidFill>
                <a:latin typeface="Arial" pitchFamily="34" charset="0"/>
                <a:cs typeface="Arial" pitchFamily="34" charset="0"/>
              </a:rPr>
              <a:t>foarte serioasă pregătire de specialitate, un spirit de observaţie ascuţit, o capacitate de intuiţie remarcabilă, facilitează descoperirea fenomenelor noi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11BC0289-3807-40C7-866C-DA665800FB43}"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14400"/>
            <a:ext cx="4931158" cy="400110"/>
          </a:xfrm>
          <a:prstGeom prst="rect">
            <a:avLst/>
          </a:prstGeom>
          <a:effectLst>
            <a:outerShdw blurRad="50800" dist="38100" algn="l" rotWithShape="0">
              <a:prstClr val="black">
                <a:alpha val="40000"/>
              </a:prstClr>
            </a:outerShdw>
          </a:effectLst>
        </p:spPr>
        <p:txBody>
          <a:bodyPr wrap="none">
            <a:spAutoFit/>
          </a:bodyPr>
          <a:lstStyle/>
          <a:p>
            <a:r>
              <a:rPr lang="ro-RO" sz="2000" b="1" smtClean="0">
                <a:solidFill>
                  <a:srgbClr val="7030A0"/>
                </a:solidFill>
                <a:latin typeface="Arial" pitchFamily="34" charset="0"/>
                <a:cs typeface="Arial" pitchFamily="34" charset="0"/>
              </a:rPr>
              <a:t>1.2.4  Factorii intelectuali ai creativității</a:t>
            </a:r>
            <a:endParaRPr lang="en-US" sz="2000">
              <a:solidFill>
                <a:srgbClr val="7030A0"/>
              </a:solidFill>
              <a:latin typeface="Arial" pitchFamily="34" charset="0"/>
              <a:cs typeface="Arial" pitchFamily="34" charset="0"/>
            </a:endParaRPr>
          </a:p>
        </p:txBody>
      </p:sp>
      <p:sp>
        <p:nvSpPr>
          <p:cNvPr id="3" name="Rectangle 2"/>
          <p:cNvSpPr/>
          <p:nvPr/>
        </p:nvSpPr>
        <p:spPr>
          <a:xfrm>
            <a:off x="381000" y="1905000"/>
            <a:ext cx="8610600" cy="3416320"/>
          </a:xfrm>
          <a:prstGeom prst="rect">
            <a:avLst/>
          </a:prstGeom>
        </p:spPr>
        <p:txBody>
          <a:bodyPr wrap="square">
            <a:spAutoFit/>
          </a:bodyPr>
          <a:lstStyle/>
          <a:p>
            <a:pPr algn="just"/>
            <a:r>
              <a:rPr lang="ro-RO" b="1" i="1" smtClean="0">
                <a:solidFill>
                  <a:schemeClr val="tx2">
                    <a:lumMod val="75000"/>
                  </a:schemeClr>
                </a:solidFill>
                <a:latin typeface="Arial" pitchFamily="34" charset="0"/>
                <a:cs typeface="Arial" pitchFamily="34" charset="0"/>
                <a:sym typeface="Wingdings"/>
              </a:rPr>
              <a:t> </a:t>
            </a:r>
            <a:r>
              <a:rPr lang="ro-RO" b="1" i="1" smtClean="0">
                <a:solidFill>
                  <a:schemeClr val="tx2">
                    <a:lumMod val="75000"/>
                  </a:schemeClr>
                </a:solidFill>
                <a:latin typeface="Arial" pitchFamily="34" charset="0"/>
                <a:cs typeface="Arial" pitchFamily="34" charset="0"/>
              </a:rPr>
              <a:t>Modul de gândire ştiinţifică şi capacitatea de investigaţie ştiinţifică </a:t>
            </a:r>
            <a:r>
              <a:rPr lang="ro-RO" smtClean="0">
                <a:latin typeface="Arial" pitchFamily="34" charset="0"/>
                <a:cs typeface="Arial" pitchFamily="34" charset="0"/>
              </a:rPr>
              <a:t>constituie</a:t>
            </a:r>
            <a:r>
              <a:rPr lang="en-US" smtClean="0">
                <a:latin typeface="Arial" pitchFamily="34" charset="0"/>
                <a:cs typeface="Arial" pitchFamily="34" charset="0"/>
              </a:rPr>
              <a:t> </a:t>
            </a:r>
            <a:r>
              <a:rPr lang="ro-RO" smtClean="0">
                <a:latin typeface="Arial" pitchFamily="34" charset="0"/>
                <a:cs typeface="Arial" pitchFamily="34" charset="0"/>
              </a:rPr>
              <a:t>axe principale ale creativităţii ştiinţifice şi tehnice;</a:t>
            </a:r>
          </a:p>
          <a:p>
            <a:pPr algn="just"/>
            <a:endParaRPr lang="en-US" smtClean="0">
              <a:latin typeface="Arial" pitchFamily="34" charset="0"/>
              <a:cs typeface="Arial" pitchFamily="34" charset="0"/>
            </a:endParaRPr>
          </a:p>
          <a:p>
            <a:pPr algn="just"/>
            <a:r>
              <a:rPr lang="ro-RO" b="1" i="1" smtClean="0">
                <a:solidFill>
                  <a:schemeClr val="tx2">
                    <a:lumMod val="75000"/>
                  </a:schemeClr>
                </a:solidFill>
                <a:latin typeface="Arial" pitchFamily="34" charset="0"/>
                <a:cs typeface="Arial" pitchFamily="34" charset="0"/>
                <a:sym typeface="Wingdings"/>
              </a:rPr>
              <a:t> </a:t>
            </a:r>
            <a:r>
              <a:rPr lang="ro-RO" b="1" i="1" smtClean="0">
                <a:solidFill>
                  <a:schemeClr val="tx2">
                    <a:lumMod val="75000"/>
                  </a:schemeClr>
                </a:solidFill>
                <a:latin typeface="Arial" pitchFamily="34" charset="0"/>
                <a:cs typeface="Arial" pitchFamily="34" charset="0"/>
              </a:rPr>
              <a:t>Capacitatea de explorare ştiinţifică </a:t>
            </a:r>
            <a:r>
              <a:rPr lang="ro-RO" smtClean="0">
                <a:latin typeface="Arial" pitchFamily="34" charset="0"/>
                <a:cs typeface="Arial" pitchFamily="34" charset="0"/>
              </a:rPr>
              <a:t>constituie o </a:t>
            </a:r>
            <a:r>
              <a:rPr lang="ro-RO" b="1" i="1" smtClean="0">
                <a:solidFill>
                  <a:srgbClr val="FF0000"/>
                </a:solidFill>
                <a:latin typeface="Arial" pitchFamily="34" charset="0"/>
                <a:cs typeface="Arial" pitchFamily="34" charset="0"/>
              </a:rPr>
              <a:t>aptitudine specifică a creaţiei</a:t>
            </a:r>
            <a:r>
              <a:rPr lang="ro-RO" smtClean="0">
                <a:latin typeface="Arial" pitchFamily="34" charset="0"/>
                <a:cs typeface="Arial" pitchFamily="34" charset="0"/>
              </a:rPr>
              <a:t>. Ea presupune orientarea spre ceea ce este esenţial, probabil, inexistent încă, dinamica şi interacţiunea fenomenelor studiate.</a:t>
            </a:r>
          </a:p>
          <a:p>
            <a:pPr algn="just"/>
            <a:endParaRPr lang="en-US" smtClean="0">
              <a:latin typeface="Arial" pitchFamily="34" charset="0"/>
              <a:cs typeface="Arial" pitchFamily="34" charset="0"/>
            </a:endParaRPr>
          </a:p>
          <a:p>
            <a:pPr algn="just"/>
            <a:r>
              <a:rPr lang="ro-RO" b="1" i="1" smtClean="0">
                <a:solidFill>
                  <a:srgbClr val="002060"/>
                </a:solidFill>
                <a:latin typeface="Arial" pitchFamily="34" charset="0"/>
                <a:cs typeface="Arial" pitchFamily="34" charset="0"/>
                <a:sym typeface="Wingdings"/>
              </a:rPr>
              <a:t> </a:t>
            </a:r>
            <a:r>
              <a:rPr lang="ro-RO" b="1" i="1" smtClean="0">
                <a:solidFill>
                  <a:srgbClr val="002060"/>
                </a:solidFill>
                <a:latin typeface="Arial" pitchFamily="34" charset="0"/>
                <a:cs typeface="Arial" pitchFamily="34" charset="0"/>
              </a:rPr>
              <a:t>Spiritul de observaţie ştiinţifică </a:t>
            </a:r>
            <a:r>
              <a:rPr lang="ro-RO" smtClean="0">
                <a:latin typeface="Arial" pitchFamily="34" charset="0"/>
                <a:cs typeface="Arial" pitchFamily="34" charset="0"/>
              </a:rPr>
              <a:t>este o componentă esenţială a </a:t>
            </a:r>
            <a:r>
              <a:rPr lang="ro-RO" b="1" i="1" smtClean="0">
                <a:solidFill>
                  <a:srgbClr val="FF0000"/>
                </a:solidFill>
                <a:latin typeface="Arial" pitchFamily="34" charset="0"/>
                <a:cs typeface="Arial" pitchFamily="34" charset="0"/>
              </a:rPr>
              <a:t>creativităţii</a:t>
            </a:r>
            <a:r>
              <a:rPr lang="ro-RO" smtClean="0">
                <a:latin typeface="Arial" pitchFamily="34" charset="0"/>
                <a:cs typeface="Arial" pitchFamily="34" charset="0"/>
              </a:rPr>
              <a:t>. Acesta se remarcă prin următoarele caracteristici: </a:t>
            </a:r>
            <a:r>
              <a:rPr lang="ro-RO" b="1" i="1" smtClean="0">
                <a:solidFill>
                  <a:schemeClr val="accent6">
                    <a:lumMod val="50000"/>
                  </a:schemeClr>
                </a:solidFill>
                <a:latin typeface="Arial" pitchFamily="34" charset="0"/>
                <a:cs typeface="Arial" pitchFamily="34" charset="0"/>
              </a:rPr>
              <a:t>precizie, completitudine, caracter sistematic, cuantificare şi control</a:t>
            </a:r>
            <a:r>
              <a:rPr lang="ro-RO" smtClean="0">
                <a:latin typeface="Arial" pitchFamily="34" charset="0"/>
                <a:cs typeface="Arial" pitchFamily="34" charset="0"/>
              </a:rPr>
              <a:t>. Ca oricare dintre factorii </a:t>
            </a:r>
            <a:r>
              <a:rPr lang="ro-RO" b="1" i="1" smtClean="0">
                <a:solidFill>
                  <a:srgbClr val="FF0000"/>
                </a:solidFill>
                <a:latin typeface="Arial" pitchFamily="34" charset="0"/>
                <a:cs typeface="Arial" pitchFamily="34" charset="0"/>
              </a:rPr>
              <a:t>creativităţii</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spiritul de observaţie este educabil</a:t>
            </a:r>
            <a:r>
              <a:rPr lang="ro-RO" smtClean="0">
                <a:latin typeface="Arial" pitchFamily="34" charset="0"/>
                <a:cs typeface="Arial" pitchFamily="34" charset="0"/>
              </a:rPr>
              <a:t>.</a:t>
            </a:r>
          </a:p>
          <a:p>
            <a:pPr algn="just"/>
            <a:endParaRPr lang="en-US"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11BC0289-3807-40C7-866C-DA665800FB43}"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81200"/>
            <a:ext cx="1905000" cy="533400"/>
          </a:xfrm>
          <a:prstGeom prst="rect">
            <a:avLst/>
          </a:prstGeom>
          <a:solidFill>
            <a:srgbClr val="FFFF00">
              <a:alpha val="52000"/>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b="1" smtClean="0">
                <a:solidFill>
                  <a:srgbClr val="FF0000"/>
                </a:solidFill>
              </a:rPr>
              <a:t>IMPORTANT !</a:t>
            </a:r>
            <a:endParaRPr lang="en-US" b="1">
              <a:solidFill>
                <a:srgbClr val="FF0000"/>
              </a:solidFill>
            </a:endParaRPr>
          </a:p>
        </p:txBody>
      </p:sp>
      <p:sp>
        <p:nvSpPr>
          <p:cNvPr id="3" name="Right Arrow 2"/>
          <p:cNvSpPr/>
          <p:nvPr/>
        </p:nvSpPr>
        <p:spPr>
          <a:xfrm rot="19709374">
            <a:off x="2273905" y="1635426"/>
            <a:ext cx="1082684" cy="259169"/>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429000" y="838200"/>
            <a:ext cx="5334000" cy="1200329"/>
          </a:xfrm>
          <a:prstGeom prst="rect">
            <a:avLst/>
          </a:prstGeom>
          <a:ln>
            <a:solidFill>
              <a:schemeClr val="tx2">
                <a:lumMod val="40000"/>
                <a:lumOff val="60000"/>
              </a:schemeClr>
            </a:solidFill>
          </a:ln>
        </p:spPr>
        <p:txBody>
          <a:bodyPr wrap="square">
            <a:spAutoFit/>
          </a:bodyPr>
          <a:lstStyle/>
          <a:p>
            <a:pPr algn="just"/>
            <a:r>
              <a:rPr lang="ro-RO" smtClean="0">
                <a:latin typeface="Arial" pitchFamily="34" charset="0"/>
                <a:cs typeface="Arial" pitchFamily="34" charset="0"/>
              </a:rPr>
              <a:t>Pentru </a:t>
            </a:r>
            <a:r>
              <a:rPr lang="ro-RO" b="1" i="1" smtClean="0">
                <a:solidFill>
                  <a:schemeClr val="accent1">
                    <a:lumMod val="75000"/>
                  </a:schemeClr>
                </a:solidFill>
                <a:latin typeface="Arial" pitchFamily="34" charset="0"/>
                <a:cs typeface="Arial" pitchFamily="34" charset="0"/>
              </a:rPr>
              <a:t>aprecierea</a:t>
            </a:r>
            <a:r>
              <a:rPr lang="ro-RO" b="1" i="1" smtClean="0">
                <a:solidFill>
                  <a:schemeClr val="accent6">
                    <a:lumMod val="50000"/>
                  </a:schemeClr>
                </a:solidFill>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creativităţii</a:t>
            </a:r>
            <a:r>
              <a:rPr lang="ro-RO" i="1" smtClean="0">
                <a:latin typeface="Arial" pitchFamily="34" charset="0"/>
                <a:cs typeface="Arial" pitchFamily="34" charset="0"/>
              </a:rPr>
              <a:t> </a:t>
            </a:r>
            <a:r>
              <a:rPr lang="ro-RO" smtClean="0">
                <a:latin typeface="Arial" pitchFamily="34" charset="0"/>
                <a:cs typeface="Arial" pitchFamily="34" charset="0"/>
              </a:rPr>
              <a:t>se folosește </a:t>
            </a:r>
            <a:r>
              <a:rPr lang="ro-RO" b="1" i="1" smtClean="0">
                <a:solidFill>
                  <a:srgbClr val="C00000"/>
                </a:solidFill>
                <a:latin typeface="Arial" pitchFamily="34" charset="0"/>
                <a:cs typeface="Arial" pitchFamily="34" charset="0"/>
              </a:rPr>
              <a:t>valoarea produselor realizate</a:t>
            </a:r>
            <a:r>
              <a:rPr lang="ro-RO" i="1" smtClean="0">
                <a:latin typeface="Arial" pitchFamily="34" charset="0"/>
                <a:cs typeface="Arial" pitchFamily="34" charset="0"/>
              </a:rPr>
              <a:t>. </a:t>
            </a:r>
            <a:r>
              <a:rPr lang="ro-RO" b="1" i="1" smtClean="0">
                <a:solidFill>
                  <a:srgbClr val="C00000"/>
                </a:solidFill>
                <a:latin typeface="Arial" pitchFamily="34" charset="0"/>
                <a:cs typeface="Arial" pitchFamily="34" charset="0"/>
              </a:rPr>
              <a:t>Valoarea</a:t>
            </a:r>
            <a:r>
              <a:rPr lang="ro-RO" smtClean="0">
                <a:latin typeface="Arial" pitchFamily="34" charset="0"/>
                <a:cs typeface="Arial" pitchFamily="34" charset="0"/>
              </a:rPr>
              <a:t> se referă atât la </a:t>
            </a:r>
            <a:r>
              <a:rPr lang="ro-RO" b="1" i="1" smtClean="0">
                <a:solidFill>
                  <a:schemeClr val="accent6">
                    <a:lumMod val="50000"/>
                  </a:schemeClr>
                </a:solidFill>
                <a:latin typeface="Arial" pitchFamily="34" charset="0"/>
                <a:cs typeface="Arial" pitchFamily="34" charset="0"/>
              </a:rPr>
              <a:t>calităţile intrinseci ale produsului </a:t>
            </a:r>
            <a:r>
              <a:rPr lang="ro-RO" smtClean="0">
                <a:latin typeface="Arial" pitchFamily="34" charset="0"/>
                <a:cs typeface="Arial" pitchFamily="34" charset="0"/>
              </a:rPr>
              <a:t>și </a:t>
            </a:r>
            <a:r>
              <a:rPr lang="ro-RO" b="1" i="1" smtClean="0">
                <a:solidFill>
                  <a:schemeClr val="accent6">
                    <a:lumMod val="50000"/>
                  </a:schemeClr>
                </a:solidFill>
                <a:latin typeface="Arial" pitchFamily="34" charset="0"/>
                <a:cs typeface="Arial" pitchFamily="34" charset="0"/>
              </a:rPr>
              <a:t>ideii</a:t>
            </a:r>
            <a:r>
              <a:rPr lang="ro-RO" smtClean="0">
                <a:latin typeface="Arial" pitchFamily="34" charset="0"/>
                <a:cs typeface="Arial" pitchFamily="34" charset="0"/>
              </a:rPr>
              <a:t>, cât şi la </a:t>
            </a:r>
            <a:r>
              <a:rPr lang="ro-RO" b="1" i="1" smtClean="0">
                <a:solidFill>
                  <a:srgbClr val="C00000"/>
                </a:solidFill>
                <a:latin typeface="Arial" pitchFamily="34" charset="0"/>
                <a:cs typeface="Arial" pitchFamily="34" charset="0"/>
              </a:rPr>
              <a:t>valoarea lui socială</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5" name="Rectangle 4"/>
          <p:cNvSpPr/>
          <p:nvPr/>
        </p:nvSpPr>
        <p:spPr>
          <a:xfrm>
            <a:off x="3429000" y="2286000"/>
            <a:ext cx="5334000" cy="1200329"/>
          </a:xfrm>
          <a:prstGeom prst="rect">
            <a:avLst/>
          </a:prstGeom>
          <a:ln>
            <a:solidFill>
              <a:srgbClr val="00B0F0"/>
            </a:solidFill>
          </a:ln>
        </p:spPr>
        <p:txBody>
          <a:bodyPr wrap="square">
            <a:spAutoFit/>
          </a:bodyPr>
          <a:lstStyle/>
          <a:p>
            <a:pPr algn="just"/>
            <a:r>
              <a:rPr lang="ro-RO" smtClean="0">
                <a:latin typeface="Arial" pitchFamily="34" charset="0"/>
                <a:cs typeface="Arial" pitchFamily="34" charset="0"/>
              </a:rPr>
              <a:t>Pentru </a:t>
            </a:r>
            <a:r>
              <a:rPr lang="ro-RO" b="1" i="1" smtClean="0">
                <a:solidFill>
                  <a:schemeClr val="accent1">
                    <a:lumMod val="75000"/>
                  </a:schemeClr>
                </a:solidFill>
                <a:latin typeface="Arial" pitchFamily="34" charset="0"/>
                <a:cs typeface="Arial" pitchFamily="34" charset="0"/>
              </a:rPr>
              <a:t>caracterizarea creativităţii </a:t>
            </a:r>
            <a:r>
              <a:rPr lang="ro-RO" smtClean="0">
                <a:latin typeface="Arial" pitchFamily="34" charset="0"/>
                <a:cs typeface="Arial" pitchFamily="34" charset="0"/>
              </a:rPr>
              <a:t>se folosesc trăsături ca </a:t>
            </a:r>
            <a:r>
              <a:rPr lang="ro-RO" b="1" i="1" smtClean="0">
                <a:solidFill>
                  <a:srgbClr val="C00000"/>
                </a:solidFill>
                <a:latin typeface="Arial" pitchFamily="34" charset="0"/>
                <a:cs typeface="Arial" pitchFamily="34" charset="0"/>
              </a:rPr>
              <a:t>eficienţa</a:t>
            </a:r>
            <a:r>
              <a:rPr lang="ro-RO" smtClean="0">
                <a:latin typeface="Arial" pitchFamily="34" charset="0"/>
                <a:cs typeface="Arial" pitchFamily="34" charset="0"/>
              </a:rPr>
              <a:t>, </a:t>
            </a:r>
            <a:r>
              <a:rPr lang="ro-RO" b="1" i="1" smtClean="0">
                <a:solidFill>
                  <a:srgbClr val="C00000"/>
                </a:solidFill>
                <a:latin typeface="Arial" pitchFamily="34" charset="0"/>
                <a:cs typeface="Arial" pitchFamily="34" charset="0"/>
              </a:rPr>
              <a:t>productivitatea</a:t>
            </a:r>
            <a:r>
              <a:rPr lang="ro-RO" smtClean="0">
                <a:latin typeface="Arial" pitchFamily="34" charset="0"/>
                <a:cs typeface="Arial" pitchFamily="34" charset="0"/>
              </a:rPr>
              <a:t>, </a:t>
            </a:r>
            <a:r>
              <a:rPr lang="ro-RO" b="1" i="1" smtClean="0">
                <a:solidFill>
                  <a:srgbClr val="C00000"/>
                </a:solidFill>
                <a:latin typeface="Arial" pitchFamily="34" charset="0"/>
                <a:cs typeface="Arial" pitchFamily="34" charset="0"/>
              </a:rPr>
              <a:t>utilitatea produselor</a:t>
            </a:r>
            <a:r>
              <a:rPr lang="ro-RO" smtClean="0">
                <a:latin typeface="Arial" pitchFamily="34" charset="0"/>
                <a:cs typeface="Arial" pitchFamily="34" charset="0"/>
              </a:rPr>
              <a:t>, </a:t>
            </a:r>
            <a:r>
              <a:rPr lang="ro-RO" b="1" i="1" smtClean="0">
                <a:solidFill>
                  <a:srgbClr val="C00000"/>
                </a:solidFill>
                <a:latin typeface="Arial" pitchFamily="34" charset="0"/>
                <a:cs typeface="Arial" pitchFamily="34" charset="0"/>
              </a:rPr>
              <a:t>ideilor</a:t>
            </a:r>
            <a:r>
              <a:rPr lang="ro-RO" smtClean="0">
                <a:latin typeface="Arial" pitchFamily="34" charset="0"/>
                <a:cs typeface="Arial" pitchFamily="34" charset="0"/>
              </a:rPr>
              <a:t> sau </a:t>
            </a:r>
            <a:r>
              <a:rPr lang="ro-RO" b="1" i="1" smtClean="0">
                <a:solidFill>
                  <a:srgbClr val="C00000"/>
                </a:solidFill>
                <a:latin typeface="Arial" pitchFamily="34" charset="0"/>
                <a:cs typeface="Arial" pitchFamily="34" charset="0"/>
              </a:rPr>
              <a:t>soluţiilor noi </a:t>
            </a:r>
            <a:r>
              <a:rPr lang="ro-RO" smtClean="0">
                <a:latin typeface="Arial" pitchFamily="34" charset="0"/>
                <a:cs typeface="Arial" pitchFamily="34" charset="0"/>
              </a:rPr>
              <a:t>şi </a:t>
            </a:r>
            <a:r>
              <a:rPr lang="ro-RO" b="1" i="1" smtClean="0">
                <a:solidFill>
                  <a:srgbClr val="C00000"/>
                </a:solidFill>
                <a:latin typeface="Arial" pitchFamily="34" charset="0"/>
                <a:cs typeface="Arial" pitchFamily="34" charset="0"/>
              </a:rPr>
              <a:t>originale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6" name="Right Arrow 5"/>
          <p:cNvSpPr/>
          <p:nvPr/>
        </p:nvSpPr>
        <p:spPr>
          <a:xfrm rot="1663843">
            <a:off x="2300380" y="2436480"/>
            <a:ext cx="1082684" cy="259169"/>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04800" y="3733800"/>
            <a:ext cx="1905000" cy="533400"/>
          </a:xfrm>
          <a:prstGeom prst="rect">
            <a:avLst/>
          </a:prstGeom>
          <a:solidFill>
            <a:srgbClr val="FFFF00">
              <a:alpha val="52000"/>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b="1" smtClean="0">
                <a:solidFill>
                  <a:srgbClr val="FF0000"/>
                </a:solidFill>
              </a:rPr>
              <a:t>ATENȚIE !</a:t>
            </a:r>
            <a:endParaRPr lang="en-US" b="1">
              <a:solidFill>
                <a:srgbClr val="FF0000"/>
              </a:solidFill>
            </a:endParaRPr>
          </a:p>
        </p:txBody>
      </p:sp>
      <p:sp>
        <p:nvSpPr>
          <p:cNvPr id="8" name="Rectangle 7"/>
          <p:cNvSpPr/>
          <p:nvPr/>
        </p:nvSpPr>
        <p:spPr>
          <a:xfrm>
            <a:off x="3429000" y="3810000"/>
            <a:ext cx="5334000" cy="646331"/>
          </a:xfrm>
          <a:prstGeom prst="rect">
            <a:avLst/>
          </a:prstGeom>
          <a:ln>
            <a:solidFill>
              <a:srgbClr val="00B0F0"/>
            </a:solidFill>
          </a:ln>
        </p:spPr>
        <p:txBody>
          <a:bodyPr wrap="square">
            <a:spAutoFit/>
          </a:bodyPr>
          <a:lstStyle/>
          <a:p>
            <a:pPr algn="just"/>
            <a:r>
              <a:rPr lang="ro-RO" smtClean="0">
                <a:latin typeface="Arial" pitchFamily="34" charset="0"/>
                <a:cs typeface="Arial" pitchFamily="34" charset="0"/>
              </a:rPr>
              <a:t>Nu orice produs al activităţii care este </a:t>
            </a:r>
            <a:r>
              <a:rPr lang="ro-RO" b="1" i="1" smtClean="0">
                <a:solidFill>
                  <a:schemeClr val="accent6">
                    <a:lumMod val="50000"/>
                  </a:schemeClr>
                </a:solidFill>
                <a:latin typeface="Arial" pitchFamily="34" charset="0"/>
                <a:cs typeface="Arial" pitchFamily="34" charset="0"/>
              </a:rPr>
              <a:t>nou </a:t>
            </a:r>
          </a:p>
          <a:p>
            <a:pPr algn="just"/>
            <a:r>
              <a:rPr lang="ro-RO" smtClean="0">
                <a:latin typeface="Arial" pitchFamily="34" charset="0"/>
                <a:cs typeface="Arial" pitchFamily="34" charset="0"/>
              </a:rPr>
              <a:t>şi /sau </a:t>
            </a:r>
            <a:r>
              <a:rPr lang="ro-RO" b="1" i="1" smtClean="0">
                <a:solidFill>
                  <a:schemeClr val="accent6">
                    <a:lumMod val="50000"/>
                  </a:schemeClr>
                </a:solidFill>
                <a:latin typeface="Arial" pitchFamily="34" charset="0"/>
                <a:cs typeface="Arial" pitchFamily="34" charset="0"/>
              </a:rPr>
              <a:t>original</a:t>
            </a:r>
            <a:r>
              <a:rPr lang="ro-RO" smtClean="0">
                <a:latin typeface="Arial" pitchFamily="34" charset="0"/>
                <a:cs typeface="Arial" pitchFamily="34" charset="0"/>
              </a:rPr>
              <a:t> este întotdeauna şi </a:t>
            </a:r>
            <a:r>
              <a:rPr lang="ro-RO" b="1" i="1" smtClean="0">
                <a:solidFill>
                  <a:schemeClr val="accent2">
                    <a:lumMod val="75000"/>
                  </a:schemeClr>
                </a:solidFill>
                <a:latin typeface="Arial" pitchFamily="34" charset="0"/>
                <a:cs typeface="Arial" pitchFamily="34" charset="0"/>
              </a:rPr>
              <a:t>creator</a:t>
            </a:r>
            <a:endParaRPr lang="en-US" b="1" i="1">
              <a:solidFill>
                <a:schemeClr val="accent2">
                  <a:lumMod val="75000"/>
                </a:schemeClr>
              </a:solidFill>
              <a:latin typeface="Arial" pitchFamily="34" charset="0"/>
              <a:cs typeface="Arial" pitchFamily="34" charset="0"/>
            </a:endParaRPr>
          </a:p>
        </p:txBody>
      </p:sp>
      <p:sp>
        <p:nvSpPr>
          <p:cNvPr id="9" name="Right Arrow 8"/>
          <p:cNvSpPr/>
          <p:nvPr/>
        </p:nvSpPr>
        <p:spPr>
          <a:xfrm>
            <a:off x="2667000" y="39624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29000" y="5029200"/>
            <a:ext cx="5334000" cy="1477328"/>
          </a:xfrm>
          <a:prstGeom prst="rect">
            <a:avLst/>
          </a:prstGeom>
          <a:ln>
            <a:solidFill>
              <a:srgbClr val="00B0F0"/>
            </a:solidFill>
          </a:ln>
        </p:spPr>
        <p:txBody>
          <a:bodyPr wrap="square">
            <a:spAutoFit/>
          </a:bodyPr>
          <a:lstStyle/>
          <a:p>
            <a:pPr algn="just"/>
            <a:r>
              <a:rPr lang="ro-RO" smtClean="0">
                <a:latin typeface="Arial" pitchFamily="34" charset="0"/>
                <a:cs typeface="Arial" pitchFamily="34" charset="0"/>
              </a:rPr>
              <a:t>Multe răspunsuri, idei sau produse </a:t>
            </a:r>
            <a:r>
              <a:rPr lang="ro-RO" b="1" i="1" smtClean="0">
                <a:solidFill>
                  <a:schemeClr val="accent6">
                    <a:lumMod val="50000"/>
                  </a:schemeClr>
                </a:solidFill>
                <a:latin typeface="Arial" pitchFamily="34" charset="0"/>
                <a:cs typeface="Arial" pitchFamily="34" charset="0"/>
              </a:rPr>
              <a:t>“noi” </a:t>
            </a:r>
            <a:r>
              <a:rPr lang="ro-RO" smtClean="0">
                <a:latin typeface="Arial" pitchFamily="34" charset="0"/>
                <a:cs typeface="Arial" pitchFamily="34" charset="0"/>
              </a:rPr>
              <a:t>şi </a:t>
            </a:r>
            <a:r>
              <a:rPr lang="ro-RO" b="1" i="1" smtClean="0">
                <a:solidFill>
                  <a:schemeClr val="accent6">
                    <a:lumMod val="50000"/>
                  </a:schemeClr>
                </a:solidFill>
                <a:latin typeface="Arial" pitchFamily="34" charset="0"/>
                <a:cs typeface="Arial" pitchFamily="34" charset="0"/>
              </a:rPr>
              <a:t>“originale” </a:t>
            </a:r>
            <a:r>
              <a:rPr lang="ro-RO" b="1" i="1" smtClean="0">
                <a:solidFill>
                  <a:srgbClr val="C00000"/>
                </a:solidFill>
                <a:latin typeface="Arial" pitchFamily="34" charset="0"/>
                <a:cs typeface="Arial" pitchFamily="34" charset="0"/>
              </a:rPr>
              <a:t>nu prezintă valoare</a:t>
            </a:r>
            <a:r>
              <a:rPr lang="ro-RO" smtClean="0">
                <a:latin typeface="Arial" pitchFamily="34" charset="0"/>
                <a:cs typeface="Arial" pitchFamily="34" charset="0"/>
              </a:rPr>
              <a:t> şi </a:t>
            </a:r>
            <a:r>
              <a:rPr lang="ro-RO" b="1" i="1" smtClean="0">
                <a:solidFill>
                  <a:srgbClr val="C00000"/>
                </a:solidFill>
                <a:latin typeface="Arial" pitchFamily="34" charset="0"/>
                <a:cs typeface="Arial" pitchFamily="34" charset="0"/>
              </a:rPr>
              <a:t>nu corespund cerinţelor obiective</a:t>
            </a:r>
            <a:r>
              <a:rPr lang="ro-RO" smtClean="0">
                <a:latin typeface="Arial" pitchFamily="34" charset="0"/>
                <a:cs typeface="Arial" pitchFamily="34" charset="0"/>
              </a:rPr>
              <a:t> sau </a:t>
            </a:r>
            <a:r>
              <a:rPr lang="ro-RO" b="1" i="1" smtClean="0">
                <a:solidFill>
                  <a:srgbClr val="C00000"/>
                </a:solidFill>
                <a:latin typeface="Arial" pitchFamily="34" charset="0"/>
                <a:cs typeface="Arial" pitchFamily="34" charset="0"/>
              </a:rPr>
              <a:t>nu sunt adecvate realităţii</a:t>
            </a:r>
            <a:r>
              <a:rPr lang="ro-RO" smtClean="0">
                <a:latin typeface="Arial" pitchFamily="34" charset="0"/>
                <a:cs typeface="Arial" pitchFamily="34" charset="0"/>
              </a:rPr>
              <a:t>, fapt pentru care ele </a:t>
            </a:r>
            <a:r>
              <a:rPr lang="ro-RO" b="1" i="1" smtClean="0">
                <a:solidFill>
                  <a:srgbClr val="FF0000"/>
                </a:solidFill>
                <a:latin typeface="Arial" pitchFamily="34" charset="0"/>
                <a:cs typeface="Arial" pitchFamily="34" charset="0"/>
              </a:rPr>
              <a:t>nu întrunesc calitatea de a fi creative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11" name="Right Arrow 10"/>
          <p:cNvSpPr/>
          <p:nvPr/>
        </p:nvSpPr>
        <p:spPr>
          <a:xfrm rot="5400000">
            <a:off x="5562600" y="4648200"/>
            <a:ext cx="533400" cy="228600"/>
          </a:xfrm>
          <a:prstGeom prst="rightArrow">
            <a:avLst/>
          </a:prstGeom>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11"/>
          <p:cNvSpPr>
            <a:spLocks noGrp="1"/>
          </p:cNvSpPr>
          <p:nvPr>
            <p:ph type="sldNum" sz="quarter" idx="12"/>
          </p:nvPr>
        </p:nvSpPr>
        <p:spPr/>
        <p:txBody>
          <a:bodyPr/>
          <a:lstStyle/>
          <a:p>
            <a:fld id="{11BC0289-3807-40C7-866C-DA665800FB43}"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81000"/>
            <a:ext cx="7696200" cy="6186309"/>
          </a:xfrm>
          <a:prstGeom prst="rect">
            <a:avLst/>
          </a:prstGeom>
        </p:spPr>
        <p:txBody>
          <a:bodyPr wrap="square">
            <a:spAutoFit/>
          </a:bodyPr>
          <a:lstStyle/>
          <a:p>
            <a:pPr algn="just">
              <a:buFont typeface="Wingdings" pitchFamily="2" charset="2"/>
              <a:buChar char="ü"/>
            </a:pPr>
            <a:r>
              <a:rPr lang="ro-RO" smtClean="0">
                <a:latin typeface="Arial" pitchFamily="34" charset="0"/>
                <a:cs typeface="Arial" pitchFamily="34" charset="0"/>
              </a:rPr>
              <a:t> Psihologul rus </a:t>
            </a:r>
            <a:r>
              <a:rPr lang="ro-RO" b="1" smtClean="0">
                <a:solidFill>
                  <a:schemeClr val="accent6">
                    <a:lumMod val="50000"/>
                  </a:schemeClr>
                </a:solidFill>
                <a:latin typeface="Arial" pitchFamily="34" charset="0"/>
                <a:cs typeface="Arial" pitchFamily="34" charset="0"/>
              </a:rPr>
              <a:t>E.I. Regirer </a:t>
            </a:r>
            <a:r>
              <a:rPr lang="ro-RO" smtClean="0">
                <a:latin typeface="Arial" pitchFamily="34" charset="0"/>
                <a:cs typeface="Arial" pitchFamily="34" charset="0"/>
              </a:rPr>
              <a:t>a pus în evidenţă unele </a:t>
            </a:r>
            <a:r>
              <a:rPr lang="ro-RO" b="1" i="1" smtClean="0">
                <a:solidFill>
                  <a:srgbClr val="FF0000"/>
                </a:solidFill>
                <a:latin typeface="Arial" pitchFamily="34" charset="0"/>
                <a:cs typeface="Arial" pitchFamily="34" charset="0"/>
              </a:rPr>
              <a:t>deprinderi profesionale ale omului de ştiinţă:</a:t>
            </a:r>
            <a:r>
              <a:rPr lang="ro-RO" smtClean="0">
                <a:latin typeface="Arial" pitchFamily="34" charset="0"/>
                <a:cs typeface="Arial" pitchFamily="34" charset="0"/>
              </a:rPr>
              <a:t> </a:t>
            </a:r>
          </a:p>
          <a:p>
            <a:pPr algn="just">
              <a:buFont typeface="Symbol"/>
              <a:buChar char="Þ"/>
            </a:pPr>
            <a:r>
              <a:rPr lang="ro-RO" b="1" i="1" smtClean="0">
                <a:solidFill>
                  <a:schemeClr val="tx2">
                    <a:lumMod val="75000"/>
                  </a:schemeClr>
                </a:solidFill>
                <a:latin typeface="Arial" pitchFamily="34" charset="0"/>
                <a:cs typeface="Arial" pitchFamily="34" charset="0"/>
              </a:rPr>
              <a:t> studiu bibliografic selectiv;</a:t>
            </a:r>
          </a:p>
          <a:p>
            <a:pPr algn="just"/>
            <a:endParaRPr lang="ro-RO" b="1" i="1" smtClean="0">
              <a:solidFill>
                <a:schemeClr val="tx2">
                  <a:lumMod val="75000"/>
                </a:schemeClr>
              </a:solidFill>
              <a:latin typeface="Arial" pitchFamily="34" charset="0"/>
              <a:cs typeface="Arial" pitchFamily="34" charset="0"/>
            </a:endParaRPr>
          </a:p>
          <a:p>
            <a:pPr algn="just">
              <a:buFont typeface="Symbol"/>
              <a:buChar char="Þ"/>
            </a:pPr>
            <a:r>
              <a:rPr lang="ro-RO" b="1" i="1" smtClean="0">
                <a:solidFill>
                  <a:schemeClr val="tx2">
                    <a:lumMod val="75000"/>
                  </a:schemeClr>
                </a:solidFill>
                <a:latin typeface="Arial" pitchFamily="34" charset="0"/>
                <a:cs typeface="Arial" pitchFamily="34" charset="0"/>
              </a:rPr>
              <a:t> abilitatea de a găsi informaţia cea mai adecvată în raport cu </a:t>
            </a:r>
          </a:p>
          <a:p>
            <a:pPr algn="just"/>
            <a:r>
              <a:rPr lang="ro-RO" b="1" i="1" smtClean="0">
                <a:solidFill>
                  <a:schemeClr val="tx2">
                    <a:lumMod val="75000"/>
                  </a:schemeClr>
                </a:solidFill>
                <a:latin typeface="Arial" pitchFamily="34" charset="0"/>
                <a:cs typeface="Arial" pitchFamily="34" charset="0"/>
              </a:rPr>
              <a:t>     problema studiată;</a:t>
            </a:r>
          </a:p>
          <a:p>
            <a:pPr algn="just"/>
            <a:endParaRPr lang="ro-RO" b="1" i="1" smtClean="0">
              <a:solidFill>
                <a:schemeClr val="tx2">
                  <a:lumMod val="75000"/>
                </a:schemeClr>
              </a:solidFill>
              <a:latin typeface="Arial" pitchFamily="34" charset="0"/>
              <a:cs typeface="Arial" pitchFamily="34" charset="0"/>
            </a:endParaRPr>
          </a:p>
          <a:p>
            <a:pPr algn="just">
              <a:buFont typeface="Symbol"/>
              <a:buChar char="Þ"/>
            </a:pPr>
            <a:r>
              <a:rPr lang="ro-RO" b="1" i="1" smtClean="0">
                <a:solidFill>
                  <a:schemeClr val="tx2">
                    <a:lumMod val="75000"/>
                  </a:schemeClr>
                </a:solidFill>
                <a:latin typeface="Arial" pitchFamily="34" charset="0"/>
                <a:cs typeface="Arial" pitchFamily="34" charset="0"/>
              </a:rPr>
              <a:t> perfecţionarea continuă a tehnicilor şi metodelor de investigare şi </a:t>
            </a:r>
          </a:p>
          <a:p>
            <a:pPr algn="just"/>
            <a:r>
              <a:rPr lang="ro-RO" b="1" i="1" smtClean="0">
                <a:solidFill>
                  <a:schemeClr val="tx2">
                    <a:lumMod val="75000"/>
                  </a:schemeClr>
                </a:solidFill>
                <a:latin typeface="Arial" pitchFamily="34" charset="0"/>
                <a:cs typeface="Arial" pitchFamily="34" charset="0"/>
              </a:rPr>
              <a:t>     prelucrare a datelor experimentale;</a:t>
            </a:r>
          </a:p>
          <a:p>
            <a:pPr algn="just"/>
            <a:endParaRPr lang="ro-RO" b="1" i="1" smtClean="0">
              <a:solidFill>
                <a:schemeClr val="tx2">
                  <a:lumMod val="75000"/>
                </a:schemeClr>
              </a:solidFill>
              <a:latin typeface="Arial" pitchFamily="34" charset="0"/>
              <a:cs typeface="Arial" pitchFamily="34" charset="0"/>
            </a:endParaRPr>
          </a:p>
          <a:p>
            <a:pPr algn="just">
              <a:buFont typeface="Symbol"/>
              <a:buChar char="Þ"/>
            </a:pPr>
            <a:r>
              <a:rPr lang="ro-RO" b="1" i="1" smtClean="0">
                <a:solidFill>
                  <a:schemeClr val="tx2">
                    <a:lumMod val="75000"/>
                  </a:schemeClr>
                </a:solidFill>
                <a:latin typeface="Arial" pitchFamily="34" charset="0"/>
                <a:cs typeface="Arial" pitchFamily="34" charset="0"/>
              </a:rPr>
              <a:t> preocuparea pentru formulare accesibilă a rezultatelor cercetării;</a:t>
            </a:r>
          </a:p>
          <a:p>
            <a:pPr algn="just">
              <a:buFont typeface="Symbol"/>
              <a:buChar char="Þ"/>
            </a:pPr>
            <a:endParaRPr lang="ro-RO" b="1" i="1" smtClean="0">
              <a:solidFill>
                <a:schemeClr val="tx2">
                  <a:lumMod val="75000"/>
                </a:schemeClr>
              </a:solidFill>
              <a:latin typeface="Arial" pitchFamily="34" charset="0"/>
              <a:cs typeface="Arial" pitchFamily="34" charset="0"/>
            </a:endParaRPr>
          </a:p>
          <a:p>
            <a:pPr algn="just">
              <a:buFont typeface="Symbol"/>
              <a:buChar char="Þ"/>
            </a:pPr>
            <a:r>
              <a:rPr lang="ro-RO" b="1" i="1" smtClean="0">
                <a:solidFill>
                  <a:schemeClr val="tx2">
                    <a:lumMod val="75000"/>
                  </a:schemeClr>
                </a:solidFill>
                <a:latin typeface="Arial" pitchFamily="34" charset="0"/>
                <a:cs typeface="Arial" pitchFamily="34" charset="0"/>
              </a:rPr>
              <a:t> căutarea şi formularea problemelor;</a:t>
            </a:r>
          </a:p>
          <a:p>
            <a:pPr algn="just">
              <a:buFont typeface="Symbol"/>
              <a:buChar char="Þ"/>
            </a:pPr>
            <a:endParaRPr lang="ro-RO" b="1" i="1" smtClean="0">
              <a:solidFill>
                <a:schemeClr val="tx2">
                  <a:lumMod val="75000"/>
                </a:schemeClr>
              </a:solidFill>
              <a:latin typeface="Arial" pitchFamily="34" charset="0"/>
              <a:cs typeface="Arial" pitchFamily="34" charset="0"/>
            </a:endParaRPr>
          </a:p>
          <a:p>
            <a:pPr algn="just">
              <a:buFont typeface="Symbol"/>
              <a:buChar char="Þ"/>
            </a:pPr>
            <a:r>
              <a:rPr lang="ro-RO" b="1" i="1" smtClean="0">
                <a:solidFill>
                  <a:schemeClr val="tx2">
                    <a:lumMod val="75000"/>
                  </a:schemeClr>
                </a:solidFill>
                <a:latin typeface="Arial" pitchFamily="34" charset="0"/>
                <a:cs typeface="Arial" pitchFamily="34" charset="0"/>
              </a:rPr>
              <a:t> revizuirea ipotezelor şi a tezelor cunoscute, îndoiala ştiinţifică;</a:t>
            </a:r>
          </a:p>
          <a:p>
            <a:pPr algn="just">
              <a:buFont typeface="Symbol"/>
              <a:buChar char="Þ"/>
            </a:pPr>
            <a:endParaRPr lang="ro-RO" b="1" i="1" smtClean="0">
              <a:solidFill>
                <a:schemeClr val="tx2">
                  <a:lumMod val="75000"/>
                </a:schemeClr>
              </a:solidFill>
              <a:latin typeface="Arial" pitchFamily="34" charset="0"/>
              <a:cs typeface="Arial" pitchFamily="34" charset="0"/>
            </a:endParaRPr>
          </a:p>
          <a:p>
            <a:pPr algn="just">
              <a:buFont typeface="Symbol"/>
              <a:buChar char="Þ"/>
            </a:pPr>
            <a:r>
              <a:rPr lang="ro-RO" b="1" i="1" smtClean="0">
                <a:solidFill>
                  <a:schemeClr val="tx2">
                    <a:lumMod val="75000"/>
                  </a:schemeClr>
                </a:solidFill>
                <a:latin typeface="Arial" pitchFamily="34" charset="0"/>
                <a:cs typeface="Arial" pitchFamily="34" charset="0"/>
              </a:rPr>
              <a:t> spiritul critic obiectiv.</a:t>
            </a:r>
          </a:p>
          <a:p>
            <a:pPr algn="just"/>
            <a:endParaRPr lang="ro-RO" smtClean="0">
              <a:latin typeface="Arial" pitchFamily="34" charset="0"/>
              <a:cs typeface="Arial" pitchFamily="34" charset="0"/>
            </a:endParaRPr>
          </a:p>
          <a:p>
            <a:pPr algn="just"/>
            <a:r>
              <a:rPr lang="ro-RO" smtClean="0">
                <a:latin typeface="Arial" pitchFamily="34" charset="0"/>
                <a:cs typeface="Arial" pitchFamily="34" charset="0"/>
                <a:sym typeface="Wingdings"/>
              </a:rPr>
              <a:t></a:t>
            </a:r>
            <a:r>
              <a:rPr lang="ro-RO" b="1" i="1" smtClean="0">
                <a:latin typeface="Arial" pitchFamily="34" charset="0"/>
                <a:cs typeface="Arial" pitchFamily="34" charset="0"/>
                <a:sym typeface="Wingdings"/>
              </a:rPr>
              <a:t> </a:t>
            </a:r>
            <a:r>
              <a:rPr lang="ro-RO" b="1" i="1" smtClean="0">
                <a:solidFill>
                  <a:schemeClr val="tx2">
                    <a:lumMod val="75000"/>
                  </a:schemeClr>
                </a:solidFill>
                <a:latin typeface="Arial" pitchFamily="34" charset="0"/>
                <a:cs typeface="Arial" pitchFamily="34" charset="0"/>
              </a:rPr>
              <a:t>Factorii intelectuali </a:t>
            </a:r>
            <a:r>
              <a:rPr lang="ro-RO" smtClean="0">
                <a:latin typeface="Arial" pitchFamily="34" charset="0"/>
                <a:cs typeface="Arial" pitchFamily="34" charset="0"/>
              </a:rPr>
              <a:t>implicaţi în activitatea creatoare sunt foarte numeroşi. Psihologul american </a:t>
            </a:r>
            <a:r>
              <a:rPr lang="ro-RO" b="1" smtClean="0">
                <a:solidFill>
                  <a:schemeClr val="accent6">
                    <a:lumMod val="50000"/>
                  </a:schemeClr>
                </a:solidFill>
                <a:latin typeface="Arial" pitchFamily="34" charset="0"/>
                <a:cs typeface="Arial" pitchFamily="34" charset="0"/>
              </a:rPr>
              <a:t>J.P. Guilford </a:t>
            </a:r>
            <a:r>
              <a:rPr lang="ro-RO" smtClean="0">
                <a:latin typeface="Arial" pitchFamily="34" charset="0"/>
                <a:cs typeface="Arial" pitchFamily="34" charset="0"/>
              </a:rPr>
              <a:t>a încercat să-i grupeze într-un “</a:t>
            </a:r>
            <a:r>
              <a:rPr lang="ro-RO" b="1" i="1" smtClean="0">
                <a:solidFill>
                  <a:srgbClr val="FF0000"/>
                </a:solidFill>
                <a:latin typeface="Arial" pitchFamily="34" charset="0"/>
                <a:cs typeface="Arial" pitchFamily="34" charset="0"/>
              </a:rPr>
              <a:t>model tridimensional al intelectului</a:t>
            </a:r>
            <a:r>
              <a:rPr lang="ro-RO" smtClean="0">
                <a:latin typeface="Arial" pitchFamily="34" charset="0"/>
                <a:cs typeface="Arial" pitchFamily="34" charset="0"/>
              </a:rPr>
              <a:t>”. În figura următoare se află schema acestui model.</a:t>
            </a:r>
            <a:endParaRPr lang="en-US">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11BC0289-3807-40C7-866C-DA665800FB43}"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233488" y="0"/>
            <a:ext cx="6677025" cy="6448425"/>
          </a:xfrm>
          <a:prstGeom prst="rect">
            <a:avLst/>
          </a:prstGeom>
          <a:solidFill>
            <a:srgbClr val="FFFF99"/>
          </a:solidFill>
          <a:ln w="9525">
            <a:noFill/>
            <a:miter lim="800000"/>
            <a:headEnd/>
            <a:tailEnd/>
          </a:ln>
          <a:effectLst/>
        </p:spPr>
      </p:pic>
      <p:sp>
        <p:nvSpPr>
          <p:cNvPr id="4" name="Rectangle 3"/>
          <p:cNvSpPr/>
          <p:nvPr/>
        </p:nvSpPr>
        <p:spPr>
          <a:xfrm>
            <a:off x="1447800" y="4191000"/>
            <a:ext cx="1524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400" b="1" smtClean="0">
                <a:latin typeface="Times New Roman" pitchFamily="18" charset="0"/>
                <a:cs typeface="Times New Roman" pitchFamily="18" charset="0"/>
              </a:rPr>
              <a:t>CONȚINUTUL</a:t>
            </a:r>
            <a:endParaRPr lang="en-US" sz="1400" b="1">
              <a:latin typeface="Times New Roman" pitchFamily="18" charset="0"/>
              <a:cs typeface="Times New Roman" pitchFamily="18" charset="0"/>
            </a:endParaRPr>
          </a:p>
        </p:txBody>
      </p:sp>
      <p:sp>
        <p:nvSpPr>
          <p:cNvPr id="5" name="Rectangle 4"/>
          <p:cNvSpPr/>
          <p:nvPr/>
        </p:nvSpPr>
        <p:spPr>
          <a:xfrm>
            <a:off x="1447800" y="2286000"/>
            <a:ext cx="1524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400" b="1" smtClean="0">
                <a:latin typeface="Times New Roman" pitchFamily="18" charset="0"/>
                <a:cs typeface="Times New Roman" pitchFamily="18" charset="0"/>
              </a:rPr>
              <a:t>PRODUSE</a:t>
            </a:r>
            <a:endParaRPr lang="en-US" sz="1400" b="1">
              <a:latin typeface="Times New Roman" pitchFamily="18" charset="0"/>
              <a:cs typeface="Times New Roman" pitchFamily="18" charset="0"/>
            </a:endParaRPr>
          </a:p>
        </p:txBody>
      </p:sp>
      <p:sp>
        <p:nvSpPr>
          <p:cNvPr id="6" name="Rectangle 5"/>
          <p:cNvSpPr/>
          <p:nvPr/>
        </p:nvSpPr>
        <p:spPr>
          <a:xfrm>
            <a:off x="1524000" y="457200"/>
            <a:ext cx="1524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400" b="1" smtClean="0">
                <a:latin typeface="Times New Roman" pitchFamily="18" charset="0"/>
                <a:cs typeface="Times New Roman" pitchFamily="18" charset="0"/>
              </a:rPr>
              <a:t>OPERAȚII</a:t>
            </a:r>
            <a:endParaRPr lang="en-US" sz="1400" b="1">
              <a:latin typeface="Times New Roman" pitchFamily="18" charset="0"/>
              <a:cs typeface="Times New Roman" pitchFamily="18" charset="0"/>
            </a:endParaRPr>
          </a:p>
        </p:txBody>
      </p:sp>
      <p:sp>
        <p:nvSpPr>
          <p:cNvPr id="7" name="Rectangle 6"/>
          <p:cNvSpPr/>
          <p:nvPr/>
        </p:nvSpPr>
        <p:spPr>
          <a:xfrm>
            <a:off x="2743200" y="5943600"/>
            <a:ext cx="3505200" cy="609600"/>
          </a:xfrm>
          <a:prstGeom prst="rect">
            <a:avLst/>
          </a:prstGeom>
          <a:solidFill>
            <a:srgbClr val="FFFF99"/>
          </a:solidFill>
          <a:ln w="12700">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ro-RO" b="1" smtClean="0">
                <a:latin typeface="Arial" pitchFamily="34" charset="0"/>
                <a:cs typeface="Arial" pitchFamily="34" charset="0"/>
              </a:rPr>
              <a:t>Modelul tridimensional al intelectului</a:t>
            </a:r>
            <a:r>
              <a:rPr lang="en-US" b="1" smtClean="0">
                <a:latin typeface="Arial" pitchFamily="34" charset="0"/>
                <a:cs typeface="Arial" pitchFamily="34" charset="0"/>
              </a:rPr>
              <a:t>  (J.P. Guilford)</a:t>
            </a:r>
            <a:endParaRPr lang="en-US" b="1">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fld id="{11BC0289-3807-40C7-866C-DA665800FB43}"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304800" y="762000"/>
            <a:ext cx="86868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30213" algn="l" defTabSz="914400" rtl="0" eaLnBrk="1" fontAlgn="base" latinLnBrk="0" hangingPunct="1">
              <a:lnSpc>
                <a:spcPct val="100000"/>
              </a:lnSpc>
              <a:spcBef>
                <a:spcPct val="0"/>
              </a:spcBef>
              <a:spcAft>
                <a:spcPct val="0"/>
              </a:spcAft>
              <a:buClrTx/>
              <a:buSzTx/>
              <a:buFontTx/>
              <a:buNone/>
              <a:tabLst>
                <a:tab pos="215900" algn="l"/>
              </a:tabLst>
            </a:pPr>
            <a:r>
              <a:rPr kumimoji="0" lang="ro-RO" b="1" i="1" u="none" strike="noStrike" cap="none" normalizeH="0" baseline="0" smtClean="0">
                <a:ln>
                  <a:noFill/>
                </a:ln>
                <a:solidFill>
                  <a:srgbClr val="000000"/>
                </a:solidFill>
                <a:effectLst/>
                <a:latin typeface="Arial" pitchFamily="34" charset="0"/>
                <a:ea typeface="Times New Roman" pitchFamily="18" charset="0"/>
                <a:cs typeface="Arial" pitchFamily="34" charset="0"/>
              </a:rPr>
              <a:t>Date explicative pentru înţelegerea modelului tridimensional al intelectului</a:t>
            </a:r>
          </a:p>
          <a:p>
            <a:pPr marL="0" marR="0" lvl="0" indent="430213" algn="l" defTabSz="914400" rtl="0" eaLnBrk="1" fontAlgn="base" latinLnBrk="0" hangingPunct="1">
              <a:lnSpc>
                <a:spcPct val="100000"/>
              </a:lnSpc>
              <a:spcBef>
                <a:spcPct val="0"/>
              </a:spcBef>
              <a:spcAft>
                <a:spcPct val="0"/>
              </a:spcAft>
              <a:buClrTx/>
              <a:buSzTx/>
              <a:buFontTx/>
              <a:buNone/>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430213" algn="l" defTabSz="914400" rtl="0" eaLnBrk="0" fontAlgn="base" latinLnBrk="0" hangingPunct="0">
              <a:lnSpc>
                <a:spcPct val="100000"/>
              </a:lnSpc>
              <a:spcBef>
                <a:spcPct val="0"/>
              </a:spcBef>
              <a:spcAft>
                <a:spcPct val="0"/>
              </a:spcAft>
              <a:buClrTx/>
              <a:buSzTx/>
              <a:buFontTx/>
              <a:buNone/>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Cele trei dimensiuni ale intelectului sunt:</a:t>
            </a:r>
          </a:p>
          <a:p>
            <a:pPr marL="0" marR="0" lvl="0" indent="430213" algn="l" defTabSz="914400" rtl="0" eaLnBrk="0" fontAlgn="base" latinLnBrk="0" hangingPunct="0">
              <a:lnSpc>
                <a:spcPct val="100000"/>
              </a:lnSpc>
              <a:spcBef>
                <a:spcPct val="0"/>
              </a:spcBef>
              <a:spcAft>
                <a:spcPct val="0"/>
              </a:spcAft>
              <a:buClrTx/>
              <a:buSzTx/>
              <a:buFontTx/>
              <a:buNone/>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430213" algn="l" defTabSz="914400" rtl="0" eaLnBrk="0" fontAlgn="base" latinLnBrk="0" hangingPunct="0">
              <a:lnSpc>
                <a:spcPct val="100000"/>
              </a:lnSpc>
              <a:spcBef>
                <a:spcPct val="0"/>
              </a:spcBef>
              <a:spcAft>
                <a:spcPct val="0"/>
              </a:spcAft>
              <a:buClrTx/>
              <a:buSzTx/>
              <a:tabLst>
                <a:tab pos="215900" algn="l"/>
              </a:tabLst>
            </a:pPr>
            <a:r>
              <a:rPr lang="ro-RO" b="1" i="1" smtClean="0">
                <a:solidFill>
                  <a:srgbClr val="000000"/>
                </a:solidFill>
                <a:latin typeface="Arial" pitchFamily="34" charset="0"/>
                <a:ea typeface="Times New Roman" pitchFamily="18" charset="0"/>
                <a:cs typeface="Arial" pitchFamily="34" charset="0"/>
              </a:rPr>
              <a:t>O</a:t>
            </a:r>
            <a:r>
              <a:rPr kumimoji="0" lang="ro-RO" b="1" i="1" u="none" strike="noStrike" cap="none" normalizeH="0" baseline="0" smtClean="0">
                <a:ln>
                  <a:noFill/>
                </a:ln>
                <a:solidFill>
                  <a:srgbClr val="000000"/>
                </a:solidFill>
                <a:effectLst/>
                <a:latin typeface="Arial" pitchFamily="34" charset="0"/>
                <a:ea typeface="Times New Roman" pitchFamily="18" charset="0"/>
                <a:cs typeface="Arial" pitchFamily="34" charset="0"/>
              </a:rPr>
              <a:t>peraţiile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(în număr de 5);</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430213" algn="l" defTabSz="914400" rtl="0" eaLnBrk="0" fontAlgn="base" latinLnBrk="0" hangingPunct="0">
              <a:lnSpc>
                <a:spcPct val="100000"/>
              </a:lnSpc>
              <a:spcBef>
                <a:spcPct val="0"/>
              </a:spcBef>
              <a:spcAft>
                <a:spcPct val="0"/>
              </a:spcAft>
              <a:buClrTx/>
              <a:buSzTx/>
              <a:tabLst>
                <a:tab pos="215900" algn="l"/>
              </a:tabLst>
            </a:pPr>
            <a:r>
              <a:rPr lang="ro-RO" b="1" i="1" smtClean="0">
                <a:solidFill>
                  <a:srgbClr val="000000"/>
                </a:solidFill>
                <a:latin typeface="Arial" pitchFamily="34" charset="0"/>
                <a:ea typeface="Times New Roman" pitchFamily="18" charset="0"/>
                <a:cs typeface="Arial" pitchFamily="34" charset="0"/>
              </a:rPr>
              <a:t>C</a:t>
            </a:r>
            <a:r>
              <a:rPr kumimoji="0" lang="ro-RO" b="1" i="1" u="none" strike="noStrike" cap="none" normalizeH="0" baseline="0" smtClean="0">
                <a:ln>
                  <a:noFill/>
                </a:ln>
                <a:solidFill>
                  <a:srgbClr val="000000"/>
                </a:solidFill>
                <a:effectLst/>
                <a:latin typeface="Arial" pitchFamily="34" charset="0"/>
                <a:ea typeface="Times New Roman" pitchFamily="18" charset="0"/>
                <a:cs typeface="Arial" pitchFamily="34" charset="0"/>
              </a:rPr>
              <a:t>onţinuturile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(în număr de 4);</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430213" algn="l" defTabSz="914400" rtl="0" eaLnBrk="0" fontAlgn="base" latinLnBrk="0" hangingPunct="0">
              <a:lnSpc>
                <a:spcPct val="100000"/>
              </a:lnSpc>
              <a:spcBef>
                <a:spcPct val="0"/>
              </a:spcBef>
              <a:spcAft>
                <a:spcPct val="0"/>
              </a:spcAft>
              <a:buClrTx/>
              <a:buSzTx/>
              <a:tabLst>
                <a:tab pos="215900" algn="l"/>
              </a:tabLst>
            </a:pPr>
            <a:r>
              <a:rPr lang="ro-RO" b="1" i="1" smtClean="0">
                <a:solidFill>
                  <a:srgbClr val="000000"/>
                </a:solidFill>
                <a:latin typeface="Arial" pitchFamily="34" charset="0"/>
                <a:ea typeface="Times New Roman" pitchFamily="18" charset="0"/>
                <a:cs typeface="Arial" pitchFamily="34" charset="0"/>
              </a:rPr>
              <a:t>P</a:t>
            </a:r>
            <a:r>
              <a:rPr kumimoji="0" lang="ro-RO" b="1" i="1" u="none" strike="noStrike" cap="none" normalizeH="0" baseline="0" smtClean="0">
                <a:ln>
                  <a:noFill/>
                </a:ln>
                <a:solidFill>
                  <a:srgbClr val="000000"/>
                </a:solidFill>
                <a:effectLst/>
                <a:latin typeface="Arial" pitchFamily="34" charset="0"/>
                <a:ea typeface="Times New Roman" pitchFamily="18" charset="0"/>
                <a:cs typeface="Arial" pitchFamily="34" charset="0"/>
              </a:rPr>
              <a:t>rodusele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(în număr de 6).</a:t>
            </a:r>
            <a:endParaRPr kumimoji="0" lang="ro-RO" sz="1800" b="0" i="0" u="none" strike="noStrike" cap="none" normalizeH="0" baseline="0" smtClean="0">
              <a:ln>
                <a:noFill/>
              </a:ln>
              <a:solidFill>
                <a:schemeClr val="tx1"/>
              </a:solidFill>
              <a:effectLst/>
              <a:latin typeface="Arial" pitchFamily="34" charset="0"/>
              <a:cs typeface="Arial" pitchFamily="34" charset="0"/>
            </a:endParaRPr>
          </a:p>
        </p:txBody>
      </p:sp>
      <p:sp>
        <p:nvSpPr>
          <p:cNvPr id="45058" name="Rectangle 2"/>
          <p:cNvSpPr>
            <a:spLocks noChangeArrowheads="1"/>
          </p:cNvSpPr>
          <p:nvPr/>
        </p:nvSpPr>
        <p:spPr bwMode="auto">
          <a:xfrm>
            <a:off x="2362200" y="2819400"/>
            <a:ext cx="67818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19075" algn="just" defTabSz="914400" rtl="0" eaLnBrk="1" fontAlgn="base" latinLnBrk="0" hangingPunct="1">
              <a:lnSpc>
                <a:spcPct val="100000"/>
              </a:lnSpc>
              <a:spcBef>
                <a:spcPct val="0"/>
              </a:spcBef>
              <a:spcAft>
                <a:spcPct val="0"/>
              </a:spcAft>
              <a:buClrTx/>
              <a:buSzTx/>
              <a:buFontTx/>
              <a:buNone/>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cunoaşterea</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(descoperirea,   recunoaşterea,   înţelegerea</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219075" algn="just"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informaţiei);</a:t>
            </a:r>
          </a:p>
          <a:p>
            <a:pPr marL="0" marR="0" lvl="0" indent="219075"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219075" algn="just" defTabSz="914400" rtl="0" eaLnBrk="0" fontAlgn="base" latinLnBrk="0" hangingPunct="0">
              <a:lnSpc>
                <a:spcPct val="100000"/>
              </a:lnSpc>
              <a:spcBef>
                <a:spcPct val="0"/>
              </a:spcBef>
              <a:spcAft>
                <a:spcPct val="0"/>
              </a:spcAft>
              <a:buClrTx/>
              <a:buSzTx/>
              <a:buFontTx/>
              <a:buNone/>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memoria</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(reţinerea, stocarea de informaţie)</a:t>
            </a:r>
          </a:p>
          <a:p>
            <a:pPr marL="0" marR="0" lvl="0" indent="219075"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219075" algn="just" defTabSz="914400" rtl="0" eaLnBrk="0" fontAlgn="base" latinLnBrk="0" hangingPunct="0">
              <a:lnSpc>
                <a:spcPct val="100000"/>
              </a:lnSpc>
              <a:spcBef>
                <a:spcPct val="0"/>
              </a:spcBef>
              <a:spcAft>
                <a:spcPct val="0"/>
              </a:spcAft>
              <a:buClrTx/>
              <a:buSzTx/>
              <a:buFontTx/>
              <a:buNone/>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producţia divergentă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(generarea unei informaţii variate,</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219075" algn="just"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alternative,   pornind   de   la   o   informaţie   dată   sau</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219075" algn="just"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cunoscută)</a:t>
            </a:r>
          </a:p>
          <a:p>
            <a:pPr marL="0" marR="0" lvl="0" indent="219075"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219075" algn="just" defTabSz="914400" rtl="0" eaLnBrk="0" fontAlgn="base" latinLnBrk="0" hangingPunct="0">
              <a:lnSpc>
                <a:spcPct val="100000"/>
              </a:lnSpc>
              <a:spcBef>
                <a:spcPct val="0"/>
              </a:spcBef>
              <a:spcAft>
                <a:spcPct val="0"/>
              </a:spcAft>
              <a:buClrTx/>
              <a:buSzTx/>
              <a:buFontTx/>
              <a:buNone/>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producţia convergentă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(generarea unor concluzii logice, a</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219075" algn="just"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unui răspuns unic pornind de la o informaţie dată)</a:t>
            </a:r>
          </a:p>
          <a:p>
            <a:pPr marL="0" marR="0" lvl="0" indent="219075"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219075" algn="just" defTabSz="914400" rtl="0" eaLnBrk="0" fontAlgn="base" latinLnBrk="0" hangingPunct="0">
              <a:lnSpc>
                <a:spcPct val="100000"/>
              </a:lnSpc>
              <a:spcBef>
                <a:spcPct val="0"/>
              </a:spcBef>
              <a:spcAft>
                <a:spcPct val="0"/>
              </a:spcAft>
              <a:buClrTx/>
              <a:buSzTx/>
              <a:buFontTx/>
              <a:buNone/>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evaluarea</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(stabilirea dacă o informaţie este bună sau nu)</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152400" y="4038600"/>
            <a:ext cx="1752600" cy="1447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o-RO" b="1" i="1" smtClean="0">
                <a:latin typeface="Arial" pitchFamily="34" charset="0"/>
                <a:cs typeface="Arial" pitchFamily="34" charset="0"/>
              </a:rPr>
              <a:t>Operațiile</a:t>
            </a:r>
          </a:p>
          <a:p>
            <a:pPr algn="ctr"/>
            <a:r>
              <a:rPr lang="ro-RO" b="1" i="1" smtClean="0">
                <a:latin typeface="Arial" pitchFamily="34" charset="0"/>
                <a:cs typeface="Arial" pitchFamily="34" charset="0"/>
              </a:rPr>
              <a:t> </a:t>
            </a:r>
            <a:r>
              <a:rPr lang="ro-RO" i="1" smtClean="0">
                <a:latin typeface="Arial" pitchFamily="34" charset="0"/>
                <a:cs typeface="Arial" pitchFamily="34" charset="0"/>
              </a:rPr>
              <a:t>(cu informații)</a:t>
            </a:r>
            <a:endParaRPr lang="en-US" i="1">
              <a:latin typeface="Arial" pitchFamily="34" charset="0"/>
              <a:cs typeface="Arial" pitchFamily="34" charset="0"/>
            </a:endParaRPr>
          </a:p>
        </p:txBody>
      </p:sp>
      <p:sp>
        <p:nvSpPr>
          <p:cNvPr id="7" name="Left Brace 6"/>
          <p:cNvSpPr/>
          <p:nvPr/>
        </p:nvSpPr>
        <p:spPr>
          <a:xfrm>
            <a:off x="1981200" y="2895600"/>
            <a:ext cx="838200" cy="3733800"/>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11BC0289-3807-40C7-866C-DA665800FB43}"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990600"/>
            <a:ext cx="2133600" cy="1524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R="3175" algn="ctr">
              <a:spcAft>
                <a:spcPts val="0"/>
              </a:spcAft>
            </a:pPr>
            <a:r>
              <a:rPr lang="ro-RO" b="1" i="1" smtClean="0">
                <a:latin typeface="Arial" pitchFamily="34" charset="0"/>
                <a:cs typeface="Arial" pitchFamily="34" charset="0"/>
              </a:rPr>
              <a:t>Conținutul informației </a:t>
            </a:r>
            <a:r>
              <a:rPr lang="ro-RO" i="1" smtClean="0">
                <a:latin typeface="Arial" pitchFamily="34" charset="0"/>
                <a:cs typeface="Arial" pitchFamily="34" charset="0"/>
              </a:rPr>
              <a:t>(tipurile acesteia)</a:t>
            </a:r>
            <a:endParaRPr lang="en-US" i="1">
              <a:latin typeface="Arial" pitchFamily="34" charset="0"/>
              <a:cs typeface="Arial" pitchFamily="34" charset="0"/>
            </a:endParaRPr>
          </a:p>
        </p:txBody>
      </p:sp>
      <p:sp>
        <p:nvSpPr>
          <p:cNvPr id="5" name="Rectangle 4"/>
          <p:cNvSpPr/>
          <p:nvPr/>
        </p:nvSpPr>
        <p:spPr>
          <a:xfrm>
            <a:off x="3276600" y="533400"/>
            <a:ext cx="5562600" cy="2308324"/>
          </a:xfrm>
          <a:prstGeom prst="rect">
            <a:avLst/>
          </a:prstGeom>
        </p:spPr>
        <p:txBody>
          <a:bodyPr wrap="square">
            <a:spAutoFit/>
          </a:bodyPr>
          <a:lstStyle/>
          <a:p>
            <a:pPr algn="just"/>
            <a:r>
              <a:rPr lang="ro-RO" b="1" i="1" smtClean="0">
                <a:solidFill>
                  <a:srgbClr val="FF0000"/>
                </a:solidFill>
                <a:latin typeface="Arial" pitchFamily="34" charset="0"/>
                <a:cs typeface="Arial" pitchFamily="34" charset="0"/>
              </a:rPr>
              <a:t>figurat</a:t>
            </a:r>
            <a:r>
              <a:rPr lang="ro-RO" i="1" smtClean="0">
                <a:latin typeface="Arial" pitchFamily="34" charset="0"/>
                <a:cs typeface="Arial" pitchFamily="34" charset="0"/>
              </a:rPr>
              <a:t> </a:t>
            </a:r>
            <a:r>
              <a:rPr lang="ro-RO" smtClean="0">
                <a:latin typeface="Arial" pitchFamily="34" charset="0"/>
                <a:cs typeface="Arial" pitchFamily="34" charset="0"/>
              </a:rPr>
              <a:t>- concret sau amintit ca imagine perceptivă;</a:t>
            </a:r>
          </a:p>
          <a:p>
            <a:pPr algn="just"/>
            <a:endParaRPr lang="ro-RO" smtClean="0">
              <a:latin typeface="Arial" pitchFamily="34" charset="0"/>
              <a:cs typeface="Arial" pitchFamily="34" charset="0"/>
            </a:endParaRPr>
          </a:p>
          <a:p>
            <a:pPr algn="just"/>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simbolic</a:t>
            </a:r>
            <a:r>
              <a:rPr lang="ro-RO" i="1" smtClean="0">
                <a:latin typeface="Arial" pitchFamily="34" charset="0"/>
                <a:cs typeface="Arial" pitchFamily="34" charset="0"/>
              </a:rPr>
              <a:t> </a:t>
            </a:r>
            <a:r>
              <a:rPr lang="ro-RO" smtClean="0">
                <a:latin typeface="Arial" pitchFamily="34" charset="0"/>
                <a:cs typeface="Arial" pitchFamily="34" charset="0"/>
              </a:rPr>
              <a:t>- compus din semne;</a:t>
            </a:r>
          </a:p>
          <a:p>
            <a:pPr algn="just"/>
            <a:endParaRPr lang="ro-RO" smtClean="0">
              <a:latin typeface="Arial" pitchFamily="34" charset="0"/>
              <a:cs typeface="Arial" pitchFamily="34" charset="0"/>
            </a:endParaRPr>
          </a:p>
          <a:p>
            <a:pPr algn="just"/>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semantic</a:t>
            </a:r>
            <a:r>
              <a:rPr lang="ro-RO" i="1" smtClean="0">
                <a:latin typeface="Arial" pitchFamily="34" charset="0"/>
                <a:cs typeface="Arial" pitchFamily="34" charset="0"/>
              </a:rPr>
              <a:t> </a:t>
            </a:r>
            <a:r>
              <a:rPr lang="ro-RO" smtClean="0">
                <a:latin typeface="Arial" pitchFamily="34" charset="0"/>
                <a:cs typeface="Arial" pitchFamily="34" charset="0"/>
              </a:rPr>
              <a:t>- înţelesuri, de obicei verbal;</a:t>
            </a:r>
          </a:p>
          <a:p>
            <a:pPr algn="just"/>
            <a:endParaRPr lang="ro-RO" smtClean="0">
              <a:latin typeface="Arial" pitchFamily="34" charset="0"/>
              <a:cs typeface="Arial" pitchFamily="34" charset="0"/>
            </a:endParaRPr>
          </a:p>
          <a:p>
            <a:pPr algn="just"/>
            <a:r>
              <a:rPr lang="ro-RO" b="1" i="1" smtClean="0">
                <a:solidFill>
                  <a:srgbClr val="FF0000"/>
                </a:solidFill>
                <a:latin typeface="Arial" pitchFamily="34" charset="0"/>
                <a:cs typeface="Arial" pitchFamily="34" charset="0"/>
              </a:rPr>
              <a:t>comportamental</a:t>
            </a:r>
            <a:r>
              <a:rPr lang="ro-RO" i="1" smtClean="0">
                <a:latin typeface="Arial" pitchFamily="34" charset="0"/>
                <a:cs typeface="Arial" pitchFamily="34" charset="0"/>
              </a:rPr>
              <a:t> </a:t>
            </a:r>
            <a:r>
              <a:rPr lang="ro-RO" smtClean="0">
                <a:latin typeface="Arial" pitchFamily="34" charset="0"/>
                <a:cs typeface="Arial" pitchFamily="34" charset="0"/>
              </a:rPr>
              <a:t>- comportamentul nostru sau al altora</a:t>
            </a:r>
            <a:endParaRPr lang="en-US">
              <a:latin typeface="Arial" pitchFamily="34" charset="0"/>
              <a:cs typeface="Arial" pitchFamily="34" charset="0"/>
            </a:endParaRPr>
          </a:p>
        </p:txBody>
      </p:sp>
      <p:sp>
        <p:nvSpPr>
          <p:cNvPr id="6" name="Left Brace 5"/>
          <p:cNvSpPr/>
          <p:nvPr/>
        </p:nvSpPr>
        <p:spPr>
          <a:xfrm>
            <a:off x="2590800" y="381000"/>
            <a:ext cx="990600" cy="2743200"/>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228600" y="4191000"/>
            <a:ext cx="2590800"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ro-RO" b="1" i="1" smtClean="0">
                <a:latin typeface="Arial" pitchFamily="34" charset="0"/>
                <a:cs typeface="Arial" pitchFamily="34" charset="0"/>
              </a:rPr>
              <a:t>Produsele </a:t>
            </a:r>
          </a:p>
          <a:p>
            <a:pPr algn="ctr"/>
            <a:r>
              <a:rPr lang="ro-RO" i="1" smtClean="0">
                <a:latin typeface="Arial" pitchFamily="34" charset="0"/>
                <a:cs typeface="Arial" pitchFamily="34" charset="0"/>
              </a:rPr>
              <a:t>(formele pe care le dobândește informaţia în urma prelucrării ei cu ajutorul operațiilor)</a:t>
            </a:r>
            <a:endParaRPr lang="en-US" i="1">
              <a:latin typeface="Arial" pitchFamily="34" charset="0"/>
              <a:cs typeface="Arial" pitchFamily="34" charset="0"/>
            </a:endParaRPr>
          </a:p>
        </p:txBody>
      </p:sp>
      <p:sp>
        <p:nvSpPr>
          <p:cNvPr id="8" name="Rectangle 7"/>
          <p:cNvSpPr/>
          <p:nvPr/>
        </p:nvSpPr>
        <p:spPr>
          <a:xfrm>
            <a:off x="3505200" y="3200400"/>
            <a:ext cx="5029200" cy="3693319"/>
          </a:xfrm>
          <a:prstGeom prst="rect">
            <a:avLst/>
          </a:prstGeom>
        </p:spPr>
        <p:txBody>
          <a:bodyPr wrap="square">
            <a:spAutoFit/>
          </a:bodyPr>
          <a:lstStyle/>
          <a:p>
            <a:pPr algn="just"/>
            <a:r>
              <a:rPr lang="ro-RO" b="1" i="1" smtClean="0">
                <a:solidFill>
                  <a:srgbClr val="FF0000"/>
                </a:solidFill>
                <a:latin typeface="Arial" pitchFamily="34" charset="0"/>
                <a:cs typeface="Arial" pitchFamily="34" charset="0"/>
              </a:rPr>
              <a:t>unități</a:t>
            </a:r>
            <a:r>
              <a:rPr lang="ro-RO" i="1" smtClean="0">
                <a:latin typeface="Arial" pitchFamily="34" charset="0"/>
                <a:cs typeface="Arial" pitchFamily="34" charset="0"/>
              </a:rPr>
              <a:t> </a:t>
            </a:r>
            <a:r>
              <a:rPr lang="ro-RO" smtClean="0">
                <a:latin typeface="Arial" pitchFamily="34" charset="0"/>
                <a:cs typeface="Arial" pitchFamily="34" charset="0"/>
              </a:rPr>
              <a:t>(părţi ale informaţiei circumscrise);</a:t>
            </a:r>
          </a:p>
          <a:p>
            <a:pPr algn="just"/>
            <a:endParaRPr lang="en-US" smtClean="0">
              <a:latin typeface="Arial" pitchFamily="34" charset="0"/>
              <a:cs typeface="Arial" pitchFamily="34" charset="0"/>
            </a:endParaRPr>
          </a:p>
          <a:p>
            <a:pPr algn="just"/>
            <a:r>
              <a:rPr lang="ro-RO" b="1" i="1" smtClean="0">
                <a:solidFill>
                  <a:srgbClr val="FF0000"/>
                </a:solidFill>
                <a:latin typeface="Arial" pitchFamily="34" charset="0"/>
                <a:cs typeface="Arial" pitchFamily="34" charset="0"/>
              </a:rPr>
              <a:t>clase</a:t>
            </a:r>
            <a:r>
              <a:rPr lang="ro-RO" i="1" smtClean="0">
                <a:latin typeface="Arial" pitchFamily="34" charset="0"/>
                <a:cs typeface="Arial" pitchFamily="34" charset="0"/>
              </a:rPr>
              <a:t> </a:t>
            </a:r>
            <a:r>
              <a:rPr lang="ro-RO" smtClean="0">
                <a:latin typeface="Arial" pitchFamily="34" charset="0"/>
                <a:cs typeface="Arial" pitchFamily="34" charset="0"/>
              </a:rPr>
              <a:t>(colecţii de unităţi cu proprietăţi comune);</a:t>
            </a:r>
          </a:p>
          <a:p>
            <a:pPr algn="just"/>
            <a:endParaRPr lang="en-US" smtClean="0">
              <a:latin typeface="Arial" pitchFamily="34" charset="0"/>
              <a:cs typeface="Arial" pitchFamily="34" charset="0"/>
            </a:endParaRPr>
          </a:p>
          <a:p>
            <a:pPr algn="just"/>
            <a:r>
              <a:rPr lang="ro-RO" b="1" i="1" smtClean="0">
                <a:solidFill>
                  <a:srgbClr val="FF0000"/>
                </a:solidFill>
                <a:latin typeface="Arial" pitchFamily="34" charset="0"/>
                <a:cs typeface="Arial" pitchFamily="34" charset="0"/>
              </a:rPr>
              <a:t>relații</a:t>
            </a:r>
            <a:r>
              <a:rPr lang="ro-RO" i="1" smtClean="0">
                <a:latin typeface="Arial" pitchFamily="34" charset="0"/>
                <a:cs typeface="Arial" pitchFamily="34" charset="0"/>
              </a:rPr>
              <a:t> </a:t>
            </a:r>
            <a:r>
              <a:rPr lang="ro-RO" smtClean="0">
                <a:latin typeface="Arial" pitchFamily="34" charset="0"/>
                <a:cs typeface="Arial" pitchFamily="34" charset="0"/>
              </a:rPr>
              <a:t>(relaţii între unităţi);</a:t>
            </a:r>
          </a:p>
          <a:p>
            <a:pPr algn="just"/>
            <a:endParaRPr lang="en-US" smtClean="0">
              <a:latin typeface="Arial" pitchFamily="34" charset="0"/>
              <a:cs typeface="Arial" pitchFamily="34" charset="0"/>
            </a:endParaRPr>
          </a:p>
          <a:p>
            <a:pPr algn="just"/>
            <a:r>
              <a:rPr lang="ro-RO" b="1" i="1" smtClean="0">
                <a:solidFill>
                  <a:srgbClr val="FF0000"/>
                </a:solidFill>
                <a:latin typeface="Arial" pitchFamily="34" charset="0"/>
                <a:cs typeface="Arial" pitchFamily="34" charset="0"/>
              </a:rPr>
              <a:t>sisteme</a:t>
            </a:r>
            <a:r>
              <a:rPr lang="ro-RO" i="1" smtClean="0">
                <a:latin typeface="Arial" pitchFamily="34" charset="0"/>
                <a:cs typeface="Arial" pitchFamily="34" charset="0"/>
              </a:rPr>
              <a:t> </a:t>
            </a:r>
            <a:r>
              <a:rPr lang="ro-RO" smtClean="0">
                <a:latin typeface="Arial" pitchFamily="34" charset="0"/>
                <a:cs typeface="Arial" pitchFamily="34" charset="0"/>
              </a:rPr>
              <a:t>(structuri organizate);</a:t>
            </a:r>
          </a:p>
          <a:p>
            <a:pPr algn="just"/>
            <a:endParaRPr lang="en-US" smtClean="0">
              <a:latin typeface="Arial" pitchFamily="34" charset="0"/>
              <a:cs typeface="Arial" pitchFamily="34" charset="0"/>
            </a:endParaRPr>
          </a:p>
          <a:p>
            <a:pPr algn="just"/>
            <a:r>
              <a:rPr lang="ro-RO" b="1" i="1" smtClean="0">
                <a:solidFill>
                  <a:srgbClr val="FF0000"/>
                </a:solidFill>
                <a:latin typeface="Arial" pitchFamily="34" charset="0"/>
                <a:cs typeface="Arial" pitchFamily="34" charset="0"/>
              </a:rPr>
              <a:t>transformări</a:t>
            </a:r>
            <a:r>
              <a:rPr lang="ro-RO" i="1" smtClean="0">
                <a:latin typeface="Arial" pitchFamily="34" charset="0"/>
                <a:cs typeface="Arial" pitchFamily="34" charset="0"/>
              </a:rPr>
              <a:t>   </a:t>
            </a:r>
            <a:r>
              <a:rPr lang="ro-RO" smtClean="0">
                <a:latin typeface="Arial" pitchFamily="34" charset="0"/>
                <a:cs typeface="Arial" pitchFamily="34" charset="0"/>
              </a:rPr>
              <a:t>(schimbări   de   diferite   feluri: redefiniri, modificări, tranzacţii);</a:t>
            </a:r>
          </a:p>
          <a:p>
            <a:pPr algn="just"/>
            <a:endParaRPr lang="en-US" smtClean="0">
              <a:latin typeface="Arial" pitchFamily="34" charset="0"/>
              <a:cs typeface="Arial" pitchFamily="34" charset="0"/>
            </a:endParaRPr>
          </a:p>
          <a:p>
            <a:pPr algn="just"/>
            <a:r>
              <a:rPr lang="ro-RO" b="1" i="1" smtClean="0">
                <a:solidFill>
                  <a:srgbClr val="FF0000"/>
                </a:solidFill>
                <a:latin typeface="Arial" pitchFamily="34" charset="0"/>
                <a:cs typeface="Arial" pitchFamily="34" charset="0"/>
              </a:rPr>
              <a:t>implicaţii</a:t>
            </a:r>
            <a:r>
              <a:rPr lang="ro-RO" i="1" smtClean="0">
                <a:latin typeface="Arial" pitchFamily="34" charset="0"/>
                <a:cs typeface="Arial" pitchFamily="34" charset="0"/>
              </a:rPr>
              <a:t> </a:t>
            </a:r>
            <a:r>
              <a:rPr lang="ro-RO" smtClean="0">
                <a:latin typeface="Arial" pitchFamily="34" charset="0"/>
                <a:cs typeface="Arial" pitchFamily="34" charset="0"/>
              </a:rPr>
              <a:t>(extrapolări, conectării, circumstanţieri)</a:t>
            </a:r>
            <a:endParaRPr lang="en-US">
              <a:latin typeface="Arial" pitchFamily="34" charset="0"/>
              <a:cs typeface="Arial" pitchFamily="34" charset="0"/>
            </a:endParaRPr>
          </a:p>
        </p:txBody>
      </p:sp>
      <p:sp>
        <p:nvSpPr>
          <p:cNvPr id="9" name="Left Brace 8"/>
          <p:cNvSpPr/>
          <p:nvPr/>
        </p:nvSpPr>
        <p:spPr>
          <a:xfrm>
            <a:off x="2819400" y="3200400"/>
            <a:ext cx="838200" cy="3657600"/>
          </a:xfrm>
          <a:prstGeom prst="leftBrace">
            <a:avLst>
              <a:gd name="adj1" fmla="val 8333"/>
              <a:gd name="adj2" fmla="val 50725"/>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11BC0289-3807-40C7-866C-DA665800FB43}"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143000"/>
            <a:ext cx="7467600" cy="923330"/>
          </a:xfrm>
          <a:prstGeom prst="rect">
            <a:avLst/>
          </a:prstGeom>
        </p:spPr>
        <p:txBody>
          <a:bodyPr wrap="square">
            <a:spAutoFit/>
          </a:bodyPr>
          <a:lstStyle/>
          <a:p>
            <a:pPr algn="just"/>
            <a:r>
              <a:rPr lang="ro-RO" smtClean="0">
                <a:latin typeface="Arial" pitchFamily="34" charset="0"/>
                <a:cs typeface="Arial" pitchFamily="34" charset="0"/>
              </a:rPr>
              <a:t>Fiecare dintre parametrii modelului poate fi schimbat cu ceilalţi, existând </a:t>
            </a:r>
            <a:r>
              <a:rPr lang="ro-RO" b="1" i="1" smtClean="0">
                <a:solidFill>
                  <a:srgbClr val="FF0000"/>
                </a:solidFill>
                <a:latin typeface="Arial" pitchFamily="34" charset="0"/>
                <a:cs typeface="Arial" pitchFamily="34" charset="0"/>
              </a:rPr>
              <a:t>120 de combinaţii posibile </a:t>
            </a:r>
            <a:r>
              <a:rPr lang="ro-RO" smtClean="0">
                <a:latin typeface="Arial" pitchFamily="34" charset="0"/>
                <a:cs typeface="Arial" pitchFamily="34" charset="0"/>
              </a:rPr>
              <a:t>(5 x 4 x 6 =120), fiecare dintre acestea reprezentând aptitudini diferite.</a:t>
            </a:r>
            <a:endParaRPr lang="en-US">
              <a:latin typeface="Arial" pitchFamily="34" charset="0"/>
              <a:cs typeface="Arial" pitchFamily="34" charset="0"/>
            </a:endParaRPr>
          </a:p>
        </p:txBody>
      </p:sp>
      <p:sp>
        <p:nvSpPr>
          <p:cNvPr id="3" name="Rectangle 2"/>
          <p:cNvSpPr/>
          <p:nvPr/>
        </p:nvSpPr>
        <p:spPr>
          <a:xfrm>
            <a:off x="762000" y="685800"/>
            <a:ext cx="1936749"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4" name="Rectangle 3"/>
          <p:cNvSpPr/>
          <p:nvPr/>
        </p:nvSpPr>
        <p:spPr>
          <a:xfrm>
            <a:off x="533400" y="2209800"/>
            <a:ext cx="8229600" cy="707886"/>
          </a:xfrm>
          <a:prstGeom prst="rect">
            <a:avLst/>
          </a:prstGeom>
        </p:spPr>
        <p:txBody>
          <a:bodyPr wrap="square">
            <a:spAutoFit/>
          </a:bodyPr>
          <a:lstStyle/>
          <a:p>
            <a:pPr algn="just"/>
            <a:r>
              <a:rPr lang="ro-RO" smtClean="0">
                <a:latin typeface="Arial" pitchFamily="34" charset="0"/>
                <a:cs typeface="Arial" pitchFamily="34" charset="0"/>
              </a:rPr>
              <a:t> </a:t>
            </a:r>
            <a:r>
              <a:rPr lang="ro-RO" sz="2000" smtClean="0">
                <a:latin typeface="Arial" pitchFamily="34" charset="0"/>
                <a:cs typeface="Arial" pitchFamily="34" charset="0"/>
              </a:rPr>
              <a:t>Prezentarea factorii intelectuali ai </a:t>
            </a:r>
            <a:r>
              <a:rPr lang="ro-RO" sz="2000" b="1" i="1" smtClean="0">
                <a:solidFill>
                  <a:srgbClr val="FF0000"/>
                </a:solidFill>
                <a:latin typeface="Arial" pitchFamily="34" charset="0"/>
                <a:cs typeface="Arial" pitchFamily="34" charset="0"/>
              </a:rPr>
              <a:t>creativităţii</a:t>
            </a:r>
            <a:r>
              <a:rPr lang="ro-RO" sz="2000" smtClean="0">
                <a:latin typeface="Arial" pitchFamily="34" charset="0"/>
                <a:cs typeface="Arial" pitchFamily="34" charset="0"/>
              </a:rPr>
              <a:t> raportându-i la modelul tridimensional al lui Guilford.</a:t>
            </a:r>
            <a:endParaRPr lang="en-US" sz="2000">
              <a:latin typeface="Arial" pitchFamily="34" charset="0"/>
              <a:cs typeface="Arial" pitchFamily="34" charset="0"/>
            </a:endParaRPr>
          </a:p>
        </p:txBody>
      </p:sp>
      <p:sp>
        <p:nvSpPr>
          <p:cNvPr id="5" name="Rectangle 4"/>
          <p:cNvSpPr/>
          <p:nvPr/>
        </p:nvSpPr>
        <p:spPr>
          <a:xfrm>
            <a:off x="533400" y="2971800"/>
            <a:ext cx="8305800" cy="3693319"/>
          </a:xfrm>
          <a:prstGeom prst="rect">
            <a:avLst/>
          </a:prstGeom>
        </p:spPr>
        <p:txBody>
          <a:bodyPr wrap="square">
            <a:spAutoFit/>
          </a:bodyPr>
          <a:lstStyle/>
          <a:p>
            <a:pPr marL="342900" indent="-342900" algn="just">
              <a:buAutoNum type="arabicParenR"/>
            </a:pPr>
            <a:r>
              <a:rPr lang="ro-RO" sz="2000" b="1" i="1" smtClean="0">
                <a:solidFill>
                  <a:srgbClr val="FF0000"/>
                </a:solidFill>
                <a:latin typeface="Arial" pitchFamily="34" charset="0"/>
                <a:cs typeface="Arial" pitchFamily="34" charset="0"/>
              </a:rPr>
              <a:t>Inteligenţa</a:t>
            </a:r>
            <a:r>
              <a:rPr lang="ro-RO" b="1" i="1" smtClean="0">
                <a:latin typeface="Arial" pitchFamily="34" charset="0"/>
                <a:cs typeface="Arial" pitchFamily="34" charset="0"/>
              </a:rPr>
              <a:t>              </a:t>
            </a:r>
            <a:r>
              <a:rPr lang="ro-RO" smtClean="0">
                <a:latin typeface="Arial" pitchFamily="34" charset="0"/>
                <a:cs typeface="Arial" pitchFamily="34" charset="0"/>
              </a:rPr>
              <a:t>constituie unul dintre factorii importanţi ai </a:t>
            </a:r>
            <a:r>
              <a:rPr lang="ro-RO" b="1" i="1" smtClean="0">
                <a:solidFill>
                  <a:schemeClr val="accent1">
                    <a:lumMod val="75000"/>
                  </a:schemeClr>
                </a:solidFill>
                <a:latin typeface="Arial" pitchFamily="34" charset="0"/>
                <a:cs typeface="Arial" pitchFamily="34" charset="0"/>
              </a:rPr>
              <a:t>creativităţii</a:t>
            </a:r>
            <a:r>
              <a:rPr lang="ro-RO" smtClean="0">
                <a:latin typeface="Arial" pitchFamily="34" charset="0"/>
                <a:cs typeface="Arial" pitchFamily="34" charset="0"/>
              </a:rPr>
              <a:t>. </a:t>
            </a:r>
          </a:p>
          <a:p>
            <a:pPr marL="342900" indent="-342900" algn="just"/>
            <a:endParaRPr lang="ro-RO" smtClean="0">
              <a:latin typeface="Arial" pitchFamily="34" charset="0"/>
              <a:cs typeface="Arial" pitchFamily="34" charset="0"/>
            </a:endParaRPr>
          </a:p>
          <a:p>
            <a:pPr marL="342900" indent="-342900" algn="just"/>
            <a:r>
              <a:rPr lang="ro-RO" b="1" i="1" smtClean="0">
                <a:latin typeface="Arial" pitchFamily="34" charset="0"/>
                <a:cs typeface="Arial" pitchFamily="34" charset="0"/>
              </a:rPr>
              <a:t>Platon</a:t>
            </a:r>
            <a:r>
              <a:rPr lang="ro-RO" smtClean="0">
                <a:latin typeface="Arial" pitchFamily="34" charset="0"/>
                <a:cs typeface="Arial" pitchFamily="34" charset="0"/>
              </a:rPr>
              <a:t> o definea ca fiind “</a:t>
            </a:r>
            <a:r>
              <a:rPr lang="ro-RO" b="1" i="1" smtClean="0">
                <a:solidFill>
                  <a:schemeClr val="accent1">
                    <a:lumMod val="75000"/>
                  </a:schemeClr>
                </a:solidFill>
                <a:latin typeface="Arial" pitchFamily="34" charset="0"/>
                <a:cs typeface="Arial" pitchFamily="34" charset="0"/>
              </a:rPr>
              <a:t>capacitatea care permite spiritului uman să înţeleagă ordinea din univers</a:t>
            </a:r>
            <a:r>
              <a:rPr lang="ro-RO" smtClean="0">
                <a:latin typeface="Arial" pitchFamily="34" charset="0"/>
                <a:cs typeface="Arial" pitchFamily="34" charset="0"/>
              </a:rPr>
              <a:t>”; </a:t>
            </a:r>
          </a:p>
          <a:p>
            <a:pPr marL="342900" indent="-342900" algn="just"/>
            <a:endParaRPr lang="ro-RO" smtClean="0">
              <a:latin typeface="Arial" pitchFamily="34" charset="0"/>
              <a:cs typeface="Arial" pitchFamily="34" charset="0"/>
            </a:endParaRPr>
          </a:p>
          <a:p>
            <a:pPr marL="342900" indent="-342900" algn="just"/>
            <a:r>
              <a:rPr lang="ro-RO" b="1" i="1" smtClean="0">
                <a:latin typeface="Arial" pitchFamily="34" charset="0"/>
                <a:cs typeface="Arial" pitchFamily="34" charset="0"/>
              </a:rPr>
              <a:t>Descartes</a:t>
            </a:r>
            <a:r>
              <a:rPr lang="ro-RO" smtClean="0">
                <a:latin typeface="Arial" pitchFamily="34" charset="0"/>
                <a:cs typeface="Arial" pitchFamily="34" charset="0"/>
              </a:rPr>
              <a:t>, inteligenţa este “</a:t>
            </a:r>
            <a:r>
              <a:rPr lang="ro-RO" b="1" i="1" smtClean="0">
                <a:solidFill>
                  <a:schemeClr val="accent1">
                    <a:lumMod val="75000"/>
                  </a:schemeClr>
                </a:solidFill>
                <a:latin typeface="Arial" pitchFamily="34" charset="0"/>
                <a:cs typeface="Arial" pitchFamily="34" charset="0"/>
              </a:rPr>
              <a:t>un mijloc de a-ţi însuşi o ştiinţă perfect raportată la o lume de lucruri</a:t>
            </a:r>
            <a:r>
              <a:rPr lang="ro-RO" smtClean="0">
                <a:latin typeface="Arial" pitchFamily="34" charset="0"/>
                <a:cs typeface="Arial" pitchFamily="34" charset="0"/>
              </a:rPr>
              <a:t>”; </a:t>
            </a:r>
          </a:p>
          <a:p>
            <a:pPr marL="342900" indent="-342900" algn="just"/>
            <a:endParaRPr lang="ro-RO" smtClean="0">
              <a:latin typeface="Arial" pitchFamily="34" charset="0"/>
              <a:cs typeface="Arial" pitchFamily="34" charset="0"/>
            </a:endParaRPr>
          </a:p>
          <a:p>
            <a:pPr marL="342900" indent="-342900" algn="just"/>
            <a:r>
              <a:rPr lang="ro-RO" b="1" i="1" smtClean="0">
                <a:latin typeface="Arial" pitchFamily="34" charset="0"/>
                <a:cs typeface="Arial" pitchFamily="34" charset="0"/>
              </a:rPr>
              <a:t>Stern</a:t>
            </a:r>
            <a:r>
              <a:rPr lang="ro-RO" smtClean="0">
                <a:latin typeface="Arial" pitchFamily="34" charset="0"/>
                <a:cs typeface="Arial" pitchFamily="34" charset="0"/>
              </a:rPr>
              <a:t> apreciază că inteligenţa reprezintă “</a:t>
            </a:r>
            <a:r>
              <a:rPr lang="ro-RO" b="1" i="1" smtClean="0">
                <a:solidFill>
                  <a:schemeClr val="accent1">
                    <a:lumMod val="75000"/>
                  </a:schemeClr>
                </a:solidFill>
                <a:latin typeface="Arial" pitchFamily="34" charset="0"/>
                <a:cs typeface="Arial" pitchFamily="34" charset="0"/>
              </a:rPr>
              <a:t>capacitatea de a utiliza gândirea într-un anumit scop şi în rezolvarea de probleme</a:t>
            </a:r>
            <a:r>
              <a:rPr lang="ro-RO" smtClean="0">
                <a:latin typeface="Arial" pitchFamily="34" charset="0"/>
                <a:cs typeface="Arial" pitchFamily="34" charset="0"/>
              </a:rPr>
              <a:t>” – după el “</a:t>
            </a:r>
            <a:r>
              <a:rPr lang="ro-RO" b="1" i="1" smtClean="0">
                <a:solidFill>
                  <a:schemeClr val="accent1">
                    <a:lumMod val="75000"/>
                  </a:schemeClr>
                </a:solidFill>
                <a:latin typeface="Arial" pitchFamily="34" charset="0"/>
                <a:cs typeface="Arial" pitchFamily="34" charset="0"/>
              </a:rPr>
              <a:t>neinteligent nu este numai acela care gândeşte prea puţin acolo unde o gândire bună ar putea duce la o soluţie mai bună, dar şi acela care gândeşte prea mult în probleme care nu solicită acest efort”; </a:t>
            </a:r>
            <a:endParaRPr lang="en-US" b="1" i="1">
              <a:solidFill>
                <a:schemeClr val="accent1">
                  <a:lumMod val="75000"/>
                </a:schemeClr>
              </a:solidFill>
              <a:latin typeface="Arial" pitchFamily="34" charset="0"/>
              <a:cs typeface="Arial" pitchFamily="34" charset="0"/>
            </a:endParaRPr>
          </a:p>
        </p:txBody>
      </p:sp>
      <p:sp>
        <p:nvSpPr>
          <p:cNvPr id="6" name="Right Arrow 5"/>
          <p:cNvSpPr/>
          <p:nvPr/>
        </p:nvSpPr>
        <p:spPr>
          <a:xfrm>
            <a:off x="2438400" y="30480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11BC0289-3807-40C7-866C-DA665800FB43}"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443841"/>
            <a:ext cx="7391400" cy="4339650"/>
          </a:xfrm>
          <a:prstGeom prst="rect">
            <a:avLst/>
          </a:prstGeom>
        </p:spPr>
        <p:txBody>
          <a:bodyPr wrap="square">
            <a:spAutoFit/>
          </a:bodyPr>
          <a:lstStyle/>
          <a:p>
            <a:pPr algn="just"/>
            <a:r>
              <a:rPr lang="ro-RO" sz="2800" b="1" smtClean="0">
                <a:solidFill>
                  <a:schemeClr val="accent4">
                    <a:lumMod val="50000"/>
                  </a:schemeClr>
                </a:solidFill>
                <a:latin typeface="Arial" pitchFamily="34" charset="0"/>
                <a:cs typeface="Arial" pitchFamily="34" charset="0"/>
                <a:sym typeface="Wingdings"/>
              </a:rPr>
              <a:t></a:t>
            </a:r>
            <a:r>
              <a:rPr lang="ro-RO" sz="2000" b="1" smtClean="0">
                <a:solidFill>
                  <a:schemeClr val="accent4">
                    <a:lumMod val="50000"/>
                  </a:schemeClr>
                </a:solidFill>
                <a:latin typeface="Arial" pitchFamily="34" charset="0"/>
                <a:cs typeface="Arial" pitchFamily="34" charset="0"/>
                <a:sym typeface="Wingdings"/>
              </a:rPr>
              <a:t> </a:t>
            </a:r>
            <a:r>
              <a:rPr lang="ro-RO" sz="2000" smtClean="0">
                <a:latin typeface="Arial" pitchFamily="34" charset="0"/>
                <a:cs typeface="Arial" pitchFamily="34" charset="0"/>
              </a:rPr>
              <a:t>În rezumat, se apreciază că </a:t>
            </a:r>
            <a:r>
              <a:rPr lang="ro-RO" sz="2000" b="1" i="1" smtClean="0">
                <a:solidFill>
                  <a:srgbClr val="FF0000"/>
                </a:solidFill>
                <a:latin typeface="Arial" pitchFamily="34" charset="0"/>
                <a:cs typeface="Arial" pitchFamily="34" charset="0"/>
              </a:rPr>
              <a:t>inteligenţa</a:t>
            </a:r>
            <a:r>
              <a:rPr lang="ro-RO" sz="2000" smtClean="0">
                <a:latin typeface="Arial" pitchFamily="34" charset="0"/>
                <a:cs typeface="Arial" pitchFamily="34" charset="0"/>
              </a:rPr>
              <a:t> constituie un </a:t>
            </a:r>
            <a:r>
              <a:rPr lang="ro-RO" sz="2000" b="1" i="1" smtClean="0">
                <a:solidFill>
                  <a:srgbClr val="FF0000"/>
                </a:solidFill>
                <a:latin typeface="Arial" pitchFamily="34" charset="0"/>
                <a:cs typeface="Arial" pitchFamily="34" charset="0"/>
              </a:rPr>
              <a:t>factor</a:t>
            </a:r>
            <a:r>
              <a:rPr lang="ro-RO" sz="2000" smtClean="0">
                <a:latin typeface="Arial" pitchFamily="34" charset="0"/>
                <a:cs typeface="Arial" pitchFamily="34" charset="0"/>
              </a:rPr>
              <a:t> (aptitudine) </a:t>
            </a:r>
            <a:r>
              <a:rPr lang="ro-RO" sz="2000" b="1" i="1" smtClean="0">
                <a:solidFill>
                  <a:srgbClr val="FF0000"/>
                </a:solidFill>
                <a:latin typeface="Arial" pitchFamily="34" charset="0"/>
                <a:cs typeface="Arial" pitchFamily="34" charset="0"/>
              </a:rPr>
              <a:t>general</a:t>
            </a:r>
            <a:r>
              <a:rPr lang="ro-RO" sz="2000" smtClean="0">
                <a:latin typeface="Arial" pitchFamily="34" charset="0"/>
                <a:cs typeface="Arial" pitchFamily="34" charset="0"/>
              </a:rPr>
              <a:t>, </a:t>
            </a:r>
            <a:r>
              <a:rPr lang="ro-RO" sz="2000" b="1" i="1" smtClean="0">
                <a:solidFill>
                  <a:srgbClr val="FF0000"/>
                </a:solidFill>
                <a:latin typeface="Arial" pitchFamily="34" charset="0"/>
                <a:cs typeface="Arial" pitchFamily="34" charset="0"/>
              </a:rPr>
              <a:t>comun</a:t>
            </a:r>
            <a:r>
              <a:rPr lang="ro-RO" sz="2000" smtClean="0">
                <a:latin typeface="Arial" pitchFamily="34" charset="0"/>
                <a:cs typeface="Arial" pitchFamily="34" charset="0"/>
              </a:rPr>
              <a:t> tuturor </a:t>
            </a:r>
            <a:r>
              <a:rPr lang="ro-RO" sz="2000" b="1" i="1" smtClean="0">
                <a:solidFill>
                  <a:srgbClr val="FF0000"/>
                </a:solidFill>
                <a:latin typeface="Arial" pitchFamily="34" charset="0"/>
                <a:cs typeface="Arial" pitchFamily="34" charset="0"/>
              </a:rPr>
              <a:t>operaţiilor intelectuale</a:t>
            </a:r>
            <a:r>
              <a:rPr lang="ro-RO" sz="2000" smtClean="0">
                <a:latin typeface="Arial" pitchFamily="34" charset="0"/>
                <a:cs typeface="Arial" pitchFamily="34" charset="0"/>
              </a:rPr>
              <a:t>. În acest caz, se poate considera că şi </a:t>
            </a:r>
            <a:r>
              <a:rPr lang="ro-RO" sz="2000" b="1" i="1" smtClean="0">
                <a:solidFill>
                  <a:schemeClr val="accent6">
                    <a:lumMod val="50000"/>
                  </a:schemeClr>
                </a:solidFill>
                <a:latin typeface="Arial" pitchFamily="34" charset="0"/>
                <a:cs typeface="Arial" pitchFamily="34" charset="0"/>
              </a:rPr>
              <a:t>operaţia de memorare </a:t>
            </a:r>
            <a:r>
              <a:rPr lang="ro-RO" sz="2000" smtClean="0">
                <a:latin typeface="Arial" pitchFamily="34" charset="0"/>
                <a:cs typeface="Arial" pitchFamily="34" charset="0"/>
              </a:rPr>
              <a:t>poate fi apreciată ca </a:t>
            </a:r>
            <a:r>
              <a:rPr lang="ro-RO" sz="2000" b="1" i="1" smtClean="0">
                <a:solidFill>
                  <a:srgbClr val="FF0000"/>
                </a:solidFill>
                <a:latin typeface="Arial" pitchFamily="34" charset="0"/>
                <a:cs typeface="Arial" pitchFamily="34" charset="0"/>
              </a:rPr>
              <a:t>operaţie a inteligenţei </a:t>
            </a:r>
            <a:r>
              <a:rPr lang="ro-RO" sz="2000" smtClean="0">
                <a:latin typeface="Arial" pitchFamily="34" charset="0"/>
                <a:cs typeface="Arial" pitchFamily="34" charset="0"/>
              </a:rPr>
              <a:t>(conform modelului lui Guilford).</a:t>
            </a:r>
          </a:p>
          <a:p>
            <a:pPr algn="just"/>
            <a:endParaRPr lang="ro-RO" sz="2000" smtClean="0">
              <a:latin typeface="Arial" pitchFamily="34" charset="0"/>
              <a:cs typeface="Arial" pitchFamily="34" charset="0"/>
            </a:endParaRPr>
          </a:p>
          <a:p>
            <a:pPr algn="just"/>
            <a:endParaRPr lang="ro-RO" sz="2000" smtClean="0">
              <a:latin typeface="Arial" pitchFamily="34" charset="0"/>
              <a:cs typeface="Arial" pitchFamily="34" charset="0"/>
            </a:endParaRPr>
          </a:p>
          <a:p>
            <a:pPr algn="just"/>
            <a:r>
              <a:rPr lang="ro-RO" sz="2800" b="1" smtClean="0">
                <a:solidFill>
                  <a:schemeClr val="accent4">
                    <a:lumMod val="50000"/>
                  </a:schemeClr>
                </a:solidFill>
                <a:latin typeface="Arial" pitchFamily="34" charset="0"/>
                <a:cs typeface="Arial" pitchFamily="34" charset="0"/>
                <a:sym typeface="Wingdings"/>
              </a:rPr>
              <a:t></a:t>
            </a:r>
            <a:r>
              <a:rPr lang="ro-RO" sz="2000" b="1" smtClean="0">
                <a:solidFill>
                  <a:schemeClr val="accent4">
                    <a:lumMod val="50000"/>
                  </a:schemeClr>
                </a:solidFill>
                <a:latin typeface="Arial" pitchFamily="34" charset="0"/>
                <a:cs typeface="Arial" pitchFamily="34" charset="0"/>
                <a:sym typeface="Wingdings"/>
              </a:rPr>
              <a:t> </a:t>
            </a:r>
            <a:r>
              <a:rPr lang="ro-RO" sz="2000" smtClean="0">
                <a:latin typeface="Arial" pitchFamily="34" charset="0"/>
                <a:cs typeface="Arial" pitchFamily="34" charset="0"/>
              </a:rPr>
              <a:t>În cazul unei </a:t>
            </a:r>
            <a:r>
              <a:rPr lang="ro-RO" sz="2000" b="1" i="1" smtClean="0">
                <a:solidFill>
                  <a:schemeClr val="tx2">
                    <a:lumMod val="75000"/>
                  </a:schemeClr>
                </a:solidFill>
                <a:latin typeface="Arial" pitchFamily="34" charset="0"/>
                <a:cs typeface="Arial" pitchFamily="34" charset="0"/>
              </a:rPr>
              <a:t>memorii mecanice </a:t>
            </a:r>
            <a:r>
              <a:rPr lang="ro-RO" sz="2000" b="1" i="1" smtClean="0">
                <a:solidFill>
                  <a:srgbClr val="FF0000"/>
                </a:solidFill>
                <a:latin typeface="Arial" pitchFamily="34" charset="0"/>
                <a:cs typeface="Arial" pitchFamily="34" charset="0"/>
              </a:rPr>
              <a:t>nu putem vorbi de prezenţa inteligenţei</a:t>
            </a:r>
            <a:r>
              <a:rPr lang="ro-RO" sz="2000" smtClean="0">
                <a:latin typeface="Arial" pitchFamily="34" charset="0"/>
                <a:cs typeface="Arial" pitchFamily="34" charset="0"/>
              </a:rPr>
              <a:t>, deşi ea, din punct de vedere teoretic, este un factor comun tuturor </a:t>
            </a:r>
            <a:r>
              <a:rPr lang="ro-RO" sz="2000" b="1" i="1" smtClean="0">
                <a:solidFill>
                  <a:srgbClr val="FF0000"/>
                </a:solidFill>
                <a:latin typeface="Arial" pitchFamily="34" charset="0"/>
                <a:cs typeface="Arial" pitchFamily="34" charset="0"/>
              </a:rPr>
              <a:t>operaţiilor intelectuale</a:t>
            </a:r>
            <a:r>
              <a:rPr lang="ro-RO" sz="2000" smtClean="0">
                <a:latin typeface="Arial" pitchFamily="34" charset="0"/>
                <a:cs typeface="Arial" pitchFamily="34" charset="0"/>
              </a:rPr>
              <a:t>. De aceea, </a:t>
            </a:r>
            <a:r>
              <a:rPr lang="ro-RO" sz="2000" b="1" i="1" smtClean="0">
                <a:solidFill>
                  <a:srgbClr val="FF0000"/>
                </a:solidFill>
                <a:latin typeface="Arial" pitchFamily="34" charset="0"/>
                <a:cs typeface="Arial" pitchFamily="34" charset="0"/>
              </a:rPr>
              <a:t>inteligenţa</a:t>
            </a:r>
            <a:r>
              <a:rPr lang="ro-RO" sz="2000" smtClean="0">
                <a:latin typeface="Arial" pitchFamily="34" charset="0"/>
                <a:cs typeface="Arial" pitchFamily="34" charset="0"/>
              </a:rPr>
              <a:t> raportată la modelului lui Guilford priveşte mai ales operaţiile: </a:t>
            </a:r>
            <a:r>
              <a:rPr lang="ro-RO" sz="2000" b="1" i="1" smtClean="0">
                <a:solidFill>
                  <a:srgbClr val="FF0000"/>
                </a:solidFill>
                <a:latin typeface="Arial" pitchFamily="34" charset="0"/>
                <a:cs typeface="Arial" pitchFamily="34" charset="0"/>
              </a:rPr>
              <a:t>cogniţie</a:t>
            </a:r>
            <a:r>
              <a:rPr lang="ro-RO" sz="2000" smtClean="0">
                <a:latin typeface="Arial" pitchFamily="34" charset="0"/>
                <a:cs typeface="Arial" pitchFamily="34" charset="0"/>
              </a:rPr>
              <a:t>, </a:t>
            </a:r>
            <a:r>
              <a:rPr lang="ro-RO" sz="2000" b="1" i="1" smtClean="0">
                <a:solidFill>
                  <a:srgbClr val="FF0000"/>
                </a:solidFill>
                <a:latin typeface="Arial" pitchFamily="34" charset="0"/>
                <a:cs typeface="Arial" pitchFamily="34" charset="0"/>
              </a:rPr>
              <a:t>producţie convergentă </a:t>
            </a:r>
            <a:r>
              <a:rPr lang="ro-RO" sz="2000" smtClean="0">
                <a:latin typeface="Arial" pitchFamily="34" charset="0"/>
                <a:cs typeface="Arial" pitchFamily="34" charset="0"/>
              </a:rPr>
              <a:t>şi </a:t>
            </a:r>
            <a:r>
              <a:rPr lang="ro-RO" sz="2000" b="1" i="1" smtClean="0">
                <a:solidFill>
                  <a:srgbClr val="FF0000"/>
                </a:solidFill>
                <a:latin typeface="Arial" pitchFamily="34" charset="0"/>
                <a:cs typeface="Arial" pitchFamily="34" charset="0"/>
              </a:rPr>
              <a:t>elaborare</a:t>
            </a:r>
            <a:r>
              <a:rPr lang="ro-RO" sz="2000" smtClean="0">
                <a:latin typeface="Arial" pitchFamily="34" charset="0"/>
                <a:cs typeface="Arial" pitchFamily="34" charset="0"/>
              </a:rPr>
              <a:t>.</a:t>
            </a:r>
            <a:endParaRPr lang="en-US" sz="200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11BC0289-3807-40C7-866C-DA665800FB43}"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914400"/>
            <a:ext cx="3432350" cy="400110"/>
          </a:xfrm>
          <a:prstGeom prst="rect">
            <a:avLst/>
          </a:prstGeom>
        </p:spPr>
        <p:txBody>
          <a:bodyPr wrap="none">
            <a:spAutoFit/>
          </a:bodyPr>
          <a:lstStyle/>
          <a:p>
            <a:r>
              <a:rPr lang="ro-RO" sz="2000" b="1" i="1" smtClean="0">
                <a:solidFill>
                  <a:srgbClr val="FF0000"/>
                </a:solidFill>
                <a:latin typeface="Arial" pitchFamily="34" charset="0"/>
                <a:cs typeface="Arial" pitchFamily="34" charset="0"/>
              </a:rPr>
              <a:t>2) Rezolvarea de probleme</a:t>
            </a:r>
            <a:endParaRPr lang="en-US" sz="2000">
              <a:solidFill>
                <a:srgbClr val="FF0000"/>
              </a:solidFill>
              <a:latin typeface="Arial" pitchFamily="34" charset="0"/>
              <a:cs typeface="Arial" pitchFamily="34" charset="0"/>
            </a:endParaRPr>
          </a:p>
        </p:txBody>
      </p:sp>
      <p:sp>
        <p:nvSpPr>
          <p:cNvPr id="4" name="Right Arrow 3"/>
          <p:cNvSpPr/>
          <p:nvPr/>
        </p:nvSpPr>
        <p:spPr>
          <a:xfrm>
            <a:off x="3962400" y="9906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572000" y="914400"/>
            <a:ext cx="3839513" cy="369332"/>
          </a:xfrm>
          <a:prstGeom prst="rect">
            <a:avLst/>
          </a:prstGeom>
        </p:spPr>
        <p:txBody>
          <a:bodyPr wrap="none">
            <a:spAutoFit/>
          </a:bodyPr>
          <a:lstStyle/>
          <a:p>
            <a:r>
              <a:rPr lang="ro-RO" smtClean="0">
                <a:latin typeface="Arial" pitchFamily="34" charset="0"/>
                <a:cs typeface="Arial" pitchFamily="34" charset="0"/>
              </a:rPr>
              <a:t>se referă la adaptarea la situaţii noi.</a:t>
            </a:r>
            <a:endParaRPr lang="en-US">
              <a:latin typeface="Arial" pitchFamily="34" charset="0"/>
              <a:cs typeface="Arial" pitchFamily="34" charset="0"/>
            </a:endParaRPr>
          </a:p>
        </p:txBody>
      </p:sp>
      <p:sp>
        <p:nvSpPr>
          <p:cNvPr id="6" name="Rectangle 5"/>
          <p:cNvSpPr/>
          <p:nvPr/>
        </p:nvSpPr>
        <p:spPr>
          <a:xfrm>
            <a:off x="533400" y="16764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7" name="Right Arrow 6"/>
          <p:cNvSpPr/>
          <p:nvPr/>
        </p:nvSpPr>
        <p:spPr>
          <a:xfrm>
            <a:off x="990600" y="2514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752600" y="2286000"/>
            <a:ext cx="6934200" cy="646331"/>
          </a:xfrm>
          <a:prstGeom prst="rect">
            <a:avLst/>
          </a:prstGeom>
        </p:spPr>
        <p:txBody>
          <a:bodyPr wrap="square">
            <a:spAutoFit/>
          </a:bodyPr>
          <a:lstStyle/>
          <a:p>
            <a:pPr algn="just"/>
            <a:r>
              <a:rPr lang="ro-RO" smtClean="0">
                <a:latin typeface="Arial" pitchFamily="34" charset="0"/>
                <a:cs typeface="Arial" pitchFamily="34" charset="0"/>
              </a:rPr>
              <a:t>Orice </a:t>
            </a:r>
            <a:r>
              <a:rPr lang="ro-RO" b="1" i="1" smtClean="0">
                <a:solidFill>
                  <a:schemeClr val="tx2">
                    <a:lumMod val="75000"/>
                  </a:schemeClr>
                </a:solidFill>
                <a:latin typeface="Arial" pitchFamily="34" charset="0"/>
                <a:cs typeface="Arial" pitchFamily="34" charset="0"/>
              </a:rPr>
              <a:t>proces de creaţie </a:t>
            </a:r>
            <a:r>
              <a:rPr lang="ro-RO" smtClean="0">
                <a:latin typeface="Arial" pitchFamily="34" charset="0"/>
                <a:cs typeface="Arial" pitchFamily="34" charset="0"/>
              </a:rPr>
              <a:t>presupune şi </a:t>
            </a:r>
            <a:r>
              <a:rPr lang="ro-RO" b="1" i="1" smtClean="0">
                <a:solidFill>
                  <a:srgbClr val="FF0000"/>
                </a:solidFill>
                <a:latin typeface="Arial" pitchFamily="34" charset="0"/>
                <a:cs typeface="Arial" pitchFamily="34" charset="0"/>
              </a:rPr>
              <a:t>rezolvări de probleme</a:t>
            </a:r>
            <a:r>
              <a:rPr lang="ro-RO" smtClean="0">
                <a:latin typeface="Arial" pitchFamily="34" charset="0"/>
                <a:cs typeface="Arial" pitchFamily="34" charset="0"/>
              </a:rPr>
              <a:t>, dar nu orice </a:t>
            </a:r>
            <a:r>
              <a:rPr lang="ro-RO" b="1" i="1" smtClean="0">
                <a:solidFill>
                  <a:srgbClr val="FF0000"/>
                </a:solidFill>
                <a:latin typeface="Arial" pitchFamily="34" charset="0"/>
                <a:cs typeface="Arial" pitchFamily="34" charset="0"/>
              </a:rPr>
              <a:t>rezolvare de probleme </a:t>
            </a:r>
            <a:r>
              <a:rPr lang="ro-RO" smtClean="0">
                <a:latin typeface="Arial" pitchFamily="34" charset="0"/>
                <a:cs typeface="Arial" pitchFamily="34" charset="0"/>
              </a:rPr>
              <a:t>înseamnă şi </a:t>
            </a:r>
            <a:r>
              <a:rPr lang="ro-RO" b="1" i="1" smtClean="0">
                <a:solidFill>
                  <a:schemeClr val="tx2">
                    <a:lumMod val="75000"/>
                  </a:schemeClr>
                </a:solidFill>
                <a:latin typeface="Arial" pitchFamily="34" charset="0"/>
                <a:cs typeface="Arial" pitchFamily="34" charset="0"/>
              </a:rPr>
              <a:t>creaţie</a:t>
            </a:r>
            <a:r>
              <a:rPr lang="ro-RO" smtClean="0">
                <a:latin typeface="Arial" pitchFamily="34" charset="0"/>
                <a:cs typeface="Arial" pitchFamily="34" charset="0"/>
              </a:rPr>
              <a:t>.</a:t>
            </a:r>
            <a:endParaRPr lang="en-US" b="1" i="1">
              <a:solidFill>
                <a:schemeClr val="tx2">
                  <a:lumMod val="75000"/>
                </a:schemeClr>
              </a:solidFill>
              <a:latin typeface="Arial" pitchFamily="34" charset="0"/>
              <a:cs typeface="Arial" pitchFamily="34" charset="0"/>
            </a:endParaRPr>
          </a:p>
        </p:txBody>
      </p:sp>
      <p:sp>
        <p:nvSpPr>
          <p:cNvPr id="9" name="Right Arrow 8"/>
          <p:cNvSpPr/>
          <p:nvPr/>
        </p:nvSpPr>
        <p:spPr>
          <a:xfrm>
            <a:off x="990600" y="3581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676400" y="3352800"/>
            <a:ext cx="6858000" cy="646331"/>
          </a:xfrm>
          <a:prstGeom prst="rect">
            <a:avLst/>
          </a:prstGeom>
        </p:spPr>
        <p:txBody>
          <a:bodyPr wrap="square">
            <a:spAutoFit/>
          </a:bodyPr>
          <a:lstStyle/>
          <a:p>
            <a:pPr algn="just"/>
            <a:r>
              <a:rPr lang="ro-RO" smtClean="0">
                <a:latin typeface="Arial" pitchFamily="34" charset="0"/>
                <a:cs typeface="Arial" pitchFamily="34" charset="0"/>
              </a:rPr>
              <a:t>În general, în cazul </a:t>
            </a:r>
            <a:r>
              <a:rPr lang="ro-RO" b="1" i="1" smtClean="0">
                <a:solidFill>
                  <a:srgbClr val="FF0000"/>
                </a:solidFill>
                <a:latin typeface="Arial" pitchFamily="34" charset="0"/>
                <a:cs typeface="Arial" pitchFamily="34" charset="0"/>
              </a:rPr>
              <a:t>rezolvării de probleme </a:t>
            </a:r>
            <a:r>
              <a:rPr lang="ro-RO" smtClean="0">
                <a:latin typeface="Arial" pitchFamily="34" charset="0"/>
                <a:cs typeface="Arial" pitchFamily="34" charset="0"/>
              </a:rPr>
              <a:t>se ajunge la o </a:t>
            </a:r>
            <a:r>
              <a:rPr lang="ro-RO" b="1" i="1" smtClean="0">
                <a:solidFill>
                  <a:schemeClr val="accent6">
                    <a:lumMod val="50000"/>
                  </a:schemeClr>
                </a:solidFill>
                <a:latin typeface="Arial" pitchFamily="34" charset="0"/>
                <a:cs typeface="Arial" pitchFamily="34" charset="0"/>
              </a:rPr>
              <a:t>soluţie relativ nouă, dar la una singură</a:t>
            </a:r>
            <a:r>
              <a:rPr lang="ro-RO" smtClean="0">
                <a:latin typeface="Arial" pitchFamily="34" charset="0"/>
                <a:cs typeface="Arial" pitchFamily="34" charset="0"/>
              </a:rPr>
              <a:t>. </a:t>
            </a:r>
            <a:endParaRPr lang="en-US">
              <a:latin typeface="Arial" pitchFamily="34" charset="0"/>
              <a:cs typeface="Arial" pitchFamily="34" charset="0"/>
            </a:endParaRPr>
          </a:p>
        </p:txBody>
      </p:sp>
      <p:sp>
        <p:nvSpPr>
          <p:cNvPr id="11" name="Right Arrow 10"/>
          <p:cNvSpPr/>
          <p:nvPr/>
        </p:nvSpPr>
        <p:spPr>
          <a:xfrm>
            <a:off x="990600" y="4800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676400" y="4648200"/>
            <a:ext cx="6934200" cy="646331"/>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Creativitatea</a:t>
            </a:r>
            <a:r>
              <a:rPr lang="ro-RO" smtClean="0">
                <a:latin typeface="Arial" pitchFamily="34" charset="0"/>
                <a:cs typeface="Arial" pitchFamily="34" charset="0"/>
              </a:rPr>
              <a:t> este o </a:t>
            </a:r>
            <a:r>
              <a:rPr lang="ro-RO" b="1" i="1" smtClean="0">
                <a:solidFill>
                  <a:schemeClr val="accent6">
                    <a:lumMod val="50000"/>
                  </a:schemeClr>
                </a:solidFill>
                <a:latin typeface="Arial" pitchFamily="34" charset="0"/>
                <a:cs typeface="Arial" pitchFamily="34" charset="0"/>
              </a:rPr>
              <a:t>formaţiune mai complexă </a:t>
            </a:r>
            <a:r>
              <a:rPr lang="ro-RO" smtClean="0">
                <a:latin typeface="Arial" pitchFamily="34" charset="0"/>
                <a:cs typeface="Arial" pitchFamily="34" charset="0"/>
              </a:rPr>
              <a:t>decât </a:t>
            </a:r>
            <a:r>
              <a:rPr lang="ro-RO" b="1" i="1" smtClean="0">
                <a:solidFill>
                  <a:srgbClr val="FF0000"/>
                </a:solidFill>
                <a:latin typeface="Arial" pitchFamily="34" charset="0"/>
                <a:cs typeface="Arial" pitchFamily="34" charset="0"/>
              </a:rPr>
              <a:t>procesul de rezolvare de probleme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13" name="Slide Number Placeholder 12"/>
          <p:cNvSpPr>
            <a:spLocks noGrp="1"/>
          </p:cNvSpPr>
          <p:nvPr>
            <p:ph type="sldNum" sz="quarter" idx="12"/>
          </p:nvPr>
        </p:nvSpPr>
        <p:spPr/>
        <p:txBody>
          <a:bodyPr/>
          <a:lstStyle/>
          <a:p>
            <a:fld id="{11BC0289-3807-40C7-866C-DA665800FB43}"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Arrow 1"/>
          <p:cNvSpPr/>
          <p:nvPr/>
        </p:nvSpPr>
        <p:spPr>
          <a:xfrm>
            <a:off x="304800" y="1447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066800" y="1066800"/>
            <a:ext cx="7696200" cy="923330"/>
          </a:xfrm>
          <a:prstGeom prst="rect">
            <a:avLst/>
          </a:prstGeom>
        </p:spPr>
        <p:txBody>
          <a:bodyPr wrap="square">
            <a:spAutoFit/>
          </a:bodyPr>
          <a:lstStyle/>
          <a:p>
            <a:pPr algn="just"/>
            <a:r>
              <a:rPr lang="ro-RO" smtClean="0">
                <a:latin typeface="Arial" pitchFamily="34" charset="0"/>
                <a:cs typeface="Arial" pitchFamily="34" charset="0"/>
              </a:rPr>
              <a:t>S-a constatat că </a:t>
            </a:r>
            <a:r>
              <a:rPr lang="ro-RO" b="1" i="1" smtClean="0">
                <a:solidFill>
                  <a:srgbClr val="002060"/>
                </a:solidFill>
                <a:latin typeface="Arial" pitchFamily="34" charset="0"/>
                <a:cs typeface="Arial" pitchFamily="34" charset="0"/>
              </a:rPr>
              <a:t>oamenii înalt creatori </a:t>
            </a:r>
            <a:r>
              <a:rPr lang="ro-RO" smtClean="0">
                <a:latin typeface="Arial" pitchFamily="34" charset="0"/>
                <a:cs typeface="Arial" pitchFamily="34" charset="0"/>
              </a:rPr>
              <a:t>se deosebesc de cei </a:t>
            </a:r>
            <a:r>
              <a:rPr lang="ro-RO" b="1" i="1" smtClean="0">
                <a:solidFill>
                  <a:srgbClr val="C00000"/>
                </a:solidFill>
                <a:latin typeface="Arial" pitchFamily="34" charset="0"/>
                <a:cs typeface="Arial" pitchFamily="34" charset="0"/>
              </a:rPr>
              <a:t>slabi creatori </a:t>
            </a:r>
            <a:r>
              <a:rPr lang="ro-RO" smtClean="0">
                <a:latin typeface="Arial" pitchFamily="34" charset="0"/>
                <a:cs typeface="Arial" pitchFamily="34" charset="0"/>
              </a:rPr>
              <a:t>nu prin </a:t>
            </a:r>
            <a:r>
              <a:rPr lang="ro-RO" b="1" i="1" smtClean="0">
                <a:solidFill>
                  <a:srgbClr val="FF0000"/>
                </a:solidFill>
                <a:latin typeface="Arial" pitchFamily="34" charset="0"/>
                <a:cs typeface="Arial" pitchFamily="34" charset="0"/>
              </a:rPr>
              <a:t>capacitatea de a rezolva probleme</a:t>
            </a:r>
            <a:r>
              <a:rPr lang="ro-RO" smtClean="0">
                <a:latin typeface="Arial" pitchFamily="34" charset="0"/>
                <a:cs typeface="Arial" pitchFamily="34" charset="0"/>
              </a:rPr>
              <a:t>, ci prin </a:t>
            </a:r>
            <a:r>
              <a:rPr lang="ro-RO" b="1" i="1" smtClean="0">
                <a:solidFill>
                  <a:schemeClr val="accent6">
                    <a:lumMod val="50000"/>
                  </a:schemeClr>
                </a:solidFill>
                <a:latin typeface="Arial" pitchFamily="34" charset="0"/>
                <a:cs typeface="Arial" pitchFamily="34" charset="0"/>
              </a:rPr>
              <a:t>abilitatea de a căuta şi formula probleme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5" name="Right Arrow 4"/>
          <p:cNvSpPr/>
          <p:nvPr/>
        </p:nvSpPr>
        <p:spPr>
          <a:xfrm rot="5400000">
            <a:off x="4419600" y="22860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828800" y="2743200"/>
            <a:ext cx="5867400" cy="1477328"/>
          </a:xfrm>
          <a:prstGeom prst="rect">
            <a:avLst/>
          </a:prstGeom>
        </p:spPr>
        <p:txBody>
          <a:bodyPr wrap="square">
            <a:spAutoFit/>
          </a:bodyPr>
          <a:lstStyle/>
          <a:p>
            <a:pPr algn="just"/>
            <a:r>
              <a:rPr lang="ro-RO" smtClean="0">
                <a:latin typeface="Arial" pitchFamily="34" charset="0"/>
                <a:cs typeface="Arial" pitchFamily="34" charset="0"/>
              </a:rPr>
              <a:t>Datorită acestui fapt se consideră că </a:t>
            </a:r>
            <a:r>
              <a:rPr lang="ro-RO" b="1" i="1" smtClean="0">
                <a:solidFill>
                  <a:srgbClr val="FF0000"/>
                </a:solidFill>
                <a:latin typeface="Arial" pitchFamily="34" charset="0"/>
                <a:cs typeface="Arial" pitchFamily="34" charset="0"/>
              </a:rPr>
              <a:t>rezolvarea de probleme (Problem solving) </a:t>
            </a:r>
            <a:r>
              <a:rPr lang="ro-RO" smtClean="0">
                <a:latin typeface="Arial" pitchFamily="34" charset="0"/>
                <a:cs typeface="Arial" pitchFamily="34" charset="0"/>
              </a:rPr>
              <a:t>este caracteristică </a:t>
            </a:r>
            <a:r>
              <a:rPr lang="ro-RO" b="1" i="1" smtClean="0">
                <a:solidFill>
                  <a:srgbClr val="C00000"/>
                </a:solidFill>
                <a:latin typeface="Arial" pitchFamily="34" charset="0"/>
                <a:cs typeface="Arial" pitchFamily="34" charset="0"/>
              </a:rPr>
              <a:t>oamenilor inteligenţi</a:t>
            </a:r>
            <a:r>
              <a:rPr lang="ro-RO" smtClean="0">
                <a:latin typeface="Arial" pitchFamily="34" charset="0"/>
                <a:cs typeface="Arial" pitchFamily="34" charset="0"/>
              </a:rPr>
              <a:t>, în timp ce </a:t>
            </a:r>
            <a:r>
              <a:rPr lang="ro-RO" b="1" i="1" smtClean="0">
                <a:solidFill>
                  <a:schemeClr val="accent6">
                    <a:lumMod val="50000"/>
                  </a:schemeClr>
                </a:solidFill>
                <a:latin typeface="Arial" pitchFamily="34" charset="0"/>
                <a:cs typeface="Arial" pitchFamily="34" charset="0"/>
              </a:rPr>
              <a:t>căutarea de probleme, “inventarea” lor (Problem finding)</a:t>
            </a:r>
            <a:r>
              <a:rPr lang="ro-RO" smtClean="0">
                <a:latin typeface="Arial" pitchFamily="34" charset="0"/>
                <a:cs typeface="Arial" pitchFamily="34" charset="0"/>
              </a:rPr>
              <a:t>, este proprie </a:t>
            </a:r>
            <a:r>
              <a:rPr lang="ro-RO" b="1" i="1" smtClean="0">
                <a:solidFill>
                  <a:schemeClr val="tx2">
                    <a:lumMod val="75000"/>
                  </a:schemeClr>
                </a:solidFill>
                <a:latin typeface="Arial" pitchFamily="34" charset="0"/>
                <a:cs typeface="Arial" pitchFamily="34" charset="0"/>
              </a:rPr>
              <a:t>oamenilor înalt creativi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7" name="Right Arrow 6"/>
          <p:cNvSpPr/>
          <p:nvPr/>
        </p:nvSpPr>
        <p:spPr>
          <a:xfrm>
            <a:off x="457200" y="5181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71600" y="4876800"/>
            <a:ext cx="7391400" cy="923330"/>
          </a:xfrm>
          <a:prstGeom prst="rect">
            <a:avLst/>
          </a:prstGeom>
        </p:spPr>
        <p:txBody>
          <a:bodyPr wrap="square">
            <a:spAutoFit/>
          </a:bodyPr>
          <a:lstStyle/>
          <a:p>
            <a:r>
              <a:rPr lang="ro-RO" smtClean="0">
                <a:latin typeface="Arial" pitchFamily="34" charset="0"/>
                <a:cs typeface="Arial" pitchFamily="34" charset="0"/>
              </a:rPr>
              <a:t>În cazul </a:t>
            </a:r>
            <a:r>
              <a:rPr lang="ro-RO" b="1" i="1" smtClean="0">
                <a:solidFill>
                  <a:schemeClr val="tx2">
                    <a:lumMod val="75000"/>
                  </a:schemeClr>
                </a:solidFill>
                <a:latin typeface="Arial" pitchFamily="34" charset="0"/>
                <a:cs typeface="Arial" pitchFamily="34" charset="0"/>
              </a:rPr>
              <a:t>creativităţii</a:t>
            </a:r>
            <a:r>
              <a:rPr lang="ro-RO" smtClean="0">
                <a:latin typeface="Arial" pitchFamily="34" charset="0"/>
                <a:cs typeface="Arial" pitchFamily="34" charset="0"/>
              </a:rPr>
              <a:t> se ajunge la </a:t>
            </a:r>
            <a:r>
              <a:rPr lang="ro-RO" b="1" i="1" smtClean="0">
                <a:solidFill>
                  <a:schemeClr val="tx2">
                    <a:lumMod val="75000"/>
                  </a:schemeClr>
                </a:solidFill>
                <a:latin typeface="Arial" pitchFamily="34" charset="0"/>
                <a:cs typeface="Arial" pitchFamily="34" charset="0"/>
              </a:rPr>
              <a:t>producţii divergente</a:t>
            </a:r>
            <a:r>
              <a:rPr lang="ro-RO" smtClean="0">
                <a:latin typeface="Arial" pitchFamily="34" charset="0"/>
                <a:cs typeface="Arial" pitchFamily="34" charset="0"/>
              </a:rPr>
              <a:t>, iar la nivelul </a:t>
            </a:r>
            <a:r>
              <a:rPr lang="ro-RO" b="1" i="1" smtClean="0">
                <a:solidFill>
                  <a:srgbClr val="FF0000"/>
                </a:solidFill>
                <a:latin typeface="Arial" pitchFamily="34" charset="0"/>
                <a:cs typeface="Arial" pitchFamily="34" charset="0"/>
              </a:rPr>
              <a:t>inteligenţei</a:t>
            </a:r>
            <a:r>
              <a:rPr lang="ro-RO" smtClean="0">
                <a:latin typeface="Arial" pitchFamily="34" charset="0"/>
                <a:cs typeface="Arial" pitchFamily="34" charset="0"/>
              </a:rPr>
              <a:t> se obţin </a:t>
            </a:r>
            <a:r>
              <a:rPr lang="ro-RO" b="1" i="1" smtClean="0">
                <a:solidFill>
                  <a:srgbClr val="FF0000"/>
                </a:solidFill>
                <a:latin typeface="Arial" pitchFamily="34" charset="0"/>
                <a:cs typeface="Arial" pitchFamily="34" charset="0"/>
              </a:rPr>
              <a:t>producţii convergente </a:t>
            </a:r>
            <a:r>
              <a:rPr lang="ro-RO" smtClean="0">
                <a:latin typeface="Arial" pitchFamily="34" charset="0"/>
                <a:cs typeface="Arial" pitchFamily="34" charset="0"/>
              </a:rPr>
              <a:t>(modelul intelectului al lui Guilford).</a:t>
            </a:r>
            <a:endParaRPr lang="en-US">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11BC0289-3807-40C7-866C-DA665800FB43}"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90600"/>
            <a:ext cx="8077200" cy="923330"/>
          </a:xfrm>
          <a:prstGeom prst="rect">
            <a:avLst/>
          </a:prstGeom>
        </p:spPr>
        <p:txBody>
          <a:bodyPr wrap="square">
            <a:spAutoFit/>
          </a:bodyPr>
          <a:lstStyle/>
          <a:p>
            <a:pPr algn="just"/>
            <a:r>
              <a:rPr lang="ro-RO" smtClean="0">
                <a:latin typeface="Arial" pitchFamily="34" charset="0"/>
                <a:cs typeface="Arial" pitchFamily="34" charset="0"/>
              </a:rPr>
              <a:t>Dacă se tratează </a:t>
            </a:r>
            <a:r>
              <a:rPr lang="ro-RO" b="1" i="1" smtClean="0">
                <a:solidFill>
                  <a:srgbClr val="FF0000"/>
                </a:solidFill>
                <a:latin typeface="Arial" pitchFamily="34" charset="0"/>
                <a:cs typeface="Arial" pitchFamily="34" charset="0"/>
              </a:rPr>
              <a:t>inteligenţa</a:t>
            </a:r>
            <a:r>
              <a:rPr lang="ro-RO" smtClean="0">
                <a:latin typeface="Arial" pitchFamily="34" charset="0"/>
                <a:cs typeface="Arial" pitchFamily="34" charset="0"/>
              </a:rPr>
              <a:t> în termeni de “</a:t>
            </a:r>
            <a:r>
              <a:rPr lang="ro-RO" b="1" i="1" smtClean="0">
                <a:solidFill>
                  <a:srgbClr val="FF0000"/>
                </a:solidFill>
                <a:latin typeface="Arial" pitchFamily="34" charset="0"/>
                <a:cs typeface="Arial" pitchFamily="34" charset="0"/>
              </a:rPr>
              <a:t>Rezolvare de probleme</a:t>
            </a:r>
            <a:r>
              <a:rPr lang="ro-RO" smtClean="0">
                <a:latin typeface="Arial" pitchFamily="34" charset="0"/>
                <a:cs typeface="Arial" pitchFamily="34" charset="0"/>
              </a:rPr>
              <a:t>” şi </a:t>
            </a:r>
            <a:r>
              <a:rPr lang="ro-RO" b="1" i="1" smtClean="0">
                <a:solidFill>
                  <a:schemeClr val="tx2">
                    <a:lumMod val="75000"/>
                  </a:schemeClr>
                </a:solidFill>
                <a:latin typeface="Arial" pitchFamily="34" charset="0"/>
                <a:cs typeface="Arial" pitchFamily="34" charset="0"/>
              </a:rPr>
              <a:t>creativitatea</a:t>
            </a:r>
            <a:r>
              <a:rPr lang="ro-RO" smtClean="0">
                <a:latin typeface="Arial" pitchFamily="34" charset="0"/>
                <a:cs typeface="Arial" pitchFamily="34" charset="0"/>
              </a:rPr>
              <a:t> în termeni de “</a:t>
            </a:r>
            <a:r>
              <a:rPr lang="ro-RO" b="1" i="1" smtClean="0">
                <a:solidFill>
                  <a:schemeClr val="tx2">
                    <a:lumMod val="75000"/>
                  </a:schemeClr>
                </a:solidFill>
                <a:latin typeface="Arial" pitchFamily="34" charset="0"/>
                <a:cs typeface="Arial" pitchFamily="34" charset="0"/>
              </a:rPr>
              <a:t>Descoperire de probleme</a:t>
            </a:r>
            <a:r>
              <a:rPr lang="ro-RO" smtClean="0">
                <a:latin typeface="Arial" pitchFamily="34" charset="0"/>
                <a:cs typeface="Arial" pitchFamily="34" charset="0"/>
              </a:rPr>
              <a:t>”,</a:t>
            </a:r>
            <a:r>
              <a:rPr lang="ro-RO" smtClean="0"/>
              <a:t> </a:t>
            </a:r>
            <a:r>
              <a:rPr lang="ro-RO" smtClean="0">
                <a:latin typeface="Arial" pitchFamily="34" charset="0"/>
                <a:cs typeface="Arial" pitchFamily="34" charset="0"/>
              </a:rPr>
              <a:t>luând drept criterii </a:t>
            </a:r>
            <a:r>
              <a:rPr lang="ro-RO" b="1" i="1" smtClean="0">
                <a:solidFill>
                  <a:schemeClr val="accent6">
                    <a:lumMod val="50000"/>
                  </a:schemeClr>
                </a:solidFill>
                <a:latin typeface="Arial" pitchFamily="34" charset="0"/>
                <a:cs typeface="Arial" pitchFamily="34" charset="0"/>
              </a:rPr>
              <a:t>modul de definire </a:t>
            </a:r>
            <a:r>
              <a:rPr lang="ro-RO" smtClean="0">
                <a:latin typeface="Arial" pitchFamily="34" charset="0"/>
                <a:cs typeface="Arial" pitchFamily="34" charset="0"/>
              </a:rPr>
              <a:t>şi </a:t>
            </a:r>
            <a:r>
              <a:rPr lang="ro-RO" b="1" i="1" smtClean="0">
                <a:solidFill>
                  <a:srgbClr val="C00000"/>
                </a:solidFill>
                <a:latin typeface="Arial" pitchFamily="34" charset="0"/>
                <a:cs typeface="Arial" pitchFamily="34" charset="0"/>
              </a:rPr>
              <a:t>obiectivul general</a:t>
            </a:r>
            <a:r>
              <a:rPr lang="ro-RO" smtClean="0">
                <a:latin typeface="Arial" pitchFamily="34" charset="0"/>
                <a:cs typeface="Arial" pitchFamily="34" charset="0"/>
              </a:rPr>
              <a:t>.............</a:t>
            </a:r>
            <a:endParaRPr lang="en-US" b="1" i="1">
              <a:solidFill>
                <a:srgbClr val="C00000"/>
              </a:solidFill>
              <a:latin typeface="Arial" pitchFamily="34" charset="0"/>
              <a:cs typeface="Arial" pitchFamily="34" charset="0"/>
            </a:endParaRPr>
          </a:p>
        </p:txBody>
      </p:sp>
      <p:graphicFrame>
        <p:nvGraphicFramePr>
          <p:cNvPr id="4" name="Table 3"/>
          <p:cNvGraphicFramePr>
            <a:graphicFrameLocks noGrp="1"/>
          </p:cNvGraphicFramePr>
          <p:nvPr/>
        </p:nvGraphicFramePr>
        <p:xfrm>
          <a:off x="838200" y="1981200"/>
          <a:ext cx="7619999" cy="4718217"/>
        </p:xfrm>
        <a:graphic>
          <a:graphicData uri="http://schemas.openxmlformats.org/drawingml/2006/table">
            <a:tbl>
              <a:tblPr/>
              <a:tblGrid>
                <a:gridCol w="1600200"/>
                <a:gridCol w="2505039"/>
                <a:gridCol w="3514760"/>
              </a:tblGrid>
              <a:tr h="844383">
                <a:tc>
                  <a:txBody>
                    <a:bodyPr/>
                    <a:lstStyle/>
                    <a:p>
                      <a:pPr>
                        <a:lnSpc>
                          <a:spcPct val="100000"/>
                        </a:lnSpc>
                        <a:spcAft>
                          <a:spcPts val="0"/>
                        </a:spcAft>
                      </a:pP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79375">
                        <a:lnSpc>
                          <a:spcPct val="100000"/>
                        </a:lnSpc>
                        <a:spcAft>
                          <a:spcPts val="0"/>
                        </a:spcAft>
                      </a:pPr>
                      <a:endParaRPr lang="ro-RO" sz="1800" b="1" smtClean="0">
                        <a:solidFill>
                          <a:srgbClr val="000000"/>
                        </a:solidFill>
                        <a:latin typeface="Arial" pitchFamily="34" charset="0"/>
                        <a:ea typeface="Times New Roman"/>
                        <a:cs typeface="Arial" pitchFamily="34" charset="0"/>
                      </a:endParaRPr>
                    </a:p>
                    <a:p>
                      <a:pPr marL="79375" algn="ctr">
                        <a:lnSpc>
                          <a:spcPct val="100000"/>
                        </a:lnSpc>
                        <a:spcAft>
                          <a:spcPts val="0"/>
                        </a:spcAft>
                      </a:pPr>
                      <a:r>
                        <a:rPr lang="ro-RO" sz="1800" b="1" i="1" smtClean="0">
                          <a:solidFill>
                            <a:srgbClr val="FF0000"/>
                          </a:solidFill>
                          <a:latin typeface="Arial" pitchFamily="34" charset="0"/>
                          <a:ea typeface="Times New Roman"/>
                          <a:cs typeface="Arial" pitchFamily="34" charset="0"/>
                        </a:rPr>
                        <a:t>Problem </a:t>
                      </a:r>
                      <a:r>
                        <a:rPr lang="ro-RO" sz="1800" b="1" i="1">
                          <a:solidFill>
                            <a:srgbClr val="FF0000"/>
                          </a:solidFill>
                          <a:latin typeface="Arial" pitchFamily="34" charset="0"/>
                          <a:ea typeface="Times New Roman"/>
                          <a:cs typeface="Arial" pitchFamily="34" charset="0"/>
                        </a:rPr>
                        <a:t>Solving</a:t>
                      </a:r>
                      <a:endParaRPr lang="en-US" sz="1800" i="1">
                        <a:solidFill>
                          <a:srgbClr val="FF0000"/>
                        </a:solidFill>
                        <a:latin typeface="Arial" pitchFamily="34" charset="0"/>
                        <a:ea typeface="Times New Roman"/>
                        <a:cs typeface="Arial" pitchFamily="34" charset="0"/>
                      </a:endParaRPr>
                    </a:p>
                    <a:p>
                      <a:pPr marL="79375" algn="ctr">
                        <a:lnSpc>
                          <a:spcPct val="100000"/>
                        </a:lnSpc>
                        <a:spcAft>
                          <a:spcPts val="0"/>
                        </a:spcAft>
                      </a:pPr>
                      <a:r>
                        <a:rPr lang="ro-RO" sz="1800" b="1" i="1">
                          <a:solidFill>
                            <a:srgbClr val="FF0000"/>
                          </a:solidFill>
                          <a:latin typeface="Arial" pitchFamily="34" charset="0"/>
                          <a:ea typeface="Times New Roman"/>
                          <a:cs typeface="Arial" pitchFamily="34" charset="0"/>
                        </a:rPr>
                        <a:t>(</a:t>
                      </a:r>
                      <a:r>
                        <a:rPr lang="ro-RO" sz="1800" b="1" i="1" smtClean="0">
                          <a:solidFill>
                            <a:srgbClr val="FF0000"/>
                          </a:solidFill>
                          <a:latin typeface="Arial" pitchFamily="34" charset="0"/>
                          <a:ea typeface="Times New Roman"/>
                          <a:cs typeface="Arial" pitchFamily="34" charset="0"/>
                        </a:rPr>
                        <a:t>rezolvarea </a:t>
                      </a:r>
                      <a:r>
                        <a:rPr lang="ro-RO" sz="1800" b="1" i="1">
                          <a:solidFill>
                            <a:srgbClr val="FF0000"/>
                          </a:solidFill>
                          <a:latin typeface="Arial" pitchFamily="34" charset="0"/>
                          <a:ea typeface="Times New Roman"/>
                          <a:cs typeface="Arial" pitchFamily="34" charset="0"/>
                        </a:rPr>
                        <a:t>de</a:t>
                      </a:r>
                      <a:endParaRPr lang="en-US" sz="1800" i="1">
                        <a:solidFill>
                          <a:srgbClr val="FF0000"/>
                        </a:solidFill>
                        <a:latin typeface="Arial" pitchFamily="34" charset="0"/>
                        <a:ea typeface="Times New Roman"/>
                        <a:cs typeface="Arial" pitchFamily="34" charset="0"/>
                      </a:endParaRPr>
                    </a:p>
                    <a:p>
                      <a:pPr marL="79375" algn="ctr">
                        <a:lnSpc>
                          <a:spcPct val="100000"/>
                        </a:lnSpc>
                        <a:spcAft>
                          <a:spcPts val="0"/>
                        </a:spcAft>
                      </a:pPr>
                      <a:r>
                        <a:rPr lang="ro-RO" sz="1800" b="1" i="1">
                          <a:solidFill>
                            <a:srgbClr val="FF0000"/>
                          </a:solidFill>
                          <a:latin typeface="Arial" pitchFamily="34" charset="0"/>
                          <a:ea typeface="Times New Roman"/>
                          <a:cs typeface="Arial" pitchFamily="34" charset="0"/>
                        </a:rPr>
                        <a:t>probleme</a:t>
                      </a:r>
                      <a:r>
                        <a:rPr lang="ro-RO" sz="1800" b="1" i="1" smtClean="0">
                          <a:solidFill>
                            <a:srgbClr val="FF0000"/>
                          </a:solidFill>
                          <a:latin typeface="Arial" pitchFamily="34" charset="0"/>
                          <a:ea typeface="Times New Roman"/>
                          <a:cs typeface="Arial" pitchFamily="34" charset="0"/>
                        </a:rPr>
                        <a:t>)</a:t>
                      </a:r>
                    </a:p>
                    <a:p>
                      <a:pPr marL="79375" algn="ctr">
                        <a:lnSpc>
                          <a:spcPct val="100000"/>
                        </a:lnSpc>
                        <a:spcAft>
                          <a:spcPts val="0"/>
                        </a:spcAft>
                      </a:pPr>
                      <a:endParaRPr lang="en-US" sz="1800" i="1">
                        <a:solidFill>
                          <a:srgbClr val="FF0000"/>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55575" marR="164465" indent="280670">
                        <a:lnSpc>
                          <a:spcPct val="100000"/>
                        </a:lnSpc>
                        <a:spcAft>
                          <a:spcPts val="0"/>
                        </a:spcAft>
                      </a:pPr>
                      <a:endParaRPr lang="ro-RO" sz="1800" b="1" i="1" smtClean="0">
                        <a:solidFill>
                          <a:srgbClr val="FF0000"/>
                        </a:solidFill>
                        <a:latin typeface="Arial" pitchFamily="34" charset="0"/>
                        <a:ea typeface="Times New Roman"/>
                        <a:cs typeface="Arial" pitchFamily="34" charset="0"/>
                      </a:endParaRPr>
                    </a:p>
                    <a:p>
                      <a:pPr marL="155575" marR="164465" indent="280670" algn="ctr">
                        <a:lnSpc>
                          <a:spcPct val="100000"/>
                        </a:lnSpc>
                        <a:spcAft>
                          <a:spcPts val="0"/>
                        </a:spcAft>
                      </a:pPr>
                      <a:r>
                        <a:rPr lang="ro-RO" sz="1800" b="1" i="1" smtClean="0">
                          <a:solidFill>
                            <a:schemeClr val="tx2">
                              <a:lumMod val="75000"/>
                            </a:schemeClr>
                          </a:solidFill>
                          <a:latin typeface="Arial" pitchFamily="34" charset="0"/>
                          <a:ea typeface="Times New Roman"/>
                          <a:cs typeface="Arial" pitchFamily="34" charset="0"/>
                        </a:rPr>
                        <a:t>Problem </a:t>
                      </a:r>
                      <a:r>
                        <a:rPr lang="ro-RO" sz="1800" b="1" i="1">
                          <a:solidFill>
                            <a:schemeClr val="tx2">
                              <a:lumMod val="75000"/>
                            </a:schemeClr>
                          </a:solidFill>
                          <a:latin typeface="Arial" pitchFamily="34" charset="0"/>
                          <a:ea typeface="Times New Roman"/>
                          <a:cs typeface="Arial" pitchFamily="34" charset="0"/>
                        </a:rPr>
                        <a:t>Finding (</a:t>
                      </a:r>
                      <a:r>
                        <a:rPr lang="ro-RO" sz="1800" b="1" i="1" smtClean="0">
                          <a:solidFill>
                            <a:schemeClr val="tx2">
                              <a:lumMod val="75000"/>
                            </a:schemeClr>
                          </a:solidFill>
                          <a:latin typeface="Arial" pitchFamily="34" charset="0"/>
                          <a:ea typeface="Times New Roman"/>
                          <a:cs typeface="Arial" pitchFamily="34" charset="0"/>
                        </a:rPr>
                        <a:t>descoperirea </a:t>
                      </a:r>
                      <a:r>
                        <a:rPr lang="ro-RO" sz="1800" b="1" i="1">
                          <a:solidFill>
                            <a:schemeClr val="tx2">
                              <a:lumMod val="75000"/>
                            </a:schemeClr>
                          </a:solidFill>
                          <a:latin typeface="Arial" pitchFamily="34" charset="0"/>
                          <a:ea typeface="Times New Roman"/>
                          <a:cs typeface="Arial" pitchFamily="34" charset="0"/>
                        </a:rPr>
                        <a:t>de probleme)</a:t>
                      </a:r>
                      <a:endParaRPr lang="en-US" sz="1800" b="1" i="1">
                        <a:solidFill>
                          <a:schemeClr val="tx2">
                            <a:lumMod val="75000"/>
                          </a:schemeClr>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68511">
                <a:tc>
                  <a:txBody>
                    <a:bodyPr/>
                    <a:lstStyle/>
                    <a:p>
                      <a:pPr>
                        <a:lnSpc>
                          <a:spcPct val="100000"/>
                        </a:lnSpc>
                        <a:spcAft>
                          <a:spcPts val="0"/>
                        </a:spcAft>
                      </a:pPr>
                      <a:r>
                        <a:rPr lang="ro-RO" sz="1800" b="1" i="1" smtClean="0">
                          <a:solidFill>
                            <a:schemeClr val="accent6">
                              <a:lumMod val="50000"/>
                            </a:schemeClr>
                          </a:solidFill>
                          <a:latin typeface="Arial" pitchFamily="34" charset="0"/>
                          <a:ea typeface="Times New Roman"/>
                          <a:cs typeface="Arial" pitchFamily="34" charset="0"/>
                        </a:rPr>
                        <a:t>Definirea</a:t>
                      </a:r>
                    </a:p>
                    <a:p>
                      <a:pPr>
                        <a:lnSpc>
                          <a:spcPct val="100000"/>
                        </a:lnSpc>
                        <a:spcAft>
                          <a:spcPts val="0"/>
                        </a:spcAft>
                      </a:pPr>
                      <a:r>
                        <a:rPr lang="ro-RO" sz="1800" b="0" smtClean="0">
                          <a:solidFill>
                            <a:srgbClr val="000000"/>
                          </a:solidFill>
                          <a:latin typeface="Arial" pitchFamily="34" charset="0"/>
                          <a:ea typeface="Times New Roman"/>
                          <a:cs typeface="Arial" pitchFamily="34" charset="0"/>
                        </a:rPr>
                        <a:t>celor </a:t>
                      </a:r>
                      <a:r>
                        <a:rPr lang="ro-RO" sz="1800" b="0">
                          <a:solidFill>
                            <a:srgbClr val="000000"/>
                          </a:solidFill>
                          <a:latin typeface="Arial" pitchFamily="34" charset="0"/>
                          <a:ea typeface="Times New Roman"/>
                          <a:cs typeface="Arial" pitchFamily="34" charset="0"/>
                        </a:rPr>
                        <a:t>două fenomene</a:t>
                      </a:r>
                      <a:endParaRPr lang="en-US" sz="1800" b="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0000"/>
                        </a:lnSpc>
                        <a:spcAft>
                          <a:spcPts val="0"/>
                        </a:spcAft>
                      </a:pPr>
                      <a:r>
                        <a:rPr lang="ro-RO" sz="1800" smtClean="0">
                          <a:solidFill>
                            <a:srgbClr val="000000"/>
                          </a:solidFill>
                          <a:latin typeface="Arial" pitchFamily="34" charset="0"/>
                          <a:ea typeface="Times New Roman"/>
                          <a:cs typeface="Arial" pitchFamily="34" charset="0"/>
                        </a:rPr>
                        <a:t>Selectarea </a:t>
                      </a:r>
                      <a:r>
                        <a:rPr lang="ro-RO" sz="1800">
                          <a:solidFill>
                            <a:srgbClr val="000000"/>
                          </a:solidFill>
                          <a:latin typeface="Arial" pitchFamily="34" charset="0"/>
                          <a:ea typeface="Times New Roman"/>
                          <a:cs typeface="Arial" pitchFamily="34" charset="0"/>
                        </a:rPr>
                        <a:t>şi </a:t>
                      </a:r>
                      <a:r>
                        <a:rPr lang="ro-RO" sz="1800" smtClean="0">
                          <a:solidFill>
                            <a:srgbClr val="000000"/>
                          </a:solidFill>
                          <a:latin typeface="Arial" pitchFamily="34" charset="0"/>
                          <a:ea typeface="Times New Roman"/>
                          <a:cs typeface="Arial" pitchFamily="34" charset="0"/>
                        </a:rPr>
                        <a:t>folosirea</a:t>
                      </a:r>
                      <a:endParaRPr lang="en-US" sz="1800">
                        <a:latin typeface="Arial" pitchFamily="34" charset="0"/>
                        <a:ea typeface="Times New Roman"/>
                        <a:cs typeface="Arial" pitchFamily="34" charset="0"/>
                      </a:endParaRPr>
                    </a:p>
                    <a:p>
                      <a:pPr algn="l">
                        <a:lnSpc>
                          <a:spcPct val="100000"/>
                        </a:lnSpc>
                        <a:spcAft>
                          <a:spcPts val="0"/>
                        </a:spcAft>
                      </a:pPr>
                      <a:r>
                        <a:rPr lang="ro-RO" sz="1800">
                          <a:solidFill>
                            <a:srgbClr val="000000"/>
                          </a:solidFill>
                          <a:latin typeface="Arial" pitchFamily="34" charset="0"/>
                          <a:ea typeface="Times New Roman"/>
                          <a:cs typeface="Arial" pitchFamily="34" charset="0"/>
                        </a:rPr>
                        <a:t>programului adecvat unui set existent de probleme.</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0000"/>
                        </a:lnSpc>
                        <a:spcAft>
                          <a:spcPts val="0"/>
                        </a:spcAft>
                      </a:pPr>
                      <a:r>
                        <a:rPr lang="ro-RO" sz="1800">
                          <a:solidFill>
                            <a:srgbClr val="000000"/>
                          </a:solidFill>
                          <a:latin typeface="Arial" pitchFamily="34" charset="0"/>
                          <a:ea typeface="Times New Roman"/>
                          <a:cs typeface="Arial" pitchFamily="34" charset="0"/>
                        </a:rPr>
                        <a:t>Detectarea lacunei la care conduce folosirea unui program nou, program obţinut din compararea unor programe existente cu altele aşteptate în viitor.</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78106">
                <a:tc>
                  <a:txBody>
                    <a:bodyPr/>
                    <a:lstStyle/>
                    <a:p>
                      <a:pPr>
                        <a:lnSpc>
                          <a:spcPct val="100000"/>
                        </a:lnSpc>
                        <a:spcAft>
                          <a:spcPts val="0"/>
                        </a:spcAft>
                      </a:pPr>
                      <a:r>
                        <a:rPr lang="ro-RO" sz="1800" b="1" i="1">
                          <a:solidFill>
                            <a:srgbClr val="C00000"/>
                          </a:solidFill>
                          <a:latin typeface="Arial" pitchFamily="34" charset="0"/>
                          <a:ea typeface="Times New Roman"/>
                          <a:cs typeface="Arial" pitchFamily="34" charset="0"/>
                        </a:rPr>
                        <a:t>Obiectivul general</a:t>
                      </a:r>
                      <a:endParaRPr lang="en-US" sz="1800">
                        <a:solidFill>
                          <a:srgbClr val="C00000"/>
                        </a:solidFill>
                        <a:latin typeface="Arial" pitchFamily="34" charset="0"/>
                        <a:ea typeface="Times New Roman"/>
                        <a:cs typeface="Arial" pitchFamily="34" charset="0"/>
                      </a:endParaRPr>
                    </a:p>
                    <a:p>
                      <a:pPr>
                        <a:lnSpc>
                          <a:spcPct val="100000"/>
                        </a:lnSpc>
                        <a:spcAft>
                          <a:spcPts val="0"/>
                        </a:spcAft>
                      </a:pPr>
                      <a:r>
                        <a:rPr lang="ro-RO" sz="1800" b="0" i="0">
                          <a:solidFill>
                            <a:srgbClr val="000000"/>
                          </a:solidFill>
                          <a:latin typeface="Arial" pitchFamily="34" charset="0"/>
                          <a:ea typeface="Times New Roman"/>
                          <a:cs typeface="Arial" pitchFamily="34" charset="0"/>
                        </a:rPr>
                        <a:t>urmărit în cele două tipuri de activităţi</a:t>
                      </a:r>
                      <a:endParaRPr lang="en-US" sz="1800" b="0" i="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0000"/>
                        </a:lnSpc>
                        <a:spcAft>
                          <a:spcPts val="0"/>
                        </a:spcAft>
                      </a:pPr>
                      <a:r>
                        <a:rPr lang="ro-RO" sz="1800">
                          <a:solidFill>
                            <a:srgbClr val="000000"/>
                          </a:solidFill>
                          <a:latin typeface="Arial" pitchFamily="34" charset="0"/>
                          <a:ea typeface="Times New Roman"/>
                          <a:cs typeface="Arial" pitchFamily="34" charset="0"/>
                        </a:rPr>
                        <a:t>Alegerea </a:t>
                      </a:r>
                      <a:r>
                        <a:rPr lang="ro-RO" sz="1800" smtClean="0">
                          <a:solidFill>
                            <a:srgbClr val="000000"/>
                          </a:solidFill>
                          <a:latin typeface="Arial" pitchFamily="34" charset="0"/>
                          <a:ea typeface="Times New Roman"/>
                          <a:cs typeface="Arial" pitchFamily="34" charset="0"/>
                        </a:rPr>
                        <a:t>corectă </a:t>
                      </a:r>
                      <a:r>
                        <a:rPr lang="ro-RO" sz="1800">
                          <a:solidFill>
                            <a:srgbClr val="000000"/>
                          </a:solidFill>
                          <a:latin typeface="Arial" pitchFamily="34" charset="0"/>
                          <a:ea typeface="Times New Roman"/>
                          <a:cs typeface="Arial" pitchFamily="34" charset="0"/>
                        </a:rPr>
                        <a:t>între programe deja existente </a:t>
                      </a:r>
                      <a:r>
                        <a:rPr lang="ro-RO" sz="1800" smtClean="0">
                          <a:solidFill>
                            <a:srgbClr val="000000"/>
                          </a:solidFill>
                          <a:latin typeface="Arial" pitchFamily="34" charset="0"/>
                          <a:ea typeface="Times New Roman"/>
                          <a:cs typeface="Arial" pitchFamily="34" charset="0"/>
                        </a:rPr>
                        <a:t>şi </a:t>
                      </a:r>
                      <a:r>
                        <a:rPr lang="ro-RO" sz="1800">
                          <a:solidFill>
                            <a:srgbClr val="000000"/>
                          </a:solidFill>
                          <a:latin typeface="Arial" pitchFamily="34" charset="0"/>
                          <a:ea typeface="Times New Roman"/>
                          <a:cs typeface="Arial" pitchFamily="34" charset="0"/>
                        </a:rPr>
                        <a:t>selectarea </a:t>
                      </a:r>
                      <a:r>
                        <a:rPr lang="ro-RO" sz="1800" smtClean="0">
                          <a:solidFill>
                            <a:srgbClr val="000000"/>
                          </a:solidFill>
                          <a:latin typeface="Arial" pitchFamily="34" charset="0"/>
                          <a:ea typeface="Times New Roman"/>
                          <a:cs typeface="Arial" pitchFamily="34" charset="0"/>
                        </a:rPr>
                        <a:t>unui </a:t>
                      </a:r>
                      <a:r>
                        <a:rPr lang="ro-RO" sz="1800">
                          <a:solidFill>
                            <a:srgbClr val="000000"/>
                          </a:solidFill>
                          <a:latin typeface="Arial" pitchFamily="34" charset="0"/>
                          <a:ea typeface="Times New Roman"/>
                          <a:cs typeface="Arial" pitchFamily="34" charset="0"/>
                        </a:rPr>
                        <a:t>singur program.</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0000"/>
                        </a:lnSpc>
                        <a:spcAft>
                          <a:spcPts val="0"/>
                        </a:spcAft>
                      </a:pPr>
                      <a:r>
                        <a:rPr lang="ro-RO" sz="1800">
                          <a:solidFill>
                            <a:srgbClr val="000000"/>
                          </a:solidFill>
                          <a:latin typeface="Arial" pitchFamily="34" charset="0"/>
                          <a:ea typeface="Times New Roman"/>
                          <a:cs typeface="Arial" pitchFamily="34" charset="0"/>
                        </a:rPr>
                        <a:t>Alegerea corectă între programe existente şi viitoare (aşteptate), aprecierea că unul sau mai multe dintre programele noi vor fi mai potrivite decât oricare dintre programele existente.</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Slide Number Placeholder 4"/>
          <p:cNvSpPr>
            <a:spLocks noGrp="1"/>
          </p:cNvSpPr>
          <p:nvPr>
            <p:ph type="sldNum" sz="quarter" idx="12"/>
          </p:nvPr>
        </p:nvSpPr>
        <p:spPr/>
        <p:txBody>
          <a:bodyPr/>
          <a:lstStyle/>
          <a:p>
            <a:fld id="{11BC0289-3807-40C7-866C-DA665800FB43}"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838200"/>
            <a:ext cx="4275529" cy="369332"/>
          </a:xfrm>
          <a:prstGeom prst="rect">
            <a:avLst/>
          </a:prstGeom>
        </p:spPr>
        <p:txBody>
          <a:bodyPr wrap="none">
            <a:spAutoFit/>
          </a:bodyPr>
          <a:lstStyle/>
          <a:p>
            <a:r>
              <a:rPr lang="ro-RO" smtClean="0">
                <a:latin typeface="Arial" pitchFamily="34" charset="0"/>
                <a:cs typeface="Arial" pitchFamily="34" charset="0"/>
              </a:rPr>
              <a:t>.................rezultă </a:t>
            </a:r>
            <a:r>
              <a:rPr lang="ro-RO" b="1" i="1" smtClean="0">
                <a:solidFill>
                  <a:srgbClr val="FF0000"/>
                </a:solidFill>
                <a:latin typeface="Arial" pitchFamily="34" charset="0"/>
                <a:cs typeface="Arial" pitchFamily="34" charset="0"/>
              </a:rPr>
              <a:t>diferenţele</a:t>
            </a:r>
            <a:r>
              <a:rPr lang="ro-RO" smtClean="0">
                <a:latin typeface="Arial" pitchFamily="34" charset="0"/>
                <a:cs typeface="Arial" pitchFamily="34" charset="0"/>
              </a:rPr>
              <a:t> dintre ele:</a:t>
            </a:r>
            <a:endParaRPr lang="en-US">
              <a:latin typeface="Arial" pitchFamily="34" charset="0"/>
              <a:cs typeface="Arial" pitchFamily="34" charset="0"/>
            </a:endParaRPr>
          </a:p>
        </p:txBody>
      </p:sp>
      <p:sp>
        <p:nvSpPr>
          <p:cNvPr id="3" name="Right Arrow 2"/>
          <p:cNvSpPr/>
          <p:nvPr/>
        </p:nvSpPr>
        <p:spPr>
          <a:xfrm>
            <a:off x="609600" y="1524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95400" y="1371600"/>
            <a:ext cx="6858000" cy="646331"/>
          </a:xfrm>
          <a:prstGeom prst="rect">
            <a:avLst/>
          </a:prstGeom>
        </p:spPr>
        <p:txBody>
          <a:bodyPr wrap="square">
            <a:spAutoFit/>
          </a:bodyPr>
          <a:lstStyle/>
          <a:p>
            <a:pPr algn="just"/>
            <a:r>
              <a:rPr lang="ro-RO" smtClean="0">
                <a:latin typeface="Arial" pitchFamily="34" charset="0"/>
                <a:cs typeface="Arial" pitchFamily="34" charset="0"/>
              </a:rPr>
              <a:t>Persoanele </a:t>
            </a:r>
            <a:r>
              <a:rPr lang="ro-RO" b="1" i="1" smtClean="0">
                <a:solidFill>
                  <a:schemeClr val="tx2">
                    <a:lumMod val="75000"/>
                  </a:schemeClr>
                </a:solidFill>
                <a:latin typeface="Arial" pitchFamily="34" charset="0"/>
                <a:cs typeface="Arial" pitchFamily="34" charset="0"/>
              </a:rPr>
              <a:t>înalt creative </a:t>
            </a:r>
            <a:r>
              <a:rPr lang="ro-RO" smtClean="0">
                <a:latin typeface="Arial" pitchFamily="34" charset="0"/>
                <a:cs typeface="Arial" pitchFamily="34" charset="0"/>
              </a:rPr>
              <a:t>se deosebesc în general de cele </a:t>
            </a:r>
            <a:r>
              <a:rPr lang="ro-RO" b="1" i="1" smtClean="0">
                <a:solidFill>
                  <a:srgbClr val="C00000"/>
                </a:solidFill>
                <a:latin typeface="Arial" pitchFamily="34" charset="0"/>
                <a:cs typeface="Arial" pitchFamily="34" charset="0"/>
              </a:rPr>
              <a:t>slab creative </a:t>
            </a:r>
            <a:r>
              <a:rPr lang="ro-RO" smtClean="0">
                <a:latin typeface="Arial" pitchFamily="34" charset="0"/>
                <a:cs typeface="Arial" pitchFamily="34" charset="0"/>
              </a:rPr>
              <a:t>în privinţa </a:t>
            </a:r>
            <a:r>
              <a:rPr lang="ro-RO" b="1" i="1" smtClean="0">
                <a:solidFill>
                  <a:schemeClr val="accent6">
                    <a:lumMod val="50000"/>
                  </a:schemeClr>
                </a:solidFill>
                <a:latin typeface="Arial" pitchFamily="34" charset="0"/>
                <a:cs typeface="Arial" pitchFamily="34" charset="0"/>
              </a:rPr>
              <a:t>strategiilor de soluţionare a problemelor</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6" name="Rectangle 5"/>
          <p:cNvSpPr/>
          <p:nvPr/>
        </p:nvSpPr>
        <p:spPr>
          <a:xfrm>
            <a:off x="304800" y="2209800"/>
            <a:ext cx="2890535"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mtClean="0">
                <a:latin typeface="Arial" pitchFamily="34" charset="0"/>
                <a:cs typeface="Arial" pitchFamily="34" charset="0"/>
              </a:rPr>
              <a:t>Persoanele </a:t>
            </a:r>
            <a:r>
              <a:rPr lang="ro-RO" b="1" i="1" smtClean="0">
                <a:solidFill>
                  <a:schemeClr val="tx2">
                    <a:lumMod val="75000"/>
                  </a:schemeClr>
                </a:solidFill>
                <a:latin typeface="Arial" pitchFamily="34" charset="0"/>
                <a:cs typeface="Arial" pitchFamily="34" charset="0"/>
              </a:rPr>
              <a:t>înalt creative </a:t>
            </a:r>
            <a:endParaRPr lang="en-US"/>
          </a:p>
        </p:txBody>
      </p:sp>
      <p:sp>
        <p:nvSpPr>
          <p:cNvPr id="7" name="Rectangle 6"/>
          <p:cNvSpPr/>
          <p:nvPr/>
        </p:nvSpPr>
        <p:spPr>
          <a:xfrm>
            <a:off x="2362200" y="2819400"/>
            <a:ext cx="5867400" cy="1477328"/>
          </a:xfrm>
          <a:prstGeom prst="rect">
            <a:avLst/>
          </a:prstGeom>
          <a:ln>
            <a:solidFill>
              <a:schemeClr val="bg2">
                <a:lumMod val="50000"/>
              </a:schemeClr>
            </a:solidFill>
          </a:ln>
        </p:spPr>
        <p:txBody>
          <a:bodyPr wrap="square">
            <a:spAutoFit/>
          </a:bodyPr>
          <a:lstStyle/>
          <a:p>
            <a:pPr algn="just"/>
            <a:r>
              <a:rPr lang="ro-RO" smtClean="0">
                <a:latin typeface="Arial" pitchFamily="34" charset="0"/>
                <a:cs typeface="Arial" pitchFamily="34" charset="0"/>
              </a:rPr>
              <a:t>acordă o atenţie deosebită </a:t>
            </a:r>
            <a:r>
              <a:rPr lang="ro-RO" b="1" i="1" smtClean="0">
                <a:solidFill>
                  <a:schemeClr val="tx2">
                    <a:lumMod val="75000"/>
                  </a:schemeClr>
                </a:solidFill>
                <a:latin typeface="Arial" pitchFamily="34" charset="0"/>
                <a:cs typeface="Arial" pitchFamily="34" charset="0"/>
              </a:rPr>
              <a:t>fazei de analiză a problemei </a:t>
            </a:r>
            <a:r>
              <a:rPr lang="ro-RO" smtClean="0">
                <a:latin typeface="Arial" pitchFamily="34" charset="0"/>
                <a:cs typeface="Arial" pitchFamily="34" charset="0"/>
              </a:rPr>
              <a:t>consacrând mai mult timp </a:t>
            </a:r>
            <a:r>
              <a:rPr lang="ro-RO" b="1" i="1" smtClean="0">
                <a:solidFill>
                  <a:schemeClr val="tx2">
                    <a:lumMod val="75000"/>
                  </a:schemeClr>
                </a:solidFill>
                <a:latin typeface="Arial" pitchFamily="34" charset="0"/>
                <a:cs typeface="Arial" pitchFamily="34" charset="0"/>
              </a:rPr>
              <a:t>înţelegerii</a:t>
            </a:r>
            <a:r>
              <a:rPr lang="ro-RO" smtClean="0">
                <a:latin typeface="Arial" pitchFamily="34" charset="0"/>
                <a:cs typeface="Arial" pitchFamily="34" charset="0"/>
              </a:rPr>
              <a:t> cât mai bune a problemei prin </a:t>
            </a:r>
            <a:r>
              <a:rPr lang="ro-RO" b="1" i="1" smtClean="0">
                <a:solidFill>
                  <a:schemeClr val="accent6">
                    <a:lumMod val="50000"/>
                  </a:schemeClr>
                </a:solidFill>
                <a:latin typeface="Arial" pitchFamily="34" charset="0"/>
                <a:cs typeface="Arial" pitchFamily="34" charset="0"/>
              </a:rPr>
              <a:t>formularea de întrebări</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căutarea unei informaţii suplimentare </a:t>
            </a:r>
            <a:r>
              <a:rPr lang="ro-RO" smtClean="0">
                <a:latin typeface="Arial" pitchFamily="34" charset="0"/>
                <a:cs typeface="Arial" pitchFamily="34" charset="0"/>
              </a:rPr>
              <a:t>decât aceea cuprinsă în enunţul problemei.</a:t>
            </a:r>
            <a:endParaRPr lang="en-US">
              <a:latin typeface="Arial" pitchFamily="34" charset="0"/>
              <a:cs typeface="Arial" pitchFamily="34" charset="0"/>
            </a:endParaRPr>
          </a:p>
        </p:txBody>
      </p:sp>
      <p:cxnSp>
        <p:nvCxnSpPr>
          <p:cNvPr id="9" name="Shape 8"/>
          <p:cNvCxnSpPr>
            <a:stCxn id="6" idx="2"/>
            <a:endCxn id="7" idx="1"/>
          </p:cNvCxnSpPr>
          <p:nvPr/>
        </p:nvCxnSpPr>
        <p:spPr>
          <a:xfrm rot="16200000" flipH="1">
            <a:off x="1566668" y="2762532"/>
            <a:ext cx="978932" cy="612132"/>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381000" y="4648200"/>
            <a:ext cx="2877711"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ro-RO" smtClean="0">
                <a:latin typeface="Arial" pitchFamily="34" charset="0"/>
                <a:cs typeface="Arial" pitchFamily="34" charset="0"/>
              </a:rPr>
              <a:t>Persoanele</a:t>
            </a:r>
            <a:r>
              <a:rPr lang="ro-RO" b="1" i="1" smtClean="0">
                <a:solidFill>
                  <a:srgbClr val="C00000"/>
                </a:solidFill>
                <a:latin typeface="Arial" pitchFamily="34" charset="0"/>
                <a:cs typeface="Arial" pitchFamily="34" charset="0"/>
              </a:rPr>
              <a:t> slab creative</a:t>
            </a:r>
            <a:r>
              <a:rPr lang="ro-RO" smtClean="0">
                <a:latin typeface="Arial" pitchFamily="34" charset="0"/>
                <a:cs typeface="Arial" pitchFamily="34" charset="0"/>
              </a:rPr>
              <a:t> </a:t>
            </a:r>
            <a:endParaRPr lang="en-US"/>
          </a:p>
        </p:txBody>
      </p:sp>
      <p:sp>
        <p:nvSpPr>
          <p:cNvPr id="13" name="Rectangle 12"/>
          <p:cNvSpPr/>
          <p:nvPr/>
        </p:nvSpPr>
        <p:spPr>
          <a:xfrm>
            <a:off x="2286000" y="5181600"/>
            <a:ext cx="5943600" cy="1200329"/>
          </a:xfrm>
          <a:prstGeom prst="rect">
            <a:avLst/>
          </a:prstGeom>
          <a:ln>
            <a:solidFill>
              <a:srgbClr val="C00000"/>
            </a:solidFill>
          </a:ln>
        </p:spPr>
        <p:txBody>
          <a:bodyPr wrap="square">
            <a:spAutoFit/>
          </a:bodyPr>
          <a:lstStyle/>
          <a:p>
            <a:pPr algn="just"/>
            <a:r>
              <a:rPr lang="ro-RO" smtClean="0">
                <a:latin typeface="Arial" pitchFamily="34" charset="0"/>
                <a:cs typeface="Arial" pitchFamily="34" charset="0"/>
              </a:rPr>
              <a:t>consumă mai mult timp cu </a:t>
            </a:r>
            <a:r>
              <a:rPr lang="ro-RO" b="1" i="1" smtClean="0">
                <a:solidFill>
                  <a:srgbClr val="C00000"/>
                </a:solidFill>
                <a:latin typeface="Arial" pitchFamily="34" charset="0"/>
                <a:cs typeface="Arial" pitchFamily="34" charset="0"/>
              </a:rPr>
              <a:t>sintetizarea informaţiilor despre problemă </a:t>
            </a:r>
            <a:r>
              <a:rPr lang="ro-RO" smtClean="0">
                <a:latin typeface="Arial" pitchFamily="34" charset="0"/>
                <a:cs typeface="Arial" pitchFamily="34" charset="0"/>
              </a:rPr>
              <a:t>şi </a:t>
            </a:r>
            <a:r>
              <a:rPr lang="ro-RO" b="1" i="1" smtClean="0">
                <a:solidFill>
                  <a:srgbClr val="C00000"/>
                </a:solidFill>
                <a:latin typeface="Arial" pitchFamily="34" charset="0"/>
                <a:cs typeface="Arial" pitchFamily="34" charset="0"/>
              </a:rPr>
              <a:t>elaborarea planului de rezolvare</a:t>
            </a:r>
            <a:r>
              <a:rPr lang="ro-RO" smtClean="0">
                <a:latin typeface="Arial" pitchFamily="34" charset="0"/>
                <a:cs typeface="Arial" pitchFamily="34" charset="0"/>
              </a:rPr>
              <a:t>, aceasta deoarece </a:t>
            </a:r>
            <a:r>
              <a:rPr lang="ro-RO" b="1" i="1" smtClean="0">
                <a:solidFill>
                  <a:schemeClr val="accent6">
                    <a:lumMod val="50000"/>
                  </a:schemeClr>
                </a:solidFill>
                <a:latin typeface="Arial" pitchFamily="34" charset="0"/>
                <a:cs typeface="Arial" pitchFamily="34" charset="0"/>
              </a:rPr>
              <a:t>problema nu este analizată foarte bine în vederea înţelegerii ei</a:t>
            </a:r>
            <a:r>
              <a:rPr lang="ro-RO" smtClean="0">
                <a:latin typeface="Arial" pitchFamily="34" charset="0"/>
                <a:cs typeface="Arial" pitchFamily="34" charset="0"/>
              </a:rPr>
              <a:t>.</a:t>
            </a:r>
            <a:endParaRPr lang="en-US">
              <a:latin typeface="Arial" pitchFamily="34" charset="0"/>
              <a:cs typeface="Arial" pitchFamily="34" charset="0"/>
            </a:endParaRPr>
          </a:p>
        </p:txBody>
      </p:sp>
      <p:cxnSp>
        <p:nvCxnSpPr>
          <p:cNvPr id="15" name="Shape 14"/>
          <p:cNvCxnSpPr>
            <a:stCxn id="12" idx="2"/>
            <a:endCxn id="13" idx="1"/>
          </p:cNvCxnSpPr>
          <p:nvPr/>
        </p:nvCxnSpPr>
        <p:spPr>
          <a:xfrm rot="16200000" flipH="1">
            <a:off x="1670812" y="5166576"/>
            <a:ext cx="764233" cy="466144"/>
          </a:xfrm>
          <a:prstGeom prst="bentConnector2">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12"/>
          </p:nvPr>
        </p:nvSpPr>
        <p:spPr/>
        <p:txBody>
          <a:bodyPr/>
          <a:lstStyle/>
          <a:p>
            <a:fld id="{11BC0289-3807-40C7-866C-DA665800FB43}"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762000" y="1447800"/>
            <a:ext cx="7985671" cy="3776663"/>
          </a:xfrm>
          <a:prstGeom prst="rect">
            <a:avLst/>
          </a:prstGeom>
          <a:noFill/>
          <a:ln w="9525">
            <a:noFill/>
            <a:miter lim="800000"/>
            <a:headEnd/>
            <a:tailEnd/>
          </a:ln>
          <a:effectLst>
            <a:glow rad="228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rtDeco"/>
          </a:sp3d>
        </p:spPr>
      </p:pic>
      <p:sp>
        <p:nvSpPr>
          <p:cNvPr id="3" name="Slide Number Placeholder 2"/>
          <p:cNvSpPr>
            <a:spLocks noGrp="1"/>
          </p:cNvSpPr>
          <p:nvPr>
            <p:ph type="sldNum" sz="quarter" idx="12"/>
          </p:nvPr>
        </p:nvSpPr>
        <p:spPr/>
        <p:txBody>
          <a:bodyPr/>
          <a:lstStyle/>
          <a:p>
            <a:fld id="{11BC0289-3807-40C7-866C-DA665800FB43}"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90600"/>
            <a:ext cx="1749197" cy="400110"/>
          </a:xfrm>
          <a:prstGeom prst="rect">
            <a:avLst/>
          </a:prstGeom>
        </p:spPr>
        <p:txBody>
          <a:bodyPr wrap="none">
            <a:spAutoFit/>
          </a:bodyPr>
          <a:lstStyle/>
          <a:p>
            <a:r>
              <a:rPr lang="ro-RO" sz="2000" b="1" i="1" smtClean="0">
                <a:solidFill>
                  <a:srgbClr val="FF0000"/>
                </a:solidFill>
                <a:latin typeface="Arial" pitchFamily="34" charset="0"/>
                <a:cs typeface="Arial" pitchFamily="34" charset="0"/>
              </a:rPr>
              <a:t>3) Imaginaţia</a:t>
            </a:r>
            <a:endParaRPr lang="en-US" sz="2000" b="1" i="1">
              <a:solidFill>
                <a:srgbClr val="FF0000"/>
              </a:solidFill>
              <a:latin typeface="Arial" pitchFamily="34" charset="0"/>
              <a:cs typeface="Arial" pitchFamily="34" charset="0"/>
            </a:endParaRPr>
          </a:p>
        </p:txBody>
      </p:sp>
      <p:sp>
        <p:nvSpPr>
          <p:cNvPr id="3" name="Rectangle 2"/>
          <p:cNvSpPr/>
          <p:nvPr/>
        </p:nvSpPr>
        <p:spPr>
          <a:xfrm>
            <a:off x="2667000" y="990600"/>
            <a:ext cx="6172200" cy="646331"/>
          </a:xfrm>
          <a:prstGeom prst="rect">
            <a:avLst/>
          </a:prstGeom>
        </p:spPr>
        <p:txBody>
          <a:bodyPr wrap="square">
            <a:spAutoFit/>
          </a:bodyPr>
          <a:lstStyle/>
          <a:p>
            <a:pPr algn="just"/>
            <a:r>
              <a:rPr lang="ro-RO" smtClean="0">
                <a:latin typeface="Arial" pitchFamily="34" charset="0"/>
                <a:cs typeface="Arial" pitchFamily="34" charset="0"/>
              </a:rPr>
              <a:t>permite ieşirea dintr-un sistem cunoscut şi descoperirea de noi relaţii.</a:t>
            </a:r>
            <a:endParaRPr lang="en-US">
              <a:latin typeface="Arial" pitchFamily="34" charset="0"/>
              <a:cs typeface="Arial" pitchFamily="34" charset="0"/>
            </a:endParaRPr>
          </a:p>
        </p:txBody>
      </p:sp>
      <p:sp>
        <p:nvSpPr>
          <p:cNvPr id="4" name="Right Arrow 3"/>
          <p:cNvSpPr/>
          <p:nvPr/>
        </p:nvSpPr>
        <p:spPr>
          <a:xfrm>
            <a:off x="1981200" y="10668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81000" y="19812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6" name="Right Arrow 5"/>
          <p:cNvSpPr/>
          <p:nvPr/>
        </p:nvSpPr>
        <p:spPr>
          <a:xfrm>
            <a:off x="609600" y="3048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371600" y="2743200"/>
            <a:ext cx="7010400" cy="923330"/>
          </a:xfrm>
          <a:prstGeom prst="rect">
            <a:avLst/>
          </a:prstGeom>
        </p:spPr>
        <p:txBody>
          <a:bodyPr wrap="square">
            <a:spAutoFit/>
          </a:bodyPr>
          <a:lstStyle/>
          <a:p>
            <a:pPr algn="just"/>
            <a:r>
              <a:rPr lang="ro-RO" b="1" i="1" smtClean="0">
                <a:solidFill>
                  <a:schemeClr val="tx2">
                    <a:lumMod val="75000"/>
                  </a:schemeClr>
                </a:solidFill>
                <a:latin typeface="Arial" pitchFamily="34" charset="0"/>
                <a:cs typeface="Arial" pitchFamily="34" charset="0"/>
              </a:rPr>
              <a:t>Creativitatea</a:t>
            </a:r>
            <a:r>
              <a:rPr lang="ro-RO" smtClean="0">
                <a:latin typeface="Arial" pitchFamily="34" charset="0"/>
                <a:cs typeface="Arial" pitchFamily="34" charset="0"/>
              </a:rPr>
              <a:t> este identificată cu </a:t>
            </a:r>
            <a:r>
              <a:rPr lang="ro-RO" b="1" i="1" smtClean="0">
                <a:solidFill>
                  <a:srgbClr val="FF0000"/>
                </a:solidFill>
                <a:latin typeface="Arial" pitchFamily="34" charset="0"/>
                <a:cs typeface="Arial" pitchFamily="34" charset="0"/>
              </a:rPr>
              <a:t>imaginaţia</a:t>
            </a:r>
            <a:r>
              <a:rPr lang="ro-RO" smtClean="0">
                <a:latin typeface="Arial" pitchFamily="34" charset="0"/>
                <a:cs typeface="Arial" pitchFamily="34" charset="0"/>
              </a:rPr>
              <a:t> datorită </a:t>
            </a:r>
            <a:r>
              <a:rPr lang="ro-RO" b="1" i="1" smtClean="0">
                <a:solidFill>
                  <a:schemeClr val="accent6">
                    <a:lumMod val="50000"/>
                  </a:schemeClr>
                </a:solidFill>
                <a:latin typeface="Arial" pitchFamily="34" charset="0"/>
                <a:cs typeface="Arial" pitchFamily="34" charset="0"/>
              </a:rPr>
              <a:t>concomitenţelor afective şi emoţionale </a:t>
            </a:r>
            <a:r>
              <a:rPr lang="ro-RO" smtClean="0">
                <a:latin typeface="Arial" pitchFamily="34" charset="0"/>
                <a:cs typeface="Arial" pitchFamily="34" charset="0"/>
              </a:rPr>
              <a:t>şi datorită </a:t>
            </a:r>
            <a:r>
              <a:rPr lang="ro-RO" b="1" i="1" smtClean="0">
                <a:solidFill>
                  <a:schemeClr val="accent6">
                    <a:lumMod val="50000"/>
                  </a:schemeClr>
                </a:solidFill>
                <a:latin typeface="Arial" pitchFamily="34" charset="0"/>
                <a:cs typeface="Arial" pitchFamily="34" charset="0"/>
              </a:rPr>
              <a:t>desfăşurării spontane, relativ inconştiente a mecanismelor de creaţie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8" name="Right Arrow 7"/>
          <p:cNvSpPr/>
          <p:nvPr/>
        </p:nvSpPr>
        <p:spPr>
          <a:xfrm>
            <a:off x="533400" y="4876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371600" y="4267200"/>
            <a:ext cx="7086600" cy="1477328"/>
          </a:xfrm>
          <a:prstGeom prst="rect">
            <a:avLst/>
          </a:prstGeom>
        </p:spPr>
        <p:txBody>
          <a:bodyPr wrap="square">
            <a:spAutoFit/>
          </a:bodyPr>
          <a:lstStyle/>
          <a:p>
            <a:pPr algn="just"/>
            <a:r>
              <a:rPr lang="ro-RO" smtClean="0">
                <a:latin typeface="Arial" pitchFamily="34" charset="0"/>
                <a:cs typeface="Arial" pitchFamily="34" charset="0"/>
              </a:rPr>
              <a:t>Spre deosebire de </a:t>
            </a:r>
            <a:r>
              <a:rPr lang="ro-RO" b="1" i="1" smtClean="0">
                <a:solidFill>
                  <a:schemeClr val="accent6">
                    <a:lumMod val="50000"/>
                  </a:schemeClr>
                </a:solidFill>
                <a:latin typeface="Arial" pitchFamily="34" charset="0"/>
                <a:cs typeface="Arial" pitchFamily="34" charset="0"/>
              </a:rPr>
              <a:t>inteligenţă</a:t>
            </a:r>
            <a:r>
              <a:rPr lang="ro-RO" smtClean="0">
                <a:latin typeface="Arial" pitchFamily="34" charset="0"/>
                <a:cs typeface="Arial" pitchFamily="34" charset="0"/>
              </a:rPr>
              <a:t>, care </a:t>
            </a:r>
            <a:r>
              <a:rPr lang="ro-RO" b="1" i="1" smtClean="0">
                <a:solidFill>
                  <a:schemeClr val="accent6">
                    <a:lumMod val="50000"/>
                  </a:schemeClr>
                </a:solidFill>
                <a:latin typeface="Arial" pitchFamily="34" charset="0"/>
                <a:cs typeface="Arial" pitchFamily="34" charset="0"/>
              </a:rPr>
              <a:t>operează cu noţiuni (concepte) </a:t>
            </a:r>
            <a:r>
              <a:rPr lang="ro-RO" smtClean="0">
                <a:latin typeface="Arial" pitchFamily="34" charset="0"/>
                <a:cs typeface="Arial" pitchFamily="34" charset="0"/>
              </a:rPr>
              <a:t>şi </a:t>
            </a:r>
            <a:r>
              <a:rPr lang="ro-RO" b="1" i="1" smtClean="0">
                <a:solidFill>
                  <a:schemeClr val="accent6">
                    <a:lumMod val="50000"/>
                  </a:schemeClr>
                </a:solidFill>
                <a:latin typeface="Arial" pitchFamily="34" charset="0"/>
                <a:cs typeface="Arial" pitchFamily="34" charset="0"/>
              </a:rPr>
              <a:t>este strict dependentă de legile obiectului cunoaşterii</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imaginaţia</a:t>
            </a:r>
            <a:r>
              <a:rPr lang="ro-RO" smtClean="0">
                <a:latin typeface="Arial" pitchFamily="34" charset="0"/>
                <a:cs typeface="Arial" pitchFamily="34" charset="0"/>
              </a:rPr>
              <a:t> utilizează </a:t>
            </a:r>
            <a:r>
              <a:rPr lang="ro-RO" b="1" i="1" smtClean="0">
                <a:solidFill>
                  <a:srgbClr val="FF0000"/>
                </a:solidFill>
                <a:latin typeface="Arial" pitchFamily="34" charset="0"/>
                <a:cs typeface="Arial" pitchFamily="34" charset="0"/>
              </a:rPr>
              <a:t>imagini</a:t>
            </a:r>
            <a:r>
              <a:rPr lang="ro-RO" smtClean="0">
                <a:latin typeface="Arial" pitchFamily="34" charset="0"/>
                <a:cs typeface="Arial" pitchFamily="34" charset="0"/>
              </a:rPr>
              <a:t>, deosebit de </a:t>
            </a:r>
            <a:r>
              <a:rPr lang="ro-RO" b="1" i="1" smtClean="0">
                <a:solidFill>
                  <a:srgbClr val="FF0000"/>
                </a:solidFill>
                <a:latin typeface="Arial" pitchFamily="34" charset="0"/>
                <a:cs typeface="Arial" pitchFamily="34" charset="0"/>
              </a:rPr>
              <a:t>complexe</a:t>
            </a:r>
            <a:r>
              <a:rPr lang="ro-RO" smtClean="0">
                <a:latin typeface="Arial" pitchFamily="34" charset="0"/>
                <a:cs typeface="Arial" pitchFamily="34" charset="0"/>
              </a:rPr>
              <a:t> şi </a:t>
            </a:r>
            <a:r>
              <a:rPr lang="ro-RO" b="1" i="1" smtClean="0">
                <a:solidFill>
                  <a:srgbClr val="FF0000"/>
                </a:solidFill>
                <a:latin typeface="Arial" pitchFamily="34" charset="0"/>
                <a:cs typeface="Arial" pitchFamily="34" charset="0"/>
              </a:rPr>
              <a:t>dinamice</a:t>
            </a:r>
            <a:r>
              <a:rPr lang="ro-RO" smtClean="0">
                <a:latin typeface="Arial" pitchFamily="34" charset="0"/>
                <a:cs typeface="Arial" pitchFamily="34" charset="0"/>
              </a:rPr>
              <a:t>, dispunând în acelaşi timp de </a:t>
            </a:r>
            <a:r>
              <a:rPr lang="ro-RO" b="1" i="1" smtClean="0">
                <a:solidFill>
                  <a:srgbClr val="FF0000"/>
                </a:solidFill>
                <a:latin typeface="Arial" pitchFamily="34" charset="0"/>
                <a:cs typeface="Arial" pitchFamily="34" charset="0"/>
              </a:rPr>
              <a:t>grade de libertate mult mai înalte</a:t>
            </a:r>
            <a:r>
              <a:rPr lang="ro-RO" smtClean="0">
                <a:latin typeface="Arial" pitchFamily="34" charset="0"/>
                <a:cs typeface="Arial" pitchFamily="34" charset="0"/>
              </a:rPr>
              <a:t> decât </a:t>
            </a:r>
            <a:r>
              <a:rPr lang="ro-RO" b="1" i="1" smtClean="0">
                <a:solidFill>
                  <a:schemeClr val="accent6">
                    <a:lumMod val="50000"/>
                  </a:schemeClr>
                </a:solidFill>
                <a:latin typeface="Arial" pitchFamily="34" charset="0"/>
                <a:cs typeface="Arial" pitchFamily="34" charset="0"/>
              </a:rPr>
              <a:t>inteligenţa</a:t>
            </a:r>
            <a:r>
              <a:rPr lang="ro-RO" smtClean="0">
                <a:latin typeface="Arial" pitchFamily="34" charset="0"/>
                <a:cs typeface="Arial" pitchFamily="34" charset="0"/>
              </a:rPr>
              <a:t>. </a:t>
            </a:r>
            <a:endParaRPr lang="en-US">
              <a:latin typeface="Arial" pitchFamily="34" charset="0"/>
              <a:cs typeface="Arial" pitchFamily="34" charset="0"/>
            </a:endParaRPr>
          </a:p>
        </p:txBody>
      </p:sp>
      <p:sp>
        <p:nvSpPr>
          <p:cNvPr id="11" name="Slide Number Placeholder 10"/>
          <p:cNvSpPr>
            <a:spLocks noGrp="1"/>
          </p:cNvSpPr>
          <p:nvPr>
            <p:ph type="sldNum" sz="quarter" idx="12"/>
          </p:nvPr>
        </p:nvSpPr>
        <p:spPr/>
        <p:txBody>
          <a:bodyPr/>
          <a:lstStyle/>
          <a:p>
            <a:fld id="{11BC0289-3807-40C7-866C-DA665800FB43}"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219200"/>
            <a:ext cx="2895600" cy="646331"/>
          </a:xfrm>
          <a:prstGeom prst="rect">
            <a:avLst/>
          </a:prstGeom>
        </p:spPr>
        <p:txBody>
          <a:bodyPr wrap="square">
            <a:spAutoFit/>
          </a:bodyPr>
          <a:lstStyle/>
          <a:p>
            <a:pPr algn="just"/>
            <a:r>
              <a:rPr lang="ro-RO" smtClean="0">
                <a:latin typeface="Arial" pitchFamily="34" charset="0"/>
                <a:cs typeface="Arial" pitchFamily="34" charset="0"/>
              </a:rPr>
              <a:t>Mecanismele operaţionale ale </a:t>
            </a:r>
            <a:r>
              <a:rPr lang="ro-RO" b="1" i="1" smtClean="0">
                <a:solidFill>
                  <a:srgbClr val="FF0000"/>
                </a:solidFill>
                <a:latin typeface="Arial" pitchFamily="34" charset="0"/>
                <a:cs typeface="Arial" pitchFamily="34" charset="0"/>
              </a:rPr>
              <a:t>imaginaţiei</a:t>
            </a:r>
            <a:r>
              <a:rPr lang="ro-RO" smtClean="0">
                <a:latin typeface="Arial" pitchFamily="34" charset="0"/>
                <a:cs typeface="Arial" pitchFamily="34" charset="0"/>
              </a:rPr>
              <a:t> </a:t>
            </a:r>
            <a:r>
              <a:rPr lang="ro-RO" b="1" i="1" smtClean="0">
                <a:solidFill>
                  <a:schemeClr val="tx2">
                    <a:lumMod val="75000"/>
                  </a:schemeClr>
                </a:solidFill>
                <a:latin typeface="Arial" pitchFamily="34" charset="0"/>
                <a:cs typeface="Arial" pitchFamily="34" charset="0"/>
              </a:rPr>
              <a:t>creatoare </a:t>
            </a:r>
            <a:endParaRPr lang="en-US" b="1" i="1">
              <a:solidFill>
                <a:schemeClr val="tx2">
                  <a:lumMod val="75000"/>
                </a:schemeClr>
              </a:solidFill>
              <a:latin typeface="Arial" pitchFamily="34" charset="0"/>
              <a:cs typeface="Arial" pitchFamily="34" charset="0"/>
            </a:endParaRPr>
          </a:p>
        </p:txBody>
      </p:sp>
      <p:sp>
        <p:nvSpPr>
          <p:cNvPr id="3" name="Right Arrow 2"/>
          <p:cNvSpPr/>
          <p:nvPr/>
        </p:nvSpPr>
        <p:spPr>
          <a:xfrm>
            <a:off x="609600" y="1447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715000" y="914400"/>
            <a:ext cx="1367682"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smtClean="0">
                <a:solidFill>
                  <a:srgbClr val="FF0000"/>
                </a:solidFill>
                <a:latin typeface="Arial" pitchFamily="34" charset="0"/>
                <a:cs typeface="Arial" pitchFamily="34" charset="0"/>
              </a:rPr>
              <a:t>asocierea</a:t>
            </a:r>
            <a:endParaRPr lang="en-US" sz="2000" b="1">
              <a:solidFill>
                <a:srgbClr val="FF0000"/>
              </a:solidFill>
              <a:latin typeface="Arial" pitchFamily="34" charset="0"/>
              <a:cs typeface="Arial" pitchFamily="34" charset="0"/>
            </a:endParaRPr>
          </a:p>
        </p:txBody>
      </p:sp>
      <p:sp>
        <p:nvSpPr>
          <p:cNvPr id="5" name="Rectangle 4"/>
          <p:cNvSpPr/>
          <p:nvPr/>
        </p:nvSpPr>
        <p:spPr>
          <a:xfrm>
            <a:off x="5715000" y="1828800"/>
            <a:ext cx="1623137" cy="400110"/>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ro-RO" sz="2000" b="1" smtClean="0">
                <a:solidFill>
                  <a:srgbClr val="FF0000"/>
                </a:solidFill>
                <a:latin typeface="Arial" pitchFamily="34" charset="0"/>
                <a:cs typeface="Arial" pitchFamily="34" charset="0"/>
              </a:rPr>
              <a:t>combinarea</a:t>
            </a:r>
            <a:endParaRPr lang="en-US" sz="2000" b="1">
              <a:solidFill>
                <a:srgbClr val="FF0000"/>
              </a:solidFill>
              <a:latin typeface="Arial" pitchFamily="34" charset="0"/>
              <a:cs typeface="Arial" pitchFamily="34" charset="0"/>
            </a:endParaRPr>
          </a:p>
        </p:txBody>
      </p:sp>
      <p:cxnSp>
        <p:nvCxnSpPr>
          <p:cNvPr id="7" name="Elbow Connector 6"/>
          <p:cNvCxnSpPr>
            <a:stCxn id="2" idx="3"/>
            <a:endCxn id="4" idx="1"/>
          </p:cNvCxnSpPr>
          <p:nvPr/>
        </p:nvCxnSpPr>
        <p:spPr>
          <a:xfrm flipV="1">
            <a:off x="4114800" y="1114455"/>
            <a:ext cx="1600200" cy="427911"/>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2" idx="3"/>
            <a:endCxn id="5" idx="1"/>
          </p:cNvCxnSpPr>
          <p:nvPr/>
        </p:nvCxnSpPr>
        <p:spPr>
          <a:xfrm>
            <a:off x="4114800" y="1542366"/>
            <a:ext cx="1600200" cy="486489"/>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371600" y="2743200"/>
            <a:ext cx="7010400" cy="1200329"/>
          </a:xfrm>
          <a:prstGeom prst="rect">
            <a:avLst/>
          </a:prstGeom>
        </p:spPr>
        <p:txBody>
          <a:bodyPr wrap="square">
            <a:spAutoFit/>
          </a:bodyPr>
          <a:lstStyle/>
          <a:p>
            <a:pPr algn="just"/>
            <a:r>
              <a:rPr lang="ro-RO" b="1" i="1" smtClean="0">
                <a:solidFill>
                  <a:srgbClr val="FF0000"/>
                </a:solidFill>
                <a:latin typeface="Arial" pitchFamily="34" charset="0"/>
                <a:cs typeface="Arial" pitchFamily="34" charset="0"/>
              </a:rPr>
              <a:t>Asocierile</a:t>
            </a:r>
            <a:r>
              <a:rPr lang="ro-RO" smtClean="0">
                <a:latin typeface="Arial" pitchFamily="34" charset="0"/>
                <a:cs typeface="Arial" pitchFamily="34" charset="0"/>
              </a:rPr>
              <a:t> şi </a:t>
            </a:r>
            <a:r>
              <a:rPr lang="ro-RO" b="1" i="1" smtClean="0">
                <a:solidFill>
                  <a:srgbClr val="FF0000"/>
                </a:solidFill>
                <a:latin typeface="Arial" pitchFamily="34" charset="0"/>
                <a:cs typeface="Arial" pitchFamily="34" charset="0"/>
              </a:rPr>
              <a:t>combinările</a:t>
            </a:r>
            <a:r>
              <a:rPr lang="ro-RO" smtClean="0">
                <a:latin typeface="Arial" pitchFamily="34" charset="0"/>
                <a:cs typeface="Arial" pitchFamily="34" charset="0"/>
              </a:rPr>
              <a:t> </a:t>
            </a:r>
            <a:r>
              <a:rPr lang="ro-RO" b="1" i="1" smtClean="0">
                <a:solidFill>
                  <a:schemeClr val="tx2">
                    <a:lumMod val="75000"/>
                  </a:schemeClr>
                </a:solidFill>
                <a:latin typeface="Arial" pitchFamily="34" charset="0"/>
                <a:cs typeface="Arial" pitchFamily="34" charset="0"/>
              </a:rPr>
              <a:t>inedite</a:t>
            </a:r>
            <a:r>
              <a:rPr lang="ro-RO" smtClean="0">
                <a:latin typeface="Arial" pitchFamily="34" charset="0"/>
                <a:cs typeface="Arial" pitchFamily="34" charset="0"/>
              </a:rPr>
              <a:t> (între obiecte, fenomene care par cu totul diferite între ele) duc la apariţia </a:t>
            </a:r>
            <a:r>
              <a:rPr lang="ro-RO" b="1" i="1" smtClean="0">
                <a:solidFill>
                  <a:schemeClr val="accent6">
                    <a:lumMod val="50000"/>
                  </a:schemeClr>
                </a:solidFill>
                <a:latin typeface="Arial" pitchFamily="34" charset="0"/>
                <a:cs typeface="Arial" pitchFamily="34" charset="0"/>
              </a:rPr>
              <a:t>ideilor originale</a:t>
            </a:r>
            <a:r>
              <a:rPr lang="ro-RO" smtClean="0">
                <a:latin typeface="Arial" pitchFamily="34" charset="0"/>
                <a:cs typeface="Arial" pitchFamily="34" charset="0"/>
              </a:rPr>
              <a:t>, </a:t>
            </a:r>
            <a:r>
              <a:rPr lang="ro-RO" b="1" i="1" smtClean="0">
                <a:solidFill>
                  <a:schemeClr val="tx2">
                    <a:lumMod val="75000"/>
                  </a:schemeClr>
                </a:solidFill>
                <a:latin typeface="Arial" pitchFamily="34" charset="0"/>
                <a:cs typeface="Arial" pitchFamily="34" charset="0"/>
              </a:rPr>
              <a:t>creativitatea</a:t>
            </a:r>
            <a:r>
              <a:rPr lang="ro-RO" smtClean="0">
                <a:latin typeface="Arial" pitchFamily="34" charset="0"/>
                <a:cs typeface="Arial" pitchFamily="34" charset="0"/>
              </a:rPr>
              <a:t> presupunând aprecierea unor elemente cât mai îndepărtate între ele.</a:t>
            </a:r>
            <a:endParaRPr lang="en-US">
              <a:latin typeface="Arial" pitchFamily="34" charset="0"/>
              <a:cs typeface="Arial" pitchFamily="34" charset="0"/>
            </a:endParaRPr>
          </a:p>
        </p:txBody>
      </p:sp>
      <p:sp>
        <p:nvSpPr>
          <p:cNvPr id="16" name="Right Arrow 15"/>
          <p:cNvSpPr/>
          <p:nvPr/>
        </p:nvSpPr>
        <p:spPr>
          <a:xfrm>
            <a:off x="685800" y="3276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685800" y="4953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447800" y="4495800"/>
            <a:ext cx="7086600" cy="1200329"/>
          </a:xfrm>
          <a:prstGeom prst="rect">
            <a:avLst/>
          </a:prstGeom>
        </p:spPr>
        <p:txBody>
          <a:bodyPr wrap="square">
            <a:spAutoFit/>
          </a:bodyPr>
          <a:lstStyle/>
          <a:p>
            <a:pPr algn="just"/>
            <a:r>
              <a:rPr lang="ro-RO" smtClean="0">
                <a:latin typeface="Arial" pitchFamily="34" charset="0"/>
                <a:cs typeface="Arial" pitchFamily="34" charset="0"/>
              </a:rPr>
              <a:t>În cadrul </a:t>
            </a:r>
            <a:r>
              <a:rPr lang="ro-RO" b="1" i="1" smtClean="0">
                <a:solidFill>
                  <a:schemeClr val="tx2">
                    <a:lumMod val="75000"/>
                  </a:schemeClr>
                </a:solidFill>
                <a:latin typeface="Arial" pitchFamily="34" charset="0"/>
                <a:cs typeface="Arial" pitchFamily="34" charset="0"/>
              </a:rPr>
              <a:t>activităţii creatoare</a:t>
            </a:r>
            <a:r>
              <a:rPr lang="ro-RO" smtClean="0">
                <a:latin typeface="Arial" pitchFamily="34" charset="0"/>
                <a:cs typeface="Arial" pitchFamily="34" charset="0"/>
              </a:rPr>
              <a:t>, pe lângă </a:t>
            </a:r>
            <a:r>
              <a:rPr lang="ro-RO" b="1" i="1" smtClean="0">
                <a:solidFill>
                  <a:schemeClr val="accent6">
                    <a:lumMod val="50000"/>
                  </a:schemeClr>
                </a:solidFill>
                <a:latin typeface="Arial" pitchFamily="34" charset="0"/>
                <a:cs typeface="Arial" pitchFamily="34" charset="0"/>
              </a:rPr>
              <a:t>procesele orientate spre atingerea scopului problemei</a:t>
            </a:r>
            <a:r>
              <a:rPr lang="ro-RO" smtClean="0">
                <a:latin typeface="Arial" pitchFamily="34" charset="0"/>
                <a:cs typeface="Arial" pitchFamily="34" charset="0"/>
              </a:rPr>
              <a:t>, se desfăşoară şi o serie de alte </a:t>
            </a:r>
            <a:r>
              <a:rPr lang="ro-RO" b="1" i="1" smtClean="0">
                <a:solidFill>
                  <a:srgbClr val="FF0000"/>
                </a:solidFill>
                <a:latin typeface="Arial" pitchFamily="34" charset="0"/>
                <a:cs typeface="Arial" pitchFamily="34" charset="0"/>
              </a:rPr>
              <a:t>procese cu caracter asociativ </a:t>
            </a:r>
            <a:r>
              <a:rPr lang="ro-RO" smtClean="0">
                <a:latin typeface="Arial" pitchFamily="34" charset="0"/>
                <a:cs typeface="Arial" pitchFamily="34" charset="0"/>
              </a:rPr>
              <a:t>care pot să nu aibă legătură directă cu scopul urmărit.</a:t>
            </a:r>
            <a:endParaRPr lang="en-US">
              <a:latin typeface="Arial" pitchFamily="34" charset="0"/>
              <a:cs typeface="Arial" pitchFamily="34" charset="0"/>
            </a:endParaRPr>
          </a:p>
        </p:txBody>
      </p:sp>
      <p:sp>
        <p:nvSpPr>
          <p:cNvPr id="12" name="Slide Number Placeholder 11"/>
          <p:cNvSpPr>
            <a:spLocks noGrp="1"/>
          </p:cNvSpPr>
          <p:nvPr>
            <p:ph type="sldNum" sz="quarter" idx="12"/>
          </p:nvPr>
        </p:nvSpPr>
        <p:spPr/>
        <p:txBody>
          <a:bodyPr/>
          <a:lstStyle/>
          <a:p>
            <a:fld id="{11BC0289-3807-40C7-866C-DA665800FB43}"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066800"/>
            <a:ext cx="7239000" cy="954107"/>
          </a:xfrm>
          <a:prstGeom prst="rect">
            <a:avLst/>
          </a:prstGeom>
        </p:spPr>
        <p:txBody>
          <a:bodyPr wrap="square">
            <a:spAutoFit/>
          </a:bodyPr>
          <a:lstStyle/>
          <a:p>
            <a:pPr algn="just"/>
            <a:r>
              <a:rPr lang="ro-RO" b="1" i="1" smtClean="0">
                <a:solidFill>
                  <a:schemeClr val="tx2">
                    <a:lumMod val="75000"/>
                  </a:schemeClr>
                </a:solidFill>
                <a:latin typeface="Arial" pitchFamily="34" charset="0"/>
                <a:cs typeface="Arial" pitchFamily="34" charset="0"/>
              </a:rPr>
              <a:t>Mecanismele operaţionale intime ale creativităţii </a:t>
            </a:r>
            <a:r>
              <a:rPr lang="ro-RO" smtClean="0">
                <a:latin typeface="Arial" pitchFamily="34" charset="0"/>
                <a:cs typeface="Arial" pitchFamily="34" charset="0"/>
              </a:rPr>
              <a:t>(</a:t>
            </a:r>
            <a:r>
              <a:rPr lang="ro-RO" b="1" i="1" smtClean="0">
                <a:solidFill>
                  <a:srgbClr val="FF0000"/>
                </a:solidFill>
                <a:latin typeface="Arial" pitchFamily="34" charset="0"/>
                <a:cs typeface="Arial" pitchFamily="34" charset="0"/>
              </a:rPr>
              <a:t>imaginaţiei</a:t>
            </a:r>
            <a:r>
              <a:rPr lang="ro-RO" smtClean="0">
                <a:latin typeface="Arial" pitchFamily="34" charset="0"/>
                <a:cs typeface="Arial" pitchFamily="34" charset="0"/>
              </a:rPr>
              <a:t>) au un caracter profund emoţional, parţial preconştient şi implică contribuţia considerabilă a </a:t>
            </a:r>
            <a:r>
              <a:rPr lang="ro-RO" sz="2000" b="1" i="1" smtClean="0">
                <a:solidFill>
                  <a:schemeClr val="accent6">
                    <a:lumMod val="50000"/>
                  </a:schemeClr>
                </a:solidFill>
                <a:latin typeface="Arial" pitchFamily="34" charset="0"/>
                <a:cs typeface="Arial" pitchFamily="34" charset="0"/>
              </a:rPr>
              <a:t>inspiraţiei</a:t>
            </a:r>
            <a:r>
              <a:rPr lang="ro-RO" sz="2000" smtClean="0">
                <a:latin typeface="Arial" pitchFamily="34" charset="0"/>
                <a:cs typeface="Arial" pitchFamily="34" charset="0"/>
              </a:rPr>
              <a:t>.</a:t>
            </a:r>
            <a:endParaRPr lang="en-US" sz="2000" b="1" i="1">
              <a:solidFill>
                <a:schemeClr val="accent6">
                  <a:lumMod val="50000"/>
                </a:schemeClr>
              </a:solidFill>
              <a:latin typeface="Arial" pitchFamily="34" charset="0"/>
              <a:cs typeface="Arial" pitchFamily="34" charset="0"/>
            </a:endParaRPr>
          </a:p>
        </p:txBody>
      </p:sp>
      <p:sp>
        <p:nvSpPr>
          <p:cNvPr id="3" name="Right Arrow 2"/>
          <p:cNvSpPr/>
          <p:nvPr/>
        </p:nvSpPr>
        <p:spPr>
          <a:xfrm>
            <a:off x="457200" y="1447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143000" y="2362200"/>
            <a:ext cx="7543800" cy="646331"/>
          </a:xfrm>
          <a:prstGeom prst="rect">
            <a:avLst/>
          </a:prstGeom>
        </p:spPr>
        <p:txBody>
          <a:bodyPr wrap="square">
            <a:spAutoFit/>
          </a:bodyPr>
          <a:lstStyle/>
          <a:p>
            <a:pPr algn="just"/>
            <a:r>
              <a:rPr lang="ro-RO" b="1" i="1" smtClean="0">
                <a:solidFill>
                  <a:schemeClr val="tx2">
                    <a:lumMod val="75000"/>
                  </a:schemeClr>
                </a:solidFill>
                <a:latin typeface="Arial" pitchFamily="34" charset="0"/>
                <a:cs typeface="Arial" pitchFamily="34" charset="0"/>
              </a:rPr>
              <a:t>Mecanisme ale procesului creator </a:t>
            </a:r>
            <a:r>
              <a:rPr lang="ro-RO" smtClean="0">
                <a:latin typeface="Arial" pitchFamily="34" charset="0"/>
                <a:cs typeface="Arial" pitchFamily="34" charset="0"/>
              </a:rPr>
              <a:t>(“stări psihologice”) - W. J. J. Gordon </a:t>
            </a:r>
            <a:endParaRPr lang="en-US">
              <a:latin typeface="Arial" pitchFamily="34" charset="0"/>
              <a:cs typeface="Arial" pitchFamily="34" charset="0"/>
            </a:endParaRPr>
          </a:p>
        </p:txBody>
      </p:sp>
      <p:sp>
        <p:nvSpPr>
          <p:cNvPr id="5" name="Right Arrow 4"/>
          <p:cNvSpPr/>
          <p:nvPr/>
        </p:nvSpPr>
        <p:spPr>
          <a:xfrm>
            <a:off x="457200" y="2438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143000" y="3124200"/>
            <a:ext cx="1251240" cy="369332"/>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ro-RO" b="1" i="1" smtClean="0">
                <a:solidFill>
                  <a:schemeClr val="tx2">
                    <a:lumMod val="75000"/>
                  </a:schemeClr>
                </a:solidFill>
                <a:latin typeface="Arial" pitchFamily="34" charset="0"/>
                <a:cs typeface="Arial" pitchFamily="34" charset="0"/>
              </a:rPr>
              <a:t>detaşarea</a:t>
            </a:r>
            <a:endParaRPr lang="en-US" b="1">
              <a:solidFill>
                <a:schemeClr val="tx2">
                  <a:lumMod val="75000"/>
                </a:schemeClr>
              </a:solidFill>
              <a:latin typeface="Arial" pitchFamily="34" charset="0"/>
              <a:cs typeface="Arial" pitchFamily="34" charset="0"/>
            </a:endParaRPr>
          </a:p>
        </p:txBody>
      </p:sp>
      <p:sp>
        <p:nvSpPr>
          <p:cNvPr id="7" name="Rectangle 6"/>
          <p:cNvSpPr/>
          <p:nvPr/>
        </p:nvSpPr>
        <p:spPr>
          <a:xfrm>
            <a:off x="2057400" y="3657600"/>
            <a:ext cx="6248400" cy="923330"/>
          </a:xfrm>
          <a:prstGeom prst="rect">
            <a:avLst/>
          </a:prstGeom>
          <a:ln>
            <a:solidFill>
              <a:schemeClr val="accent2">
                <a:lumMod val="75000"/>
              </a:schemeClr>
            </a:solidFill>
          </a:ln>
        </p:spPr>
        <p:txBody>
          <a:bodyPr wrap="square">
            <a:spAutoFit/>
          </a:bodyPr>
          <a:lstStyle/>
          <a:p>
            <a:pPr algn="just"/>
            <a:r>
              <a:rPr lang="ro-RO" b="1" i="1" smtClean="0">
                <a:solidFill>
                  <a:schemeClr val="tx2">
                    <a:lumMod val="75000"/>
                  </a:schemeClr>
                </a:solidFill>
                <a:latin typeface="Arial" pitchFamily="34" charset="0"/>
                <a:cs typeface="Arial" pitchFamily="34" charset="0"/>
              </a:rPr>
              <a:t>creatorul</a:t>
            </a:r>
            <a:r>
              <a:rPr lang="ro-RO" smtClean="0">
                <a:latin typeface="Arial" pitchFamily="34" charset="0"/>
                <a:cs typeface="Arial" pitchFamily="34" charset="0"/>
              </a:rPr>
              <a:t> “se simte” depărtat de lume, la distanţă cât mai mare de datele problemei pentru a le putea aborda cât mai obiectiv, fără nici un fel de prejudecăţi</a:t>
            </a:r>
            <a:endParaRPr lang="en-US">
              <a:latin typeface="Arial" pitchFamily="34" charset="0"/>
              <a:cs typeface="Arial" pitchFamily="34" charset="0"/>
            </a:endParaRPr>
          </a:p>
        </p:txBody>
      </p:sp>
      <p:cxnSp>
        <p:nvCxnSpPr>
          <p:cNvPr id="12" name="Shape 11"/>
          <p:cNvCxnSpPr>
            <a:stCxn id="6" idx="2"/>
            <a:endCxn id="7" idx="1"/>
          </p:cNvCxnSpPr>
          <p:nvPr/>
        </p:nvCxnSpPr>
        <p:spPr>
          <a:xfrm rot="16200000" flipH="1">
            <a:off x="1600144" y="3662008"/>
            <a:ext cx="625733" cy="28878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143000" y="5029200"/>
            <a:ext cx="1343573" cy="369332"/>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ro-RO" b="1" i="1" smtClean="0">
                <a:solidFill>
                  <a:schemeClr val="tx2">
                    <a:lumMod val="75000"/>
                  </a:schemeClr>
                </a:solidFill>
                <a:latin typeface="Arial" pitchFamily="34" charset="0"/>
                <a:cs typeface="Arial" pitchFamily="34" charset="0"/>
              </a:rPr>
              <a:t>implicarea</a:t>
            </a:r>
            <a:endParaRPr lang="en-US" b="1">
              <a:solidFill>
                <a:schemeClr val="tx2">
                  <a:lumMod val="75000"/>
                </a:schemeClr>
              </a:solidFill>
              <a:latin typeface="Arial" pitchFamily="34" charset="0"/>
              <a:cs typeface="Arial" pitchFamily="34" charset="0"/>
            </a:endParaRPr>
          </a:p>
        </p:txBody>
      </p:sp>
      <p:sp>
        <p:nvSpPr>
          <p:cNvPr id="14" name="Rectangle 13"/>
          <p:cNvSpPr/>
          <p:nvPr/>
        </p:nvSpPr>
        <p:spPr>
          <a:xfrm>
            <a:off x="2057400" y="5638800"/>
            <a:ext cx="6248400" cy="646331"/>
          </a:xfrm>
          <a:prstGeom prst="rect">
            <a:avLst/>
          </a:prstGeom>
          <a:ln>
            <a:solidFill>
              <a:schemeClr val="accent2">
                <a:lumMod val="75000"/>
              </a:schemeClr>
            </a:solidFill>
          </a:ln>
        </p:spPr>
        <p:txBody>
          <a:bodyPr wrap="square">
            <a:spAutoFit/>
          </a:bodyPr>
          <a:lstStyle/>
          <a:p>
            <a:pPr algn="just"/>
            <a:r>
              <a:rPr lang="ro-RO" smtClean="0">
                <a:latin typeface="Arial" pitchFamily="34" charset="0"/>
                <a:cs typeface="Arial" pitchFamily="34" charset="0"/>
              </a:rPr>
              <a:t>mecanism prin care </a:t>
            </a:r>
            <a:r>
              <a:rPr lang="ro-RO" b="1" i="1" smtClean="0">
                <a:solidFill>
                  <a:schemeClr val="tx2">
                    <a:lumMod val="75000"/>
                  </a:schemeClr>
                </a:solidFill>
                <a:latin typeface="Arial" pitchFamily="34" charset="0"/>
                <a:cs typeface="Arial" pitchFamily="34" charset="0"/>
              </a:rPr>
              <a:t>creatorul</a:t>
            </a:r>
            <a:r>
              <a:rPr lang="ro-RO" smtClean="0">
                <a:latin typeface="Arial" pitchFamily="34" charset="0"/>
                <a:cs typeface="Arial" pitchFamily="34" charset="0"/>
              </a:rPr>
              <a:t> se transpune în situaţia lucrurilor, a elementelor problemei</a:t>
            </a:r>
            <a:endParaRPr lang="en-US">
              <a:latin typeface="Arial" pitchFamily="34" charset="0"/>
              <a:cs typeface="Arial" pitchFamily="34" charset="0"/>
            </a:endParaRPr>
          </a:p>
        </p:txBody>
      </p:sp>
      <p:cxnSp>
        <p:nvCxnSpPr>
          <p:cNvPr id="16" name="Shape 15"/>
          <p:cNvCxnSpPr>
            <a:stCxn id="13" idx="2"/>
            <a:endCxn id="14" idx="1"/>
          </p:cNvCxnSpPr>
          <p:nvPr/>
        </p:nvCxnSpPr>
        <p:spPr>
          <a:xfrm rot="16200000" flipH="1">
            <a:off x="1654376" y="5558942"/>
            <a:ext cx="563434" cy="242613"/>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2"/>
          </p:nvPr>
        </p:nvSpPr>
        <p:spPr/>
        <p:txBody>
          <a:bodyPr/>
          <a:lstStyle/>
          <a:p>
            <a:fld id="{11BC0289-3807-40C7-866C-DA665800FB43}"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143000"/>
            <a:ext cx="1286314" cy="369332"/>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ro-RO" b="1" i="1" smtClean="0">
                <a:solidFill>
                  <a:schemeClr val="tx2">
                    <a:lumMod val="75000"/>
                  </a:schemeClr>
                </a:solidFill>
                <a:latin typeface="Arial" pitchFamily="34" charset="0"/>
                <a:cs typeface="Arial" pitchFamily="34" charset="0"/>
              </a:rPr>
              <a:t>amânarea</a:t>
            </a:r>
            <a:endParaRPr lang="en-US" b="1">
              <a:solidFill>
                <a:schemeClr val="tx2">
                  <a:lumMod val="75000"/>
                </a:schemeClr>
              </a:solidFill>
              <a:latin typeface="Arial" pitchFamily="34" charset="0"/>
              <a:cs typeface="Arial" pitchFamily="34" charset="0"/>
            </a:endParaRPr>
          </a:p>
        </p:txBody>
      </p:sp>
      <p:sp>
        <p:nvSpPr>
          <p:cNvPr id="3" name="Rectangle 2"/>
          <p:cNvSpPr/>
          <p:nvPr/>
        </p:nvSpPr>
        <p:spPr>
          <a:xfrm>
            <a:off x="1981200" y="1752600"/>
            <a:ext cx="6477000" cy="646331"/>
          </a:xfrm>
          <a:prstGeom prst="rect">
            <a:avLst/>
          </a:prstGeom>
          <a:ln>
            <a:solidFill>
              <a:schemeClr val="accent2">
                <a:lumMod val="75000"/>
              </a:schemeClr>
            </a:solidFill>
          </a:ln>
        </p:spPr>
        <p:txBody>
          <a:bodyPr wrap="square">
            <a:spAutoFit/>
          </a:bodyPr>
          <a:lstStyle/>
          <a:p>
            <a:r>
              <a:rPr lang="ro-RO" smtClean="0">
                <a:latin typeface="Arial" pitchFamily="34" charset="0"/>
                <a:cs typeface="Arial" pitchFamily="34" charset="0"/>
              </a:rPr>
              <a:t>sentimentul necesităţii de autodisciplinare şi rezistenţă în faţa oricărei încercări premature de a găsi soluţia la problemă</a:t>
            </a:r>
            <a:endParaRPr lang="en-US">
              <a:latin typeface="Arial" pitchFamily="34" charset="0"/>
              <a:cs typeface="Arial" pitchFamily="34" charset="0"/>
            </a:endParaRPr>
          </a:p>
        </p:txBody>
      </p:sp>
      <p:cxnSp>
        <p:nvCxnSpPr>
          <p:cNvPr id="5" name="Shape 4"/>
          <p:cNvCxnSpPr>
            <a:stCxn id="2" idx="2"/>
            <a:endCxn id="3" idx="1"/>
          </p:cNvCxnSpPr>
          <p:nvPr/>
        </p:nvCxnSpPr>
        <p:spPr>
          <a:xfrm rot="16200000" flipH="1">
            <a:off x="1563861" y="1658427"/>
            <a:ext cx="563434" cy="271243"/>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66800" y="2895600"/>
            <a:ext cx="1308371" cy="369332"/>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ro-RO" b="1" i="1" smtClean="0">
                <a:solidFill>
                  <a:schemeClr val="tx2">
                    <a:lumMod val="75000"/>
                  </a:schemeClr>
                </a:solidFill>
                <a:latin typeface="Arial" pitchFamily="34" charset="0"/>
                <a:cs typeface="Arial" pitchFamily="34" charset="0"/>
              </a:rPr>
              <a:t>speculaţia</a:t>
            </a:r>
            <a:endParaRPr lang="en-US" b="1">
              <a:solidFill>
                <a:schemeClr val="tx2">
                  <a:lumMod val="75000"/>
                </a:schemeClr>
              </a:solidFill>
              <a:latin typeface="Arial" pitchFamily="34" charset="0"/>
              <a:cs typeface="Arial" pitchFamily="34" charset="0"/>
            </a:endParaRPr>
          </a:p>
        </p:txBody>
      </p:sp>
      <p:sp>
        <p:nvSpPr>
          <p:cNvPr id="7" name="Rectangle 6"/>
          <p:cNvSpPr/>
          <p:nvPr/>
        </p:nvSpPr>
        <p:spPr>
          <a:xfrm>
            <a:off x="1981200" y="3505200"/>
            <a:ext cx="6553200" cy="923330"/>
          </a:xfrm>
          <a:prstGeom prst="rect">
            <a:avLst/>
          </a:prstGeom>
          <a:ln>
            <a:solidFill>
              <a:schemeClr val="accent2">
                <a:lumMod val="75000"/>
              </a:schemeClr>
            </a:solidFill>
          </a:ln>
        </p:spPr>
        <p:txBody>
          <a:bodyPr wrap="square">
            <a:spAutoFit/>
          </a:bodyPr>
          <a:lstStyle/>
          <a:p>
            <a:pPr algn="just"/>
            <a:r>
              <a:rPr lang="ro-RO" smtClean="0">
                <a:latin typeface="Arial" pitchFamily="34" charset="0"/>
                <a:cs typeface="Arial" pitchFamily="34" charset="0"/>
              </a:rPr>
              <a:t>abilitatea de a lăsa gândurile să zboare liber, încercând elaborarea cât mai multor asociaţii cât mai diferite şi ieşite din comun</a:t>
            </a:r>
            <a:endParaRPr lang="en-US">
              <a:latin typeface="Arial" pitchFamily="34" charset="0"/>
              <a:cs typeface="Arial" pitchFamily="34" charset="0"/>
            </a:endParaRPr>
          </a:p>
        </p:txBody>
      </p:sp>
      <p:cxnSp>
        <p:nvCxnSpPr>
          <p:cNvPr id="9" name="Shape 8"/>
          <p:cNvCxnSpPr>
            <a:stCxn id="6" idx="2"/>
            <a:endCxn id="7" idx="1"/>
          </p:cNvCxnSpPr>
          <p:nvPr/>
        </p:nvCxnSpPr>
        <p:spPr>
          <a:xfrm rot="16200000" flipH="1">
            <a:off x="1500127" y="3485791"/>
            <a:ext cx="701933" cy="260214"/>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533400" y="5029200"/>
            <a:ext cx="2536656" cy="369332"/>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ro-RO" b="1" i="1" smtClean="0">
                <a:solidFill>
                  <a:schemeClr val="tx2">
                    <a:lumMod val="75000"/>
                  </a:schemeClr>
                </a:solidFill>
                <a:latin typeface="Arial" pitchFamily="34" charset="0"/>
                <a:cs typeface="Arial" pitchFamily="34" charset="0"/>
              </a:rPr>
              <a:t>autonomia obiectului</a:t>
            </a:r>
            <a:endParaRPr lang="en-US" b="1">
              <a:solidFill>
                <a:schemeClr val="tx2">
                  <a:lumMod val="75000"/>
                </a:schemeClr>
              </a:solidFill>
              <a:latin typeface="Arial" pitchFamily="34" charset="0"/>
              <a:cs typeface="Arial" pitchFamily="34" charset="0"/>
            </a:endParaRPr>
          </a:p>
        </p:txBody>
      </p:sp>
      <p:sp>
        <p:nvSpPr>
          <p:cNvPr id="12" name="Rectangle 11"/>
          <p:cNvSpPr/>
          <p:nvPr/>
        </p:nvSpPr>
        <p:spPr>
          <a:xfrm>
            <a:off x="2057400" y="5562600"/>
            <a:ext cx="6629400" cy="646331"/>
          </a:xfrm>
          <a:prstGeom prst="rect">
            <a:avLst/>
          </a:prstGeom>
          <a:ln>
            <a:solidFill>
              <a:schemeClr val="accent2">
                <a:lumMod val="75000"/>
              </a:schemeClr>
            </a:solidFill>
          </a:ln>
        </p:spPr>
        <p:txBody>
          <a:bodyPr wrap="square">
            <a:spAutoFit/>
          </a:bodyPr>
          <a:lstStyle/>
          <a:p>
            <a:pPr algn="just"/>
            <a:r>
              <a:rPr lang="ro-RO" b="1" i="1" smtClean="0">
                <a:solidFill>
                  <a:schemeClr val="tx2">
                    <a:lumMod val="75000"/>
                  </a:schemeClr>
                </a:solidFill>
                <a:latin typeface="Arial" pitchFamily="34" charset="0"/>
                <a:cs typeface="Arial" pitchFamily="34" charset="0"/>
              </a:rPr>
              <a:t>creatorul</a:t>
            </a:r>
            <a:r>
              <a:rPr lang="ro-RO" smtClean="0">
                <a:latin typeface="Arial" pitchFamily="34" charset="0"/>
                <a:cs typeface="Arial" pitchFamily="34" charset="0"/>
              </a:rPr>
              <a:t> resimte acest sentiment atunci când se apropie de rezolvarea conceptuală a problemei</a:t>
            </a:r>
            <a:endParaRPr lang="en-US">
              <a:latin typeface="Arial" pitchFamily="34" charset="0"/>
              <a:cs typeface="Arial" pitchFamily="34" charset="0"/>
            </a:endParaRPr>
          </a:p>
        </p:txBody>
      </p:sp>
      <p:cxnSp>
        <p:nvCxnSpPr>
          <p:cNvPr id="14" name="Shape 13"/>
          <p:cNvCxnSpPr>
            <a:stCxn id="11" idx="2"/>
            <a:endCxn id="12" idx="1"/>
          </p:cNvCxnSpPr>
          <p:nvPr/>
        </p:nvCxnSpPr>
        <p:spPr>
          <a:xfrm rot="16200000" flipH="1">
            <a:off x="1685947" y="5514313"/>
            <a:ext cx="487234" cy="255672"/>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3" name="Slide Number Placeholder 12"/>
          <p:cNvSpPr>
            <a:spLocks noGrp="1"/>
          </p:cNvSpPr>
          <p:nvPr>
            <p:ph type="sldNum" sz="quarter" idx="12"/>
          </p:nvPr>
        </p:nvSpPr>
        <p:spPr/>
        <p:txBody>
          <a:bodyPr/>
          <a:lstStyle/>
          <a:p>
            <a:fld id="{11BC0289-3807-40C7-866C-DA665800FB43}"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Arrow 1"/>
          <p:cNvSpPr/>
          <p:nvPr/>
        </p:nvSpPr>
        <p:spPr>
          <a:xfrm>
            <a:off x="457200" y="1143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219200" y="990600"/>
            <a:ext cx="7086600" cy="646331"/>
          </a:xfrm>
          <a:prstGeom prst="rect">
            <a:avLst/>
          </a:prstGeom>
        </p:spPr>
        <p:txBody>
          <a:bodyPr wrap="square">
            <a:spAutoFit/>
          </a:bodyPr>
          <a:lstStyle/>
          <a:p>
            <a:pPr algn="just"/>
            <a:r>
              <a:rPr lang="ro-RO" smtClean="0">
                <a:latin typeface="Arial" pitchFamily="34" charset="0"/>
                <a:cs typeface="Arial" pitchFamily="34" charset="0"/>
              </a:rPr>
              <a:t>Pentru asimilarea </a:t>
            </a:r>
            <a:r>
              <a:rPr lang="ro-RO" b="1" i="1" smtClean="0">
                <a:solidFill>
                  <a:schemeClr val="tx2">
                    <a:lumMod val="75000"/>
                  </a:schemeClr>
                </a:solidFill>
                <a:latin typeface="Arial" pitchFamily="34" charset="0"/>
                <a:cs typeface="Arial" pitchFamily="34" charset="0"/>
              </a:rPr>
              <a:t>mecanismelor intime creaţiei </a:t>
            </a:r>
            <a:r>
              <a:rPr lang="ro-RO" smtClean="0">
                <a:latin typeface="Arial" pitchFamily="34" charset="0"/>
                <a:cs typeface="Arial" pitchFamily="34" charset="0"/>
              </a:rPr>
              <a:t>este necesară respectarea a două procedee:</a:t>
            </a:r>
            <a:endParaRPr lang="en-US">
              <a:latin typeface="Arial" pitchFamily="34" charset="0"/>
              <a:cs typeface="Arial" pitchFamily="34" charset="0"/>
            </a:endParaRPr>
          </a:p>
        </p:txBody>
      </p:sp>
      <p:sp>
        <p:nvSpPr>
          <p:cNvPr id="4" name="Rectangle 3"/>
          <p:cNvSpPr/>
          <p:nvPr/>
        </p:nvSpPr>
        <p:spPr>
          <a:xfrm>
            <a:off x="457200" y="1981200"/>
            <a:ext cx="5943600" cy="369332"/>
          </a:xfrm>
          <a:prstGeom prst="rect">
            <a:avLst/>
          </a:prstGeom>
          <a:effectLst>
            <a:outerShdw blurRad="57150" dist="38100" dir="5400000" algn="ctr" rotWithShape="0">
              <a:schemeClr val="accent5">
                <a:shade val="9000"/>
                <a:satMod val="105000"/>
                <a:alpha val="48000"/>
              </a:schemeClr>
            </a:outerShdw>
          </a:effectLst>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ro-RO" b="1" i="1" smtClean="0">
                <a:solidFill>
                  <a:srgbClr val="FF0000"/>
                </a:solidFill>
                <a:latin typeface="Arial" pitchFamily="34" charset="0"/>
                <a:cs typeface="Arial" pitchFamily="34" charset="0"/>
              </a:rPr>
              <a:t>a. Transformarea familiarului în străin (necunoscut)</a:t>
            </a:r>
            <a:endParaRPr lang="en-US" b="1" i="1">
              <a:solidFill>
                <a:srgbClr val="FF0000"/>
              </a:solidFill>
              <a:latin typeface="Arial" pitchFamily="34" charset="0"/>
              <a:cs typeface="Arial" pitchFamily="34" charset="0"/>
            </a:endParaRPr>
          </a:p>
        </p:txBody>
      </p:sp>
      <p:sp>
        <p:nvSpPr>
          <p:cNvPr id="5" name="Rectangle 4"/>
          <p:cNvSpPr/>
          <p:nvPr/>
        </p:nvSpPr>
        <p:spPr>
          <a:xfrm>
            <a:off x="1219200" y="2895600"/>
            <a:ext cx="7315200" cy="646331"/>
          </a:xfrm>
          <a:prstGeom prst="rect">
            <a:avLst/>
          </a:prstGeom>
          <a:ln>
            <a:solidFill>
              <a:schemeClr val="accent2">
                <a:lumMod val="75000"/>
              </a:schemeClr>
            </a:solidFill>
          </a:ln>
        </p:spPr>
        <p:txBody>
          <a:bodyPr wrap="square">
            <a:spAutoFit/>
          </a:bodyPr>
          <a:lstStyle/>
          <a:p>
            <a:pPr algn="just"/>
            <a:r>
              <a:rPr lang="ro-RO" smtClean="0">
                <a:latin typeface="Arial" pitchFamily="34" charset="0"/>
                <a:cs typeface="Arial" pitchFamily="34" charset="0"/>
              </a:rPr>
              <a:t>constă în inversarea, transpunerea modurilor cotidiene de a percepe şi interpreta realitatea în moduri noi, cu totul diferite de cele cunoscute</a:t>
            </a:r>
            <a:endParaRPr lang="en-US">
              <a:latin typeface="Arial" pitchFamily="34" charset="0"/>
              <a:cs typeface="Arial" pitchFamily="34" charset="0"/>
            </a:endParaRPr>
          </a:p>
        </p:txBody>
      </p:sp>
      <p:cxnSp>
        <p:nvCxnSpPr>
          <p:cNvPr id="7" name="Shape 6"/>
          <p:cNvCxnSpPr>
            <a:stCxn id="4" idx="2"/>
            <a:endCxn id="5" idx="1"/>
          </p:cNvCxnSpPr>
          <p:nvPr/>
        </p:nvCxnSpPr>
        <p:spPr>
          <a:xfrm rot="5400000">
            <a:off x="1889983" y="1679749"/>
            <a:ext cx="868234" cy="2209800"/>
          </a:xfrm>
          <a:prstGeom prst="bentConnector4">
            <a:avLst>
              <a:gd name="adj1" fmla="val 40165"/>
              <a:gd name="adj2" fmla="val 110345"/>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 name="Right Arrow 15"/>
          <p:cNvSpPr/>
          <p:nvPr/>
        </p:nvSpPr>
        <p:spPr>
          <a:xfrm>
            <a:off x="914400" y="43434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676400" y="3886200"/>
            <a:ext cx="6858000" cy="1200329"/>
          </a:xfrm>
          <a:prstGeom prst="rect">
            <a:avLst/>
          </a:prstGeom>
        </p:spPr>
        <p:txBody>
          <a:bodyPr wrap="square">
            <a:spAutoFit/>
          </a:bodyPr>
          <a:lstStyle/>
          <a:p>
            <a:pPr algn="just"/>
            <a:r>
              <a:rPr lang="ro-RO" smtClean="0">
                <a:latin typeface="Arial" pitchFamily="34" charset="0"/>
                <a:cs typeface="Arial" pitchFamily="34" charset="0"/>
              </a:rPr>
              <a:t>Un asemenea tip de orientare în realitate (dirijat permanent spre nou) </a:t>
            </a:r>
            <a:r>
              <a:rPr lang="ro-RO" b="1" i="1" smtClean="0">
                <a:solidFill>
                  <a:srgbClr val="FF0000"/>
                </a:solidFill>
                <a:latin typeface="Arial" pitchFamily="34" charset="0"/>
                <a:cs typeface="Arial" pitchFamily="34" charset="0"/>
              </a:rPr>
              <a:t>provoacă</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anxietate</a:t>
            </a:r>
            <a:r>
              <a:rPr lang="ro-RO" smtClean="0">
                <a:latin typeface="Arial" pitchFamily="34" charset="0"/>
                <a:cs typeface="Arial" pitchFamily="34" charset="0"/>
              </a:rPr>
              <a:t> şi </a:t>
            </a:r>
            <a:r>
              <a:rPr lang="ro-RO" b="1" i="1" smtClean="0">
                <a:solidFill>
                  <a:srgbClr val="FF0000"/>
                </a:solidFill>
                <a:latin typeface="Arial" pitchFamily="34" charset="0"/>
                <a:cs typeface="Arial" pitchFamily="34" charset="0"/>
              </a:rPr>
              <a:t>nesiguranţă</a:t>
            </a:r>
            <a:r>
              <a:rPr lang="ro-RO" smtClean="0">
                <a:latin typeface="Arial" pitchFamily="34" charset="0"/>
                <a:cs typeface="Arial" pitchFamily="34" charset="0"/>
              </a:rPr>
              <a:t> spre deosebire de modurile uzuale de a percepe lumea care dau omului un sentiment de </a:t>
            </a:r>
            <a:r>
              <a:rPr lang="ro-RO" b="1" i="1" smtClean="0">
                <a:solidFill>
                  <a:schemeClr val="accent6">
                    <a:lumMod val="50000"/>
                  </a:schemeClr>
                </a:solidFill>
                <a:latin typeface="Arial" pitchFamily="34" charset="0"/>
                <a:cs typeface="Arial" pitchFamily="34" charset="0"/>
              </a:rPr>
              <a:t>încredere</a:t>
            </a:r>
            <a:r>
              <a:rPr lang="ro-RO" smtClean="0">
                <a:latin typeface="Arial" pitchFamily="34" charset="0"/>
                <a:cs typeface="Arial" pitchFamily="34" charset="0"/>
              </a:rPr>
              <a:t> şi </a:t>
            </a:r>
            <a:r>
              <a:rPr lang="ro-RO" b="1" i="1" smtClean="0">
                <a:solidFill>
                  <a:schemeClr val="accent6">
                    <a:lumMod val="50000"/>
                  </a:schemeClr>
                </a:solidFill>
                <a:latin typeface="Arial" pitchFamily="34" charset="0"/>
                <a:cs typeface="Arial" pitchFamily="34" charset="0"/>
              </a:rPr>
              <a:t>securitate</a:t>
            </a:r>
            <a:r>
              <a:rPr lang="ro-RO" smtClean="0">
                <a:latin typeface="Arial" pitchFamily="34" charset="0"/>
                <a:cs typeface="Arial" pitchFamily="34" charset="0"/>
              </a:rPr>
              <a:t>.</a:t>
            </a:r>
            <a:endParaRPr lang="en-US" b="1" i="1">
              <a:solidFill>
                <a:schemeClr val="accent6">
                  <a:lumMod val="50000"/>
                </a:schemeClr>
              </a:solidFill>
              <a:latin typeface="Arial" pitchFamily="34" charset="0"/>
              <a:cs typeface="Arial" pitchFamily="34" charset="0"/>
            </a:endParaRPr>
          </a:p>
        </p:txBody>
      </p:sp>
      <p:sp>
        <p:nvSpPr>
          <p:cNvPr id="18" name="Rectangle 17"/>
          <p:cNvSpPr/>
          <p:nvPr/>
        </p:nvSpPr>
        <p:spPr>
          <a:xfrm>
            <a:off x="1752600" y="5410200"/>
            <a:ext cx="6858000" cy="923330"/>
          </a:xfrm>
          <a:prstGeom prst="rect">
            <a:avLst/>
          </a:prstGeom>
        </p:spPr>
        <p:txBody>
          <a:bodyPr wrap="square">
            <a:spAutoFit/>
          </a:bodyPr>
          <a:lstStyle/>
          <a:p>
            <a:pPr algn="just"/>
            <a:r>
              <a:rPr lang="ro-RO" smtClean="0">
                <a:latin typeface="Arial" pitchFamily="34" charset="0"/>
                <a:cs typeface="Arial" pitchFamily="34" charset="0"/>
              </a:rPr>
              <a:t>În </a:t>
            </a:r>
            <a:r>
              <a:rPr lang="ro-RO" b="1" i="1" smtClean="0">
                <a:solidFill>
                  <a:schemeClr val="tx2">
                    <a:lumMod val="75000"/>
                  </a:schemeClr>
                </a:solidFill>
                <a:latin typeface="Arial" pitchFamily="34" charset="0"/>
                <a:cs typeface="Arial" pitchFamily="34" charset="0"/>
              </a:rPr>
              <a:t>creativitate</a:t>
            </a:r>
            <a:r>
              <a:rPr lang="ro-RO" smtClean="0">
                <a:latin typeface="Arial" pitchFamily="34" charset="0"/>
                <a:cs typeface="Arial" pitchFamily="34" charset="0"/>
              </a:rPr>
              <a:t>, este absolut necesar </a:t>
            </a:r>
            <a:r>
              <a:rPr lang="ro-RO" b="1" i="1" smtClean="0">
                <a:solidFill>
                  <a:schemeClr val="tx2">
                    <a:lumMod val="75000"/>
                  </a:schemeClr>
                </a:solidFill>
                <a:latin typeface="Arial" pitchFamily="34" charset="0"/>
                <a:cs typeface="Arial" pitchFamily="34" charset="0"/>
              </a:rPr>
              <a:t>curajul</a:t>
            </a:r>
            <a:r>
              <a:rPr lang="ro-RO" smtClean="0">
                <a:latin typeface="Arial" pitchFamily="34" charset="0"/>
                <a:cs typeface="Arial" pitchFamily="34" charset="0"/>
              </a:rPr>
              <a:t>, </a:t>
            </a:r>
            <a:r>
              <a:rPr lang="ro-RO" b="1" i="1" smtClean="0">
                <a:solidFill>
                  <a:schemeClr val="tx2">
                    <a:lumMod val="75000"/>
                  </a:schemeClr>
                </a:solidFill>
                <a:latin typeface="Arial" pitchFamily="34" charset="0"/>
                <a:cs typeface="Arial" pitchFamily="34" charset="0"/>
              </a:rPr>
              <a:t>asumarea riscului</a:t>
            </a:r>
            <a:r>
              <a:rPr lang="ro-RO" smtClean="0">
                <a:latin typeface="Arial" pitchFamily="34" charset="0"/>
                <a:cs typeface="Arial" pitchFamily="34" charset="0"/>
              </a:rPr>
              <a:t>, felul comun, obişnuit de a privi lumea este </a:t>
            </a:r>
            <a:r>
              <a:rPr lang="ro-RO" b="1" i="1" smtClean="0">
                <a:solidFill>
                  <a:schemeClr val="accent6">
                    <a:lumMod val="50000"/>
                  </a:schemeClr>
                </a:solidFill>
                <a:latin typeface="Arial" pitchFamily="34" charset="0"/>
                <a:cs typeface="Arial" pitchFamily="34" charset="0"/>
              </a:rPr>
              <a:t>confortabil</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comod</a:t>
            </a:r>
            <a:r>
              <a:rPr lang="ro-RO" smtClean="0">
                <a:latin typeface="Arial" pitchFamily="34" charset="0"/>
                <a:cs typeface="Arial" pitchFamily="34" charset="0"/>
              </a:rPr>
              <a:t> dar el învăluie omul într-o stare de amorţeală.</a:t>
            </a:r>
            <a:endParaRPr lang="en-US">
              <a:latin typeface="Arial" pitchFamily="34" charset="0"/>
              <a:cs typeface="Arial" pitchFamily="34" charset="0"/>
            </a:endParaRPr>
          </a:p>
        </p:txBody>
      </p:sp>
      <p:sp>
        <p:nvSpPr>
          <p:cNvPr id="19" name="Right Arrow 18"/>
          <p:cNvSpPr/>
          <p:nvPr/>
        </p:nvSpPr>
        <p:spPr>
          <a:xfrm>
            <a:off x="990600" y="57912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p:cNvSpPr>
            <a:spLocks noGrp="1"/>
          </p:cNvSpPr>
          <p:nvPr>
            <p:ph type="sldNum" sz="quarter" idx="12"/>
          </p:nvPr>
        </p:nvSpPr>
        <p:spPr/>
        <p:txBody>
          <a:bodyPr/>
          <a:lstStyle/>
          <a:p>
            <a:fld id="{11BC0289-3807-40C7-866C-DA665800FB43}"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95400"/>
            <a:ext cx="6237670"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pPr algn="ctr"/>
            <a:r>
              <a:rPr lang="ro-RO" b="1" i="1" smtClean="0">
                <a:solidFill>
                  <a:srgbClr val="FF0000"/>
                </a:solidFill>
                <a:latin typeface="Arial" pitchFamily="34" charset="0"/>
                <a:cs typeface="Arial" pitchFamily="34" charset="0"/>
              </a:rPr>
              <a:t>b. Transformarea străinului (necunoscutului) în familiar</a:t>
            </a:r>
            <a:endParaRPr lang="en-US" b="1" i="1">
              <a:solidFill>
                <a:srgbClr val="FF0000"/>
              </a:solidFill>
              <a:latin typeface="Arial" pitchFamily="34" charset="0"/>
              <a:cs typeface="Arial" pitchFamily="34" charset="0"/>
            </a:endParaRPr>
          </a:p>
        </p:txBody>
      </p:sp>
      <p:sp>
        <p:nvSpPr>
          <p:cNvPr id="3" name="Rectangle 2"/>
          <p:cNvSpPr/>
          <p:nvPr/>
        </p:nvSpPr>
        <p:spPr>
          <a:xfrm>
            <a:off x="1066800" y="2286000"/>
            <a:ext cx="7467600" cy="1477328"/>
          </a:xfrm>
          <a:prstGeom prst="rect">
            <a:avLst/>
          </a:prstGeom>
          <a:ln>
            <a:solidFill>
              <a:schemeClr val="accent2">
                <a:lumMod val="75000"/>
              </a:schemeClr>
            </a:solidFill>
          </a:ln>
        </p:spPr>
        <p:txBody>
          <a:bodyPr wrap="square">
            <a:spAutoFit/>
          </a:bodyPr>
          <a:lstStyle/>
          <a:p>
            <a:pPr algn="just"/>
            <a:r>
              <a:rPr lang="ro-RO" smtClean="0">
                <a:latin typeface="Arial" pitchFamily="34" charset="0"/>
                <a:cs typeface="Arial" pitchFamily="34" charset="0"/>
              </a:rPr>
              <a:t>într-o situaţie nouă primul lucru pe care ar trebui să-l facă o persoană este </a:t>
            </a:r>
            <a:r>
              <a:rPr lang="ro-RO" b="1" i="1" smtClean="0">
                <a:solidFill>
                  <a:schemeClr val="accent6">
                    <a:lumMod val="50000"/>
                  </a:schemeClr>
                </a:solidFill>
                <a:latin typeface="Arial" pitchFamily="34" charset="0"/>
                <a:cs typeface="Arial" pitchFamily="34" charset="0"/>
              </a:rPr>
              <a:t>să înţeleagă problema </a:t>
            </a:r>
            <a:r>
              <a:rPr lang="ro-RO" smtClean="0">
                <a:latin typeface="Arial" pitchFamily="34" charset="0"/>
                <a:cs typeface="Arial" pitchFamily="34" charset="0"/>
              </a:rPr>
              <a:t>(datele noi) prin </a:t>
            </a:r>
            <a:r>
              <a:rPr lang="ro-RO" b="1" i="1" smtClean="0">
                <a:solidFill>
                  <a:schemeClr val="tx2">
                    <a:lumMod val="75000"/>
                  </a:schemeClr>
                </a:solidFill>
                <a:latin typeface="Arial" pitchFamily="34" charset="0"/>
                <a:cs typeface="Arial" pitchFamily="34" charset="0"/>
              </a:rPr>
              <a:t>raportarea la cunoştinţele accesibile</a:t>
            </a:r>
            <a:r>
              <a:rPr lang="ro-RO" smtClean="0">
                <a:latin typeface="Arial" pitchFamily="34" charset="0"/>
                <a:cs typeface="Arial" pitchFamily="34" charset="0"/>
              </a:rPr>
              <a:t> şi </a:t>
            </a:r>
            <a:r>
              <a:rPr lang="ro-RO" b="1" i="1" smtClean="0">
                <a:solidFill>
                  <a:schemeClr val="tx2">
                    <a:lumMod val="75000"/>
                  </a:schemeClr>
                </a:solidFill>
                <a:latin typeface="Arial" pitchFamily="34" charset="0"/>
                <a:cs typeface="Arial" pitchFamily="34" charset="0"/>
              </a:rPr>
              <a:t>cunoscute</a:t>
            </a:r>
            <a:r>
              <a:rPr lang="ro-RO" smtClean="0">
                <a:latin typeface="Arial" pitchFamily="34" charset="0"/>
                <a:cs typeface="Arial" pitchFamily="34" charset="0"/>
              </a:rPr>
              <a:t> lui, convingându-se astfel că datele noi nu-i sunt atât de străine, îndepărtate de experienţa lui cotidiană</a:t>
            </a:r>
            <a:endParaRPr lang="en-US">
              <a:latin typeface="Arial" pitchFamily="34" charset="0"/>
              <a:cs typeface="Arial" pitchFamily="34" charset="0"/>
            </a:endParaRPr>
          </a:p>
        </p:txBody>
      </p:sp>
      <p:cxnSp>
        <p:nvCxnSpPr>
          <p:cNvPr id="5" name="Shape 4"/>
          <p:cNvCxnSpPr>
            <a:stCxn id="2" idx="2"/>
            <a:endCxn id="3" idx="1"/>
          </p:cNvCxnSpPr>
          <p:nvPr/>
        </p:nvCxnSpPr>
        <p:spPr>
          <a:xfrm rot="5400000">
            <a:off x="1641452" y="1090081"/>
            <a:ext cx="1359932" cy="2509235"/>
          </a:xfrm>
          <a:prstGeom prst="bentConnector4">
            <a:avLst>
              <a:gd name="adj1" fmla="val 29379"/>
              <a:gd name="adj2" fmla="val 10911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 name="Right Arrow 6"/>
          <p:cNvSpPr/>
          <p:nvPr/>
        </p:nvSpPr>
        <p:spPr>
          <a:xfrm>
            <a:off x="1066800" y="46482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752600" y="4191000"/>
            <a:ext cx="6781800" cy="1200329"/>
          </a:xfrm>
          <a:prstGeom prst="rect">
            <a:avLst/>
          </a:prstGeom>
        </p:spPr>
        <p:txBody>
          <a:bodyPr wrap="square">
            <a:spAutoFit/>
          </a:bodyPr>
          <a:lstStyle/>
          <a:p>
            <a:pPr algn="just"/>
            <a:r>
              <a:rPr lang="ro-RO" smtClean="0">
                <a:latin typeface="Arial" pitchFamily="34" charset="0"/>
                <a:cs typeface="Arial" pitchFamily="34" charset="0"/>
              </a:rPr>
              <a:t>Acest procedeu contribuie la </a:t>
            </a:r>
            <a:r>
              <a:rPr lang="ro-RO" b="1" i="1" smtClean="0">
                <a:solidFill>
                  <a:srgbClr val="FF0000"/>
                </a:solidFill>
                <a:latin typeface="Arial" pitchFamily="34" charset="0"/>
                <a:cs typeface="Arial" pitchFamily="34" charset="0"/>
              </a:rPr>
              <a:t>reducerea senzaţiei de teamă</a:t>
            </a:r>
            <a:r>
              <a:rPr lang="ro-RO" smtClean="0">
                <a:latin typeface="Arial" pitchFamily="34" charset="0"/>
                <a:cs typeface="Arial" pitchFamily="34" charset="0"/>
              </a:rPr>
              <a:t>, uneori a </a:t>
            </a:r>
            <a:r>
              <a:rPr lang="ro-RO" b="1" i="1" smtClean="0">
                <a:solidFill>
                  <a:srgbClr val="FF0000"/>
                </a:solidFill>
                <a:latin typeface="Arial" pitchFamily="34" charset="0"/>
                <a:cs typeface="Arial" pitchFamily="34" charset="0"/>
              </a:rPr>
              <a:t>dezorientării</a:t>
            </a:r>
            <a:r>
              <a:rPr lang="ro-RO" smtClean="0">
                <a:latin typeface="Arial" pitchFamily="34" charset="0"/>
                <a:cs typeface="Arial" pitchFamily="34" charset="0"/>
              </a:rPr>
              <a:t> şi </a:t>
            </a:r>
            <a:r>
              <a:rPr lang="ro-RO" b="1" i="1" smtClean="0">
                <a:solidFill>
                  <a:srgbClr val="FF0000"/>
                </a:solidFill>
                <a:latin typeface="Arial" pitchFamily="34" charset="0"/>
                <a:cs typeface="Arial" pitchFamily="34" charset="0"/>
              </a:rPr>
              <a:t>încordării afective </a:t>
            </a:r>
            <a:r>
              <a:rPr lang="ro-RO" smtClean="0">
                <a:latin typeface="Arial" pitchFamily="34" charset="0"/>
                <a:cs typeface="Arial" pitchFamily="34" charset="0"/>
              </a:rPr>
              <a:t>pe care le resimţim atunci când ne aflăm în faţa unor probleme mai mult sau mai puţin diferite de acelea cu care ne-am obişnuit.</a:t>
            </a:r>
            <a:endParaRPr lang="en-US">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fld id="{11BC0289-3807-40C7-866C-DA665800FB43}"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066800"/>
            <a:ext cx="3666388" cy="400110"/>
          </a:xfrm>
          <a:prstGeom prst="rect">
            <a:avLst/>
          </a:prstGeom>
        </p:spPr>
        <p:txBody>
          <a:bodyPr wrap="none">
            <a:spAutoFit/>
          </a:bodyPr>
          <a:lstStyle/>
          <a:p>
            <a:r>
              <a:rPr lang="ro-RO" sz="2000" b="1" i="1" smtClean="0">
                <a:solidFill>
                  <a:srgbClr val="FF0000"/>
                </a:solidFill>
                <a:latin typeface="Arial" pitchFamily="34" charset="0"/>
                <a:cs typeface="Arial" pitchFamily="34" charset="0"/>
              </a:rPr>
              <a:t>4) Sensibilitatea la implicaţii </a:t>
            </a:r>
            <a:endParaRPr lang="en-US" sz="2000" b="1" i="1">
              <a:solidFill>
                <a:srgbClr val="FF0000"/>
              </a:solidFill>
              <a:latin typeface="Arial" pitchFamily="34" charset="0"/>
              <a:cs typeface="Arial" pitchFamily="34" charset="0"/>
            </a:endParaRPr>
          </a:p>
        </p:txBody>
      </p:sp>
      <p:sp>
        <p:nvSpPr>
          <p:cNvPr id="3" name="Right Arrow 2"/>
          <p:cNvSpPr/>
          <p:nvPr/>
        </p:nvSpPr>
        <p:spPr>
          <a:xfrm>
            <a:off x="3810000" y="11430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419600" y="990600"/>
            <a:ext cx="4572000" cy="923330"/>
          </a:xfrm>
          <a:prstGeom prst="rect">
            <a:avLst/>
          </a:prstGeom>
        </p:spPr>
        <p:txBody>
          <a:bodyPr>
            <a:spAutoFit/>
          </a:bodyPr>
          <a:lstStyle/>
          <a:p>
            <a:pPr algn="just"/>
            <a:r>
              <a:rPr lang="ro-RO" smtClean="0">
                <a:latin typeface="Arial" pitchFamily="34" charset="0"/>
                <a:cs typeface="Arial" pitchFamily="34" charset="0"/>
              </a:rPr>
              <a:t>constă în observarea şi analizarea unei</a:t>
            </a:r>
            <a:br>
              <a:rPr lang="ro-RO" smtClean="0">
                <a:latin typeface="Arial" pitchFamily="34" charset="0"/>
                <a:cs typeface="Arial" pitchFamily="34" charset="0"/>
              </a:rPr>
            </a:br>
            <a:r>
              <a:rPr lang="ro-RO" smtClean="0">
                <a:latin typeface="Arial" pitchFamily="34" charset="0"/>
                <a:cs typeface="Arial" pitchFamily="34" charset="0"/>
              </a:rPr>
              <a:t>nevoi, cerinţe şi examinarea informaţiei respective.</a:t>
            </a:r>
            <a:endParaRPr lang="en-US">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11BC0289-3807-40C7-866C-DA665800FB43}" type="slidenum">
              <a:rPr lang="en-US" smtClean="0"/>
              <a:pPr/>
              <a:t>46</a:t>
            </a:fld>
            <a:endParaRPr lang="en-US"/>
          </a:p>
        </p:txBody>
      </p:sp>
      <p:sp>
        <p:nvSpPr>
          <p:cNvPr id="6" name="Rectangle 5"/>
          <p:cNvSpPr/>
          <p:nvPr/>
        </p:nvSpPr>
        <p:spPr>
          <a:xfrm>
            <a:off x="381000" y="19812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7" name="Right Arrow 6"/>
          <p:cNvSpPr/>
          <p:nvPr/>
        </p:nvSpPr>
        <p:spPr>
          <a:xfrm>
            <a:off x="609600" y="2971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71600" y="2743200"/>
            <a:ext cx="6934200" cy="646331"/>
          </a:xfrm>
          <a:prstGeom prst="rect">
            <a:avLst/>
          </a:prstGeom>
        </p:spPr>
        <p:txBody>
          <a:bodyPr wrap="square">
            <a:spAutoFit/>
          </a:bodyPr>
          <a:lstStyle/>
          <a:p>
            <a:pPr algn="just"/>
            <a:r>
              <a:rPr lang="ro-RO" smtClean="0">
                <a:latin typeface="Arial" pitchFamily="34" charset="0"/>
                <a:cs typeface="Arial" pitchFamily="34" charset="0"/>
              </a:rPr>
              <a:t>Deoarece</a:t>
            </a:r>
            <a:r>
              <a:rPr lang="ro-RO" b="1" i="1" smtClean="0">
                <a:solidFill>
                  <a:schemeClr val="accent1">
                    <a:lumMod val="75000"/>
                  </a:schemeClr>
                </a:solidFill>
                <a:latin typeface="Arial" pitchFamily="34" charset="0"/>
                <a:cs typeface="Arial" pitchFamily="34" charset="0"/>
              </a:rPr>
              <a:t> nevoia</a:t>
            </a:r>
            <a:r>
              <a:rPr lang="en-US" b="1" i="1" smtClean="0">
                <a:solidFill>
                  <a:schemeClr val="accent1">
                    <a:lumMod val="75000"/>
                  </a:schemeClr>
                </a:solidFill>
                <a:latin typeface="Arial" pitchFamily="34" charset="0"/>
                <a:cs typeface="Arial" pitchFamily="34" charset="0"/>
              </a:rPr>
              <a:t> </a:t>
            </a:r>
            <a:r>
              <a:rPr lang="ro-RO" smtClean="0">
                <a:latin typeface="Arial" pitchFamily="34" charset="0"/>
                <a:cs typeface="Arial" pitchFamily="34" charset="0"/>
              </a:rPr>
              <a:t>constituie </a:t>
            </a:r>
            <a:r>
              <a:rPr lang="en-US" b="1" i="1" smtClean="0">
                <a:solidFill>
                  <a:schemeClr val="accent1">
                    <a:lumMod val="75000"/>
                  </a:schemeClr>
                </a:solidFill>
                <a:latin typeface="Arial" pitchFamily="34" charset="0"/>
                <a:cs typeface="Arial" pitchFamily="34" charset="0"/>
              </a:rPr>
              <a:t>esen</a:t>
            </a:r>
            <a:r>
              <a:rPr lang="ro-RO" b="1" i="1" smtClean="0">
                <a:solidFill>
                  <a:schemeClr val="accent1">
                    <a:lumMod val="75000"/>
                  </a:schemeClr>
                </a:solidFill>
                <a:latin typeface="Arial" pitchFamily="34" charset="0"/>
                <a:cs typeface="Arial" pitchFamily="34" charset="0"/>
              </a:rPr>
              <a:t>ța unei </a:t>
            </a:r>
            <a:r>
              <a:rPr lang="en-US" b="1" i="1" smtClean="0">
                <a:solidFill>
                  <a:schemeClr val="accent1">
                    <a:lumMod val="75000"/>
                  </a:schemeClr>
                </a:solidFill>
                <a:latin typeface="Arial" pitchFamily="34" charset="0"/>
                <a:cs typeface="Arial" pitchFamily="34" charset="0"/>
              </a:rPr>
              <a:t>p</a:t>
            </a:r>
            <a:r>
              <a:rPr lang="ro-RO" b="1" i="1" smtClean="0">
                <a:solidFill>
                  <a:schemeClr val="accent1">
                    <a:lumMod val="75000"/>
                  </a:schemeClr>
                </a:solidFill>
                <a:latin typeface="Arial" pitchFamily="34" charset="0"/>
                <a:cs typeface="Arial" pitchFamily="34" charset="0"/>
              </a:rPr>
              <a:t>robleme</a:t>
            </a:r>
            <a:r>
              <a:rPr lang="ro-RO" smtClean="0">
                <a:latin typeface="Arial" pitchFamily="34" charset="0"/>
                <a:cs typeface="Arial" pitchFamily="34" charset="0"/>
              </a:rPr>
              <a:t>, această abilitate este denumită</a:t>
            </a:r>
            <a:r>
              <a:rPr lang="en-US" smtClean="0">
                <a:latin typeface="Arial" pitchFamily="34" charset="0"/>
                <a:cs typeface="Arial" pitchFamily="34" charset="0"/>
              </a:rPr>
              <a:t> </a:t>
            </a:r>
            <a:r>
              <a:rPr lang="ro-RO" b="1" i="1" smtClean="0">
                <a:solidFill>
                  <a:srgbClr val="FF0000"/>
                </a:solidFill>
                <a:latin typeface="Arial" pitchFamily="34" charset="0"/>
                <a:cs typeface="Arial" pitchFamily="34" charset="0"/>
              </a:rPr>
              <a:t>sensibilitate la implicaţii şi probleme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9" name="Rectangle 8"/>
          <p:cNvSpPr/>
          <p:nvPr/>
        </p:nvSpPr>
        <p:spPr>
          <a:xfrm>
            <a:off x="1447800" y="3581400"/>
            <a:ext cx="6858000" cy="646331"/>
          </a:xfrm>
          <a:prstGeom prst="rect">
            <a:avLst/>
          </a:prstGeom>
        </p:spPr>
        <p:txBody>
          <a:bodyPr wrap="square">
            <a:spAutoFit/>
          </a:bodyPr>
          <a:lstStyle/>
          <a:p>
            <a:pPr algn="just"/>
            <a:r>
              <a:rPr lang="ro-RO" smtClean="0">
                <a:latin typeface="Arial" pitchFamily="34" charset="0"/>
                <a:cs typeface="Arial" pitchFamily="34" charset="0"/>
              </a:rPr>
              <a:t>În modelul intelectului al lui Guilford apare ca </a:t>
            </a:r>
            <a:r>
              <a:rPr lang="ro-RO" b="1" i="1" smtClean="0">
                <a:solidFill>
                  <a:schemeClr val="accent1">
                    <a:lumMod val="75000"/>
                  </a:schemeClr>
                </a:solidFill>
                <a:latin typeface="Arial" pitchFamily="34" charset="0"/>
                <a:cs typeface="Arial" pitchFamily="34" charset="0"/>
              </a:rPr>
              <a:t>evaluări semantice de implicaţii.</a:t>
            </a:r>
            <a:endParaRPr lang="en-US" b="1" i="1">
              <a:solidFill>
                <a:schemeClr val="accent1">
                  <a:lumMod val="75000"/>
                </a:schemeClr>
              </a:solidFill>
              <a:latin typeface="Arial" pitchFamily="34" charset="0"/>
              <a:cs typeface="Arial" pitchFamily="34" charset="0"/>
            </a:endParaRPr>
          </a:p>
        </p:txBody>
      </p:sp>
      <p:sp>
        <p:nvSpPr>
          <p:cNvPr id="10" name="Right Arrow 9"/>
          <p:cNvSpPr/>
          <p:nvPr/>
        </p:nvSpPr>
        <p:spPr>
          <a:xfrm>
            <a:off x="609600" y="3733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524000" y="4419600"/>
            <a:ext cx="6781800" cy="1200329"/>
          </a:xfrm>
          <a:prstGeom prst="rect">
            <a:avLst/>
          </a:prstGeom>
        </p:spPr>
        <p:txBody>
          <a:bodyPr wrap="square">
            <a:spAutoFit/>
          </a:bodyPr>
          <a:lstStyle/>
          <a:p>
            <a:pPr algn="just"/>
            <a:r>
              <a:rPr lang="ro-RO" smtClean="0">
                <a:latin typeface="Arial" pitchFamily="34" charset="0"/>
                <a:cs typeface="Arial" pitchFamily="34" charset="0"/>
              </a:rPr>
              <a:t>Această </a:t>
            </a:r>
            <a:r>
              <a:rPr lang="ro-RO" b="1" i="1" smtClean="0">
                <a:solidFill>
                  <a:srgbClr val="FF0000"/>
                </a:solidFill>
                <a:latin typeface="Arial" pitchFamily="34" charset="0"/>
                <a:cs typeface="Arial" pitchFamily="34" charset="0"/>
              </a:rPr>
              <a:t>abilitate</a:t>
            </a:r>
            <a:r>
              <a:rPr lang="ro-RO" smtClean="0">
                <a:latin typeface="Arial" pitchFamily="34" charset="0"/>
                <a:cs typeface="Arial" pitchFamily="34" charset="0"/>
              </a:rPr>
              <a:t> nu constituie </a:t>
            </a:r>
            <a:r>
              <a:rPr lang="ro-RO" b="1" i="1" smtClean="0">
                <a:solidFill>
                  <a:schemeClr val="accent1">
                    <a:lumMod val="75000"/>
                  </a:schemeClr>
                </a:solidFill>
                <a:latin typeface="Arial" pitchFamily="34" charset="0"/>
                <a:cs typeface="Arial" pitchFamily="34" charset="0"/>
              </a:rPr>
              <a:t>doar un simplu factor intelectual al creativităţii</a:t>
            </a:r>
            <a:r>
              <a:rPr lang="ro-RO" smtClean="0">
                <a:latin typeface="Arial" pitchFamily="34" charset="0"/>
                <a:cs typeface="Arial" pitchFamily="34" charset="0"/>
              </a:rPr>
              <a:t>, ci reprezintă o </a:t>
            </a:r>
            <a:r>
              <a:rPr lang="ro-RO" b="1" i="1" smtClean="0">
                <a:solidFill>
                  <a:schemeClr val="accent6">
                    <a:lumMod val="50000"/>
                  </a:schemeClr>
                </a:solidFill>
                <a:latin typeface="Arial" pitchFamily="34" charset="0"/>
                <a:cs typeface="Arial" pitchFamily="34" charset="0"/>
              </a:rPr>
              <a:t>dispoziţie complexă a personalităţii</a:t>
            </a:r>
            <a:r>
              <a:rPr lang="ro-RO" smtClean="0">
                <a:latin typeface="Arial" pitchFamily="34" charset="0"/>
                <a:cs typeface="Arial" pitchFamily="34" charset="0"/>
              </a:rPr>
              <a:t> întâlnită sub denumirea de “</a:t>
            </a:r>
            <a:r>
              <a:rPr lang="ro-RO" b="1" i="1" smtClean="0">
                <a:solidFill>
                  <a:srgbClr val="FF0000"/>
                </a:solidFill>
                <a:latin typeface="Arial" pitchFamily="34" charset="0"/>
                <a:cs typeface="Arial" pitchFamily="34" charset="0"/>
              </a:rPr>
              <a:t>abilitatea de a recunoaşte probleme acolo unde ceilalţi nu le văd </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12" name="Right Arrow 11"/>
          <p:cNvSpPr/>
          <p:nvPr/>
        </p:nvSpPr>
        <p:spPr>
          <a:xfrm>
            <a:off x="762000" y="4876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47</a:t>
            </a:fld>
            <a:endParaRPr lang="en-US"/>
          </a:p>
        </p:txBody>
      </p:sp>
      <p:sp>
        <p:nvSpPr>
          <p:cNvPr id="3" name="Rectangle 2"/>
          <p:cNvSpPr/>
          <p:nvPr/>
        </p:nvSpPr>
        <p:spPr>
          <a:xfrm>
            <a:off x="533400" y="1066800"/>
            <a:ext cx="3004349" cy="400110"/>
          </a:xfrm>
          <a:prstGeom prst="rect">
            <a:avLst/>
          </a:prstGeom>
        </p:spPr>
        <p:txBody>
          <a:bodyPr wrap="none">
            <a:spAutoFit/>
          </a:bodyPr>
          <a:lstStyle/>
          <a:p>
            <a:r>
              <a:rPr lang="ro-RO" sz="2000" b="1" i="1" smtClean="0">
                <a:solidFill>
                  <a:srgbClr val="FF0000"/>
                </a:solidFill>
                <a:latin typeface="Arial" pitchFamily="34" charset="0"/>
                <a:cs typeface="Arial" pitchFamily="34" charset="0"/>
              </a:rPr>
              <a:t>5) Procesele asociative</a:t>
            </a:r>
            <a:endParaRPr lang="en-US" sz="2000" b="1" i="1">
              <a:solidFill>
                <a:srgbClr val="FF0000"/>
              </a:solidFill>
              <a:latin typeface="Arial" pitchFamily="34" charset="0"/>
              <a:cs typeface="Arial" pitchFamily="34" charset="0"/>
            </a:endParaRPr>
          </a:p>
        </p:txBody>
      </p:sp>
      <p:sp>
        <p:nvSpPr>
          <p:cNvPr id="5" name="Rectangle 4"/>
          <p:cNvSpPr/>
          <p:nvPr/>
        </p:nvSpPr>
        <p:spPr>
          <a:xfrm>
            <a:off x="533400" y="19050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6" name="Rectangle 5"/>
          <p:cNvSpPr/>
          <p:nvPr/>
        </p:nvSpPr>
        <p:spPr>
          <a:xfrm>
            <a:off x="1828800" y="2590800"/>
            <a:ext cx="6400800" cy="923330"/>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Creativitatea</a:t>
            </a:r>
            <a:r>
              <a:rPr lang="ro-RO" smtClean="0">
                <a:latin typeface="Arial" pitchFamily="34" charset="0"/>
                <a:cs typeface="Arial" pitchFamily="34" charset="0"/>
              </a:rPr>
              <a:t> presupune </a:t>
            </a:r>
            <a:r>
              <a:rPr lang="ro-RO" b="1" i="1" smtClean="0">
                <a:solidFill>
                  <a:schemeClr val="accent1">
                    <a:lumMod val="75000"/>
                  </a:schemeClr>
                </a:solidFill>
                <a:latin typeface="Arial" pitchFamily="34" charset="0"/>
                <a:cs typeface="Arial" pitchFamily="34" charset="0"/>
              </a:rPr>
              <a:t>activitatea combinatorică</a:t>
            </a:r>
            <a:r>
              <a:rPr lang="ro-RO" smtClean="0">
                <a:latin typeface="Arial" pitchFamily="34" charset="0"/>
                <a:cs typeface="Arial" pitchFamily="34" charset="0"/>
              </a:rPr>
              <a:t>, adică punerea în relaţie a unor elemente existente separat până la un moment dat. </a:t>
            </a:r>
            <a:endParaRPr lang="en-US">
              <a:latin typeface="Arial" pitchFamily="34" charset="0"/>
              <a:cs typeface="Arial" pitchFamily="34" charset="0"/>
            </a:endParaRPr>
          </a:p>
        </p:txBody>
      </p:sp>
      <p:sp>
        <p:nvSpPr>
          <p:cNvPr id="7" name="Right Arrow 6"/>
          <p:cNvSpPr/>
          <p:nvPr/>
        </p:nvSpPr>
        <p:spPr>
          <a:xfrm>
            <a:off x="914400" y="2819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752600" y="4191000"/>
            <a:ext cx="6629400" cy="923330"/>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Activitatea creatoare </a:t>
            </a:r>
            <a:r>
              <a:rPr lang="ro-RO" smtClean="0">
                <a:latin typeface="Arial" pitchFamily="34" charset="0"/>
                <a:cs typeface="Arial" pitchFamily="34" charset="0"/>
              </a:rPr>
              <a:t>implică operaţii de </a:t>
            </a:r>
            <a:r>
              <a:rPr lang="ro-RO" b="1" i="1" smtClean="0">
                <a:solidFill>
                  <a:srgbClr val="FF0000"/>
                </a:solidFill>
                <a:latin typeface="Arial" pitchFamily="34" charset="0"/>
                <a:cs typeface="Arial" pitchFamily="34" charset="0"/>
              </a:rPr>
              <a:t>combinare</a:t>
            </a:r>
            <a:r>
              <a:rPr lang="ro-RO" smtClean="0">
                <a:latin typeface="Arial" pitchFamily="34" charset="0"/>
                <a:cs typeface="Arial" pitchFamily="34" charset="0"/>
              </a:rPr>
              <a:t> şi </a:t>
            </a:r>
            <a:r>
              <a:rPr lang="ro-RO" b="1" i="1" smtClean="0">
                <a:solidFill>
                  <a:srgbClr val="FF0000"/>
                </a:solidFill>
                <a:latin typeface="Arial" pitchFamily="34" charset="0"/>
                <a:cs typeface="Arial" pitchFamily="34" charset="0"/>
              </a:rPr>
              <a:t>recombinare</a:t>
            </a:r>
            <a:r>
              <a:rPr lang="ro-RO" smtClean="0">
                <a:latin typeface="Arial" pitchFamily="34" charset="0"/>
                <a:cs typeface="Arial" pitchFamily="34" charset="0"/>
              </a:rPr>
              <a:t> la toate nivelele psihice: </a:t>
            </a:r>
            <a:r>
              <a:rPr lang="ro-RO" b="1" i="1" smtClean="0">
                <a:solidFill>
                  <a:schemeClr val="accent6">
                    <a:lumMod val="50000"/>
                  </a:schemeClr>
                </a:solidFill>
                <a:latin typeface="Arial" pitchFamily="34" charset="0"/>
                <a:cs typeface="Arial" pitchFamily="34" charset="0"/>
              </a:rPr>
              <a:t>perceptiv</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intelectiv</a:t>
            </a:r>
            <a:r>
              <a:rPr lang="ro-RO" smtClean="0">
                <a:latin typeface="Arial" pitchFamily="34" charset="0"/>
                <a:cs typeface="Arial" pitchFamily="34" charset="0"/>
              </a:rPr>
              <a:t> şi </a:t>
            </a:r>
            <a:r>
              <a:rPr lang="ro-RO" b="1" i="1" smtClean="0">
                <a:solidFill>
                  <a:schemeClr val="accent6">
                    <a:lumMod val="50000"/>
                  </a:schemeClr>
                </a:solidFill>
                <a:latin typeface="Arial" pitchFamily="34" charset="0"/>
                <a:cs typeface="Arial" pitchFamily="34" charset="0"/>
              </a:rPr>
              <a:t>de personalitate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9" name="Right Arrow 8"/>
          <p:cNvSpPr/>
          <p:nvPr/>
        </p:nvSpPr>
        <p:spPr>
          <a:xfrm>
            <a:off x="914400" y="4572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48</a:t>
            </a:fld>
            <a:endParaRPr lang="en-US"/>
          </a:p>
        </p:txBody>
      </p:sp>
      <p:sp>
        <p:nvSpPr>
          <p:cNvPr id="3" name="Rectangle 2"/>
          <p:cNvSpPr/>
          <p:nvPr/>
        </p:nvSpPr>
        <p:spPr>
          <a:xfrm>
            <a:off x="685800" y="914400"/>
            <a:ext cx="1834156" cy="400110"/>
          </a:xfrm>
          <a:prstGeom prst="rect">
            <a:avLst/>
          </a:prstGeom>
        </p:spPr>
        <p:txBody>
          <a:bodyPr wrap="none">
            <a:spAutoFit/>
          </a:bodyPr>
          <a:lstStyle/>
          <a:p>
            <a:r>
              <a:rPr lang="ro-RO" sz="2000" b="1" i="1" smtClean="0">
                <a:solidFill>
                  <a:srgbClr val="FF0000"/>
                </a:solidFill>
                <a:latin typeface="Arial" pitchFamily="34" charset="0"/>
                <a:cs typeface="Arial" pitchFamily="34" charset="0"/>
              </a:rPr>
              <a:t>6) Fluiditatea </a:t>
            </a:r>
            <a:endParaRPr lang="en-US" sz="2000" b="1" i="1">
              <a:solidFill>
                <a:srgbClr val="FF0000"/>
              </a:solidFill>
              <a:latin typeface="Arial" pitchFamily="34" charset="0"/>
              <a:cs typeface="Arial" pitchFamily="34" charset="0"/>
            </a:endParaRPr>
          </a:p>
        </p:txBody>
      </p:sp>
      <p:sp>
        <p:nvSpPr>
          <p:cNvPr id="4" name="Right Arrow 3"/>
          <p:cNvSpPr/>
          <p:nvPr/>
        </p:nvSpPr>
        <p:spPr>
          <a:xfrm>
            <a:off x="2590800" y="9906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429000" y="914400"/>
            <a:ext cx="5105400" cy="923330"/>
          </a:xfrm>
          <a:prstGeom prst="rect">
            <a:avLst/>
          </a:prstGeom>
        </p:spPr>
        <p:txBody>
          <a:bodyPr wrap="square">
            <a:spAutoFit/>
          </a:bodyPr>
          <a:lstStyle/>
          <a:p>
            <a:pPr algn="just"/>
            <a:r>
              <a:rPr lang="ro-RO" smtClean="0">
                <a:latin typeface="Arial" pitchFamily="34" charset="0"/>
                <a:cs typeface="Arial" pitchFamily="34" charset="0"/>
              </a:rPr>
              <a:t>se referă la bogăţia, uşurinţa, rapiditatea stabilirii de asociaţii, la debitul verbal, ideaţional (de idei), expresional (de formele de expresii).</a:t>
            </a:r>
            <a:endParaRPr lang="en-US">
              <a:latin typeface="Arial" pitchFamily="34" charset="0"/>
              <a:cs typeface="Arial" pitchFamily="34" charset="0"/>
            </a:endParaRPr>
          </a:p>
        </p:txBody>
      </p:sp>
      <p:sp>
        <p:nvSpPr>
          <p:cNvPr id="6" name="Rectangle 5"/>
          <p:cNvSpPr/>
          <p:nvPr/>
        </p:nvSpPr>
        <p:spPr>
          <a:xfrm>
            <a:off x="762000" y="1828800"/>
            <a:ext cx="7467600" cy="800219"/>
          </a:xfrm>
          <a:prstGeom prst="rect">
            <a:avLst/>
          </a:prstGeom>
          <a:ln>
            <a:noFill/>
          </a:ln>
        </p:spPr>
        <p:txBody>
          <a:bodyPr wrap="square">
            <a:spAutoFit/>
          </a:bodyPr>
          <a:lstStyle/>
          <a:p>
            <a:pPr algn="just"/>
            <a:r>
              <a:rPr lang="ro-RO" sz="2800" b="1" smtClean="0">
                <a:solidFill>
                  <a:schemeClr val="accent6">
                    <a:lumMod val="50000"/>
                  </a:schemeClr>
                </a:solidFill>
                <a:latin typeface="Arial" pitchFamily="34" charset="0"/>
                <a:cs typeface="Arial" pitchFamily="34" charset="0"/>
                <a:sym typeface="Wingdings"/>
              </a:rPr>
              <a:t> </a:t>
            </a:r>
            <a:r>
              <a:rPr lang="ro-RO" smtClean="0">
                <a:latin typeface="Arial" pitchFamily="34" charset="0"/>
                <a:cs typeface="Arial" pitchFamily="34" charset="0"/>
              </a:rPr>
              <a:t>În funcţie de felul materialului cu care se operează există mai multe </a:t>
            </a:r>
          </a:p>
          <a:p>
            <a:pPr algn="just"/>
            <a:r>
              <a:rPr lang="ro-RO" smtClean="0">
                <a:latin typeface="Arial" pitchFamily="34" charset="0"/>
                <a:cs typeface="Arial" pitchFamily="34" charset="0"/>
              </a:rPr>
              <a:t>       tipuri de </a:t>
            </a:r>
            <a:r>
              <a:rPr lang="ro-RO" b="1" i="1" smtClean="0">
                <a:solidFill>
                  <a:srgbClr val="FF0000"/>
                </a:solidFill>
                <a:latin typeface="Arial" pitchFamily="34" charset="0"/>
                <a:cs typeface="Arial" pitchFamily="34" charset="0"/>
              </a:rPr>
              <a:t>fluiditate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2049" name="Rectangle 1"/>
          <p:cNvSpPr>
            <a:spLocks noChangeArrowheads="1"/>
          </p:cNvSpPr>
          <p:nvPr/>
        </p:nvSpPr>
        <p:spPr bwMode="auto">
          <a:xfrm>
            <a:off x="1295400" y="3657600"/>
            <a:ext cx="7315200" cy="923330"/>
          </a:xfrm>
          <a:prstGeom prst="rect">
            <a:avLst/>
          </a:prstGeom>
          <a:noFill/>
          <a:ln w="9525">
            <a:solidFill>
              <a:schemeClr val="accent1">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cantitatea de idei, cuvinte, titluri, fraze, răspunsuri elaborate de individ. În modelul tridimensional al intelectului corespunde categoriei 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producţii divergente de unităţi semantice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7"/>
          <p:cNvSpPr/>
          <p:nvPr/>
        </p:nvSpPr>
        <p:spPr>
          <a:xfrm>
            <a:off x="609600" y="2819400"/>
            <a:ext cx="2800767"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rgbClr val="FF0000"/>
                </a:solidFill>
                <a:latin typeface="Arial" pitchFamily="34" charset="0"/>
                <a:ea typeface="Times New Roman" pitchFamily="18" charset="0"/>
                <a:cs typeface="Arial" pitchFamily="34" charset="0"/>
              </a:rPr>
              <a:t>a. fluiditatea</a:t>
            </a:r>
            <a:r>
              <a:rPr lang="ro-RO" i="1" smtClean="0">
                <a:solidFill>
                  <a:srgbClr val="000000"/>
                </a:solidFill>
                <a:latin typeface="Arial" pitchFamily="34" charset="0"/>
                <a:ea typeface="Times New Roman" pitchFamily="18" charset="0"/>
                <a:cs typeface="Arial" pitchFamily="34" charset="0"/>
              </a:rPr>
              <a:t> </a:t>
            </a:r>
            <a:r>
              <a:rPr lang="ro-RO" b="1" i="1" smtClean="0">
                <a:solidFill>
                  <a:srgbClr val="FF0000"/>
                </a:solidFill>
                <a:latin typeface="Arial" pitchFamily="34" charset="0"/>
                <a:ea typeface="Times New Roman" pitchFamily="18" charset="0"/>
                <a:cs typeface="Arial" pitchFamily="34" charset="0"/>
              </a:rPr>
              <a:t>ideaţională</a:t>
            </a:r>
            <a:endParaRPr lang="en-US" b="1">
              <a:solidFill>
                <a:srgbClr val="FF0000"/>
              </a:solidFill>
            </a:endParaRPr>
          </a:p>
        </p:txBody>
      </p:sp>
      <p:cxnSp>
        <p:nvCxnSpPr>
          <p:cNvPr id="12" name="Shape 11"/>
          <p:cNvCxnSpPr>
            <a:stCxn id="8" idx="2"/>
            <a:endCxn id="2049" idx="1"/>
          </p:cNvCxnSpPr>
          <p:nvPr/>
        </p:nvCxnSpPr>
        <p:spPr>
          <a:xfrm rot="5400000">
            <a:off x="1187426" y="3296706"/>
            <a:ext cx="930533" cy="714584"/>
          </a:xfrm>
          <a:prstGeom prst="bentConnector4">
            <a:avLst>
              <a:gd name="adj1" fmla="val 25194"/>
              <a:gd name="adj2" fmla="val 13199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85800" y="4800600"/>
            <a:ext cx="2756524"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rgbClr val="FF0000"/>
                </a:solidFill>
                <a:latin typeface="Arial" pitchFamily="34" charset="0"/>
                <a:cs typeface="Arial" pitchFamily="34" charset="0"/>
              </a:rPr>
              <a:t>b. fluiditatea asociativă</a:t>
            </a:r>
            <a:endParaRPr lang="en-US" b="1">
              <a:solidFill>
                <a:srgbClr val="FF0000"/>
              </a:solidFill>
              <a:latin typeface="Arial" pitchFamily="34" charset="0"/>
              <a:cs typeface="Arial" pitchFamily="34" charset="0"/>
            </a:endParaRPr>
          </a:p>
        </p:txBody>
      </p:sp>
      <p:sp>
        <p:nvSpPr>
          <p:cNvPr id="16" name="Rectangle 15"/>
          <p:cNvSpPr/>
          <p:nvPr/>
        </p:nvSpPr>
        <p:spPr>
          <a:xfrm>
            <a:off x="1371600" y="5562600"/>
            <a:ext cx="7315200" cy="923330"/>
          </a:xfrm>
          <a:prstGeom prst="rect">
            <a:avLst/>
          </a:prstGeom>
          <a:ln>
            <a:solidFill>
              <a:schemeClr val="accent1">
                <a:lumMod val="75000"/>
              </a:schemeClr>
            </a:solidFill>
          </a:ln>
        </p:spPr>
        <p:txBody>
          <a:bodyPr wrap="square">
            <a:spAutoFit/>
          </a:bodyPr>
          <a:lstStyle/>
          <a:p>
            <a:r>
              <a:rPr lang="ro-RO" smtClean="0">
                <a:latin typeface="Arial" pitchFamily="34" charset="0"/>
                <a:cs typeface="Arial" pitchFamily="34" charset="0"/>
              </a:rPr>
              <a:t>cantitatea de asociaţii, relaţii, produse, în special stabilirea de analogii, similarităţi, sinonime. În modelul tridimensional al intelectului corespunde </a:t>
            </a:r>
            <a:r>
              <a:rPr lang="ro-RO" b="1" i="1" smtClean="0">
                <a:solidFill>
                  <a:schemeClr val="accent1">
                    <a:lumMod val="75000"/>
                  </a:schemeClr>
                </a:solidFill>
                <a:latin typeface="Arial" pitchFamily="34" charset="0"/>
                <a:cs typeface="Arial" pitchFamily="34" charset="0"/>
              </a:rPr>
              <a:t>producţiei divergente de relaţii semantice</a:t>
            </a:r>
            <a:r>
              <a:rPr lang="ro-RO" smtClean="0">
                <a:latin typeface="Arial" pitchFamily="34" charset="0"/>
                <a:cs typeface="Arial" pitchFamily="34" charset="0"/>
              </a:rPr>
              <a:t>.</a:t>
            </a:r>
            <a:endParaRPr lang="en-US">
              <a:latin typeface="Arial" pitchFamily="34" charset="0"/>
              <a:cs typeface="Arial" pitchFamily="34" charset="0"/>
            </a:endParaRPr>
          </a:p>
        </p:txBody>
      </p:sp>
      <p:cxnSp>
        <p:nvCxnSpPr>
          <p:cNvPr id="18" name="Shape 17"/>
          <p:cNvCxnSpPr>
            <a:stCxn id="13" idx="2"/>
            <a:endCxn id="16" idx="1"/>
          </p:cNvCxnSpPr>
          <p:nvPr/>
        </p:nvCxnSpPr>
        <p:spPr>
          <a:xfrm rot="5400000">
            <a:off x="1290665" y="5250867"/>
            <a:ext cx="854333" cy="692462"/>
          </a:xfrm>
          <a:prstGeom prst="bentConnector4">
            <a:avLst>
              <a:gd name="adj1" fmla="val 22981"/>
              <a:gd name="adj2" fmla="val 133013"/>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49</a:t>
            </a:fld>
            <a:endParaRPr lang="en-US"/>
          </a:p>
        </p:txBody>
      </p:sp>
      <p:sp>
        <p:nvSpPr>
          <p:cNvPr id="4" name="Rectangle 3"/>
          <p:cNvSpPr/>
          <p:nvPr/>
        </p:nvSpPr>
        <p:spPr>
          <a:xfrm>
            <a:off x="381000" y="1143000"/>
            <a:ext cx="3005951"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rgbClr val="FF0000"/>
                </a:solidFill>
                <a:latin typeface="Arial" pitchFamily="34" charset="0"/>
                <a:cs typeface="Arial" pitchFamily="34" charset="0"/>
              </a:rPr>
              <a:t>c. fluiditatea expresională</a:t>
            </a:r>
            <a:endParaRPr lang="en-US" b="1">
              <a:solidFill>
                <a:srgbClr val="FF0000"/>
              </a:solidFill>
              <a:latin typeface="Arial" pitchFamily="34" charset="0"/>
              <a:cs typeface="Arial" pitchFamily="34" charset="0"/>
            </a:endParaRPr>
          </a:p>
        </p:txBody>
      </p:sp>
      <p:sp>
        <p:nvSpPr>
          <p:cNvPr id="1025" name="Rectangle 1"/>
          <p:cNvSpPr>
            <a:spLocks noChangeArrowheads="1"/>
          </p:cNvSpPr>
          <p:nvPr/>
        </p:nvSpPr>
        <p:spPr bwMode="auto">
          <a:xfrm>
            <a:off x="1524000" y="1981200"/>
            <a:ext cx="6858000" cy="1200329"/>
          </a:xfrm>
          <a:prstGeom prst="rect">
            <a:avLst/>
          </a:prstGeom>
          <a:noFill/>
          <a:ln w="9525">
            <a:solidFill>
              <a:schemeClr val="accent1">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cantitatea de noi expresii, idei care să se potrivească într-un sistem, o organizare structurală, propoziţii, idei, întrebări, răspunsuri. În modelul intelectului al lui Guilford corespunde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producţiei divergente de sisteme semantice sau figurale</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7" name="Shape 6"/>
          <p:cNvCxnSpPr>
            <a:stCxn id="4" idx="2"/>
            <a:endCxn id="1025" idx="1"/>
          </p:cNvCxnSpPr>
          <p:nvPr/>
        </p:nvCxnSpPr>
        <p:spPr>
          <a:xfrm rot="5400000">
            <a:off x="1169472" y="1866860"/>
            <a:ext cx="1069033" cy="359976"/>
          </a:xfrm>
          <a:prstGeom prst="bentConnector4">
            <a:avLst>
              <a:gd name="adj1" fmla="val 21930"/>
              <a:gd name="adj2" fmla="val 163504"/>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33400" y="3733800"/>
            <a:ext cx="2459071"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rgbClr val="FF0000"/>
                </a:solidFill>
                <a:latin typeface="Arial" pitchFamily="34" charset="0"/>
                <a:cs typeface="Arial" pitchFamily="34" charset="0"/>
              </a:rPr>
              <a:t>d. fluiditatea verbală</a:t>
            </a:r>
            <a:endParaRPr lang="en-US" b="1">
              <a:solidFill>
                <a:srgbClr val="FF0000"/>
              </a:solidFill>
              <a:latin typeface="Arial" pitchFamily="34" charset="0"/>
              <a:cs typeface="Arial" pitchFamily="34" charset="0"/>
            </a:endParaRPr>
          </a:p>
        </p:txBody>
      </p:sp>
      <p:sp>
        <p:nvSpPr>
          <p:cNvPr id="1026" name="Rectangle 2"/>
          <p:cNvSpPr>
            <a:spLocks noChangeArrowheads="1"/>
          </p:cNvSpPr>
          <p:nvPr/>
        </p:nvSpPr>
        <p:spPr bwMode="auto">
          <a:xfrm>
            <a:off x="1600200" y="4572000"/>
            <a:ext cx="6858000" cy="1200329"/>
          </a:xfrm>
          <a:prstGeom prst="rect">
            <a:avLst/>
          </a:prstGeom>
          <a:noFill/>
          <a:ln w="9525">
            <a:solidFill>
              <a:schemeClr val="accent1">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cantitatea de cuvinte produse în unitatea de timp, cuvinte ce trebuie să corespundă cerinţelor unei clase anterior stabilite. În modelul tridimensional al intelectului corespunde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producţiei de unităţi semantice</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simbolice</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15" name="Shape 14"/>
          <p:cNvCxnSpPr>
            <a:stCxn id="8" idx="2"/>
            <a:endCxn id="1026" idx="1"/>
          </p:cNvCxnSpPr>
          <p:nvPr/>
        </p:nvCxnSpPr>
        <p:spPr>
          <a:xfrm rot="5400000">
            <a:off x="1147052" y="4556280"/>
            <a:ext cx="1069033" cy="162736"/>
          </a:xfrm>
          <a:prstGeom prst="bentConnector4">
            <a:avLst>
              <a:gd name="adj1" fmla="val 21930"/>
              <a:gd name="adj2" fmla="val 240473"/>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14400"/>
            <a:ext cx="3411511" cy="400110"/>
          </a:xfrm>
          <a:prstGeom prst="rect">
            <a:avLst/>
          </a:prstGeom>
          <a:effectLst>
            <a:outerShdw blurRad="50800" dist="38100" algn="l" rotWithShape="0">
              <a:prstClr val="black">
                <a:alpha val="40000"/>
              </a:prstClr>
            </a:outerShdw>
          </a:effectLst>
        </p:spPr>
        <p:txBody>
          <a:bodyPr wrap="none">
            <a:spAutoFit/>
          </a:bodyPr>
          <a:lstStyle/>
          <a:p>
            <a:r>
              <a:rPr lang="ro-RO" sz="2000" b="1" smtClean="0">
                <a:solidFill>
                  <a:srgbClr val="7030A0"/>
                </a:solidFill>
                <a:latin typeface="Arial" pitchFamily="34" charset="0"/>
                <a:cs typeface="Arial" pitchFamily="34" charset="0"/>
              </a:rPr>
              <a:t>1.2.2  Definirea creativităţii</a:t>
            </a:r>
            <a:endParaRPr lang="en-US" sz="2000">
              <a:solidFill>
                <a:srgbClr val="7030A0"/>
              </a:solidFill>
              <a:latin typeface="Arial" pitchFamily="34" charset="0"/>
              <a:cs typeface="Arial" pitchFamily="34" charset="0"/>
            </a:endParaRPr>
          </a:p>
        </p:txBody>
      </p:sp>
      <p:sp>
        <p:nvSpPr>
          <p:cNvPr id="3" name="Rectangle 2"/>
          <p:cNvSpPr/>
          <p:nvPr/>
        </p:nvSpPr>
        <p:spPr>
          <a:xfrm>
            <a:off x="1676400" y="1447800"/>
            <a:ext cx="6400800" cy="646331"/>
          </a:xfrm>
          <a:prstGeom prst="rect">
            <a:avLst/>
          </a:prstGeom>
        </p:spPr>
        <p:txBody>
          <a:bodyPr wrap="square">
            <a:spAutoFit/>
          </a:bodyPr>
          <a:lstStyle/>
          <a:p>
            <a:pPr algn="just"/>
            <a:r>
              <a:rPr lang="ro-RO" smtClean="0">
                <a:latin typeface="Arial" pitchFamily="34" charset="0"/>
                <a:cs typeface="Arial" pitchFamily="34" charset="0"/>
              </a:rPr>
              <a:t>Primii autori care au făcut menţiune, direct sau indirect, asupra </a:t>
            </a:r>
            <a:r>
              <a:rPr lang="ro-RO" b="1" i="1" smtClean="0">
                <a:solidFill>
                  <a:schemeClr val="accent1">
                    <a:lumMod val="75000"/>
                  </a:schemeClr>
                </a:solidFill>
                <a:latin typeface="Arial" pitchFamily="34" charset="0"/>
                <a:cs typeface="Arial" pitchFamily="34" charset="0"/>
              </a:rPr>
              <a:t>creativităţii </a:t>
            </a:r>
            <a:endParaRPr lang="en-US" b="1" i="1">
              <a:solidFill>
                <a:schemeClr val="accent1">
                  <a:lumMod val="75000"/>
                </a:schemeClr>
              </a:solidFill>
              <a:latin typeface="Arial" pitchFamily="34" charset="0"/>
              <a:cs typeface="Arial" pitchFamily="34" charset="0"/>
            </a:endParaRPr>
          </a:p>
        </p:txBody>
      </p:sp>
      <p:sp>
        <p:nvSpPr>
          <p:cNvPr id="4" name="Rectangle 3"/>
          <p:cNvSpPr/>
          <p:nvPr/>
        </p:nvSpPr>
        <p:spPr>
          <a:xfrm>
            <a:off x="1066800" y="1371600"/>
            <a:ext cx="707245" cy="707886"/>
          </a:xfrm>
          <a:prstGeom prst="rect">
            <a:avLst/>
          </a:prstGeom>
        </p:spPr>
        <p:txBody>
          <a:bodyPr wrap="none">
            <a:spAutoFit/>
          </a:bodyPr>
          <a:lstStyle/>
          <a:p>
            <a:r>
              <a:rPr lang="ro-RO" sz="40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outerShdw blurRad="50800" dist="38100" algn="l" rotWithShape="0">
                    <a:prstClr val="black">
                      <a:alpha val="40000"/>
                    </a:prstClr>
                  </a:outerShdw>
                </a:effectLst>
                <a:latin typeface="Arial" pitchFamily="34" charset="0"/>
                <a:cs typeface="Arial" pitchFamily="34" charset="0"/>
                <a:sym typeface="Wingdings"/>
              </a:rPr>
              <a:t></a:t>
            </a:r>
            <a:endParaRPr lang="en-US" sz="4000"/>
          </a:p>
        </p:txBody>
      </p:sp>
      <p:sp>
        <p:nvSpPr>
          <p:cNvPr id="19457" name="Rectangle 1"/>
          <p:cNvSpPr>
            <a:spLocks noChangeArrowheads="1"/>
          </p:cNvSpPr>
          <p:nvPr/>
        </p:nvSpPr>
        <p:spPr bwMode="auto">
          <a:xfrm>
            <a:off x="304800" y="2286000"/>
            <a:ext cx="83058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42875" algn="l"/>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Raymond Lulle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filosof şi alchimist din sec. </a:t>
            </a:r>
            <a:r>
              <a:rPr kumimoji="0" lang="en-US" b="0" i="0" u="none" strike="noStrike" cap="none" normalizeH="0" baseline="0" smtClean="0">
                <a:ln>
                  <a:noFill/>
                </a:ln>
                <a:solidFill>
                  <a:srgbClr val="000000"/>
                </a:solidFill>
                <a:effectLst/>
                <a:latin typeface="Arial" pitchFamily="34" charset="0"/>
                <a:ea typeface="Times New Roman" pitchFamily="18" charset="0"/>
                <a:cs typeface="Arial" pitchFamily="34" charset="0"/>
              </a:rPr>
              <a:t>XIII,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care în lucrarea </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Grand Art </a:t>
            </a:r>
          </a:p>
          <a:p>
            <a:pPr marL="0" marR="0" lvl="0" indent="0" algn="just" defTabSz="914400" rtl="0" eaLnBrk="1" fontAlgn="base" latinLnBrk="0" hangingPunct="1">
              <a:lnSpc>
                <a:spcPct val="100000"/>
              </a:lnSpc>
              <a:spcBef>
                <a:spcPct val="0"/>
              </a:spcBef>
              <a:spcAft>
                <a:spcPct val="0"/>
              </a:spcAft>
              <a:buClrTx/>
              <a:buSzTx/>
              <a:tabLst>
                <a:tab pos="142875" algn="l"/>
              </a:tabLst>
            </a:pPr>
            <a:r>
              <a:rPr lang="ro-RO" i="1"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caută să extragă semnificaţii noi din combinarea unor idei </a:t>
            </a:r>
          </a:p>
          <a:p>
            <a:pPr marL="0" marR="0" lvl="0" indent="0" algn="just" defTabSz="914400" rtl="0" eaLnBrk="1" fontAlgn="base" latinLnBrk="0" hangingPunct="1">
              <a:lnSpc>
                <a:spcPct val="100000"/>
              </a:lnSpc>
              <a:spcBef>
                <a:spcPct val="0"/>
              </a:spcBef>
              <a:spcAft>
                <a:spcPct val="0"/>
              </a:spcAft>
              <a:buClrTx/>
              <a:buSzTx/>
              <a:tabLst>
                <a:tab pos="142875" algn="l"/>
              </a:tabLst>
            </a:pP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abstracte.</a:t>
            </a:r>
          </a:p>
          <a:p>
            <a:pPr marL="0" marR="0" lvl="0" indent="0" algn="just" defTabSz="914400" rtl="0" eaLnBrk="1" fontAlgn="base" latinLnBrk="0" hangingPunct="1">
              <a:lnSpc>
                <a:spcPct val="100000"/>
              </a:lnSpc>
              <a:spcBef>
                <a:spcPct val="0"/>
              </a:spcBef>
              <a:spcAft>
                <a:spcPct val="0"/>
              </a:spcAft>
              <a:buClrTx/>
              <a:buSzTx/>
              <a:tabLst>
                <a:tab pos="14287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142875" algn="l"/>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Leibnitz</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care în lucrarea </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De Arte Combinatoria,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dezvoltă problema </a:t>
            </a:r>
          </a:p>
          <a:p>
            <a:pPr marL="0" marR="0" lvl="0" indent="0" algn="just" defTabSz="914400" rtl="0" eaLnBrk="0" fontAlgn="base" latinLnBrk="0" hangingPunct="0">
              <a:lnSpc>
                <a:spcPct val="100000"/>
              </a:lnSpc>
              <a:spcBef>
                <a:spcPct val="0"/>
              </a:spcBef>
              <a:spcAft>
                <a:spcPct val="0"/>
              </a:spcAft>
              <a:buClrTx/>
              <a:buSzTx/>
              <a:tabLst>
                <a:tab pos="142875" algn="l"/>
              </a:tabLst>
            </a:pP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aspectului</a:t>
            </a: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combinatoriu al gândirii creatoare.</a:t>
            </a:r>
          </a:p>
          <a:p>
            <a:pPr marL="0" marR="0" lvl="0" indent="0" algn="just" defTabSz="914400" rtl="0" eaLnBrk="0" fontAlgn="base" latinLnBrk="0" hangingPunct="0">
              <a:lnSpc>
                <a:spcPct val="100000"/>
              </a:lnSpc>
              <a:spcBef>
                <a:spcPct val="0"/>
              </a:spcBef>
              <a:spcAft>
                <a:spcPct val="0"/>
              </a:spcAft>
              <a:buClrTx/>
              <a:buSzTx/>
              <a:tabLst>
                <a:tab pos="14287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142875" algn="l"/>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Francis Bacon</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descoperitorul metodei inductive, care are un evident caracter </a:t>
            </a:r>
          </a:p>
          <a:p>
            <a:pPr marL="0" marR="0" lvl="0" indent="0" algn="just" defTabSz="914400" rtl="0" eaLnBrk="0" fontAlgn="base" latinLnBrk="0" hangingPunct="0">
              <a:lnSpc>
                <a:spcPct val="100000"/>
              </a:lnSpc>
              <a:spcBef>
                <a:spcPct val="0"/>
              </a:spcBef>
              <a:spcAft>
                <a:spcPct val="0"/>
              </a:spcAft>
              <a:buClrTx/>
              <a:buSzTx/>
              <a:tabLst>
                <a:tab pos="142875" algn="l"/>
              </a:tabLst>
            </a:pP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creator.</a:t>
            </a:r>
          </a:p>
          <a:p>
            <a:pPr marL="0" marR="0" lvl="0" indent="0" algn="just" defTabSz="914400" rtl="0" eaLnBrk="0" fontAlgn="base" latinLnBrk="0" hangingPunct="0">
              <a:lnSpc>
                <a:spcPct val="100000"/>
              </a:lnSpc>
              <a:spcBef>
                <a:spcPct val="0"/>
              </a:spcBef>
              <a:spcAft>
                <a:spcPct val="0"/>
              </a:spcAft>
              <a:buClrTx/>
              <a:buSzTx/>
              <a:tabLst>
                <a:tab pos="142875"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142875" algn="l"/>
              </a:tabLst>
            </a:pP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Albert</a:t>
            </a:r>
            <a:r>
              <a:rPr kumimoji="0" lang="ro-RO" b="1" i="0"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a:t>
            </a:r>
            <a:r>
              <a:rPr kumimoji="0" lang="ro-RO"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Einstein</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care afirmă că imaginaţia este mai importantă decât </a:t>
            </a:r>
          </a:p>
          <a:p>
            <a:pPr marL="0" marR="0" lvl="0" indent="0" algn="just" defTabSz="914400" rtl="0" eaLnBrk="0" fontAlgn="base" latinLnBrk="0" hangingPunct="0">
              <a:lnSpc>
                <a:spcPct val="100000"/>
              </a:lnSpc>
              <a:spcBef>
                <a:spcPct val="0"/>
              </a:spcBef>
              <a:spcAft>
                <a:spcPct val="0"/>
              </a:spcAft>
              <a:buClrTx/>
              <a:buSzTx/>
              <a:tabLst>
                <a:tab pos="142875"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cunoaşterea.</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11BC0289-3807-40C7-866C-DA665800FB43}"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50</a:t>
            </a:fld>
            <a:endParaRPr lang="en-US"/>
          </a:p>
        </p:txBody>
      </p:sp>
      <p:sp>
        <p:nvSpPr>
          <p:cNvPr id="3" name="Rectangle 2"/>
          <p:cNvSpPr/>
          <p:nvPr/>
        </p:nvSpPr>
        <p:spPr>
          <a:xfrm>
            <a:off x="1676400" y="1981200"/>
            <a:ext cx="6477000" cy="923330"/>
          </a:xfrm>
          <a:prstGeom prst="rect">
            <a:avLst/>
          </a:prstGeom>
          <a:ln>
            <a:solidFill>
              <a:schemeClr val="accent1">
                <a:lumMod val="75000"/>
              </a:schemeClr>
            </a:solidFill>
          </a:ln>
        </p:spPr>
        <p:txBody>
          <a:bodyPr wrap="square">
            <a:spAutoFit/>
          </a:bodyPr>
          <a:lstStyle/>
          <a:p>
            <a:pPr algn="just"/>
            <a:r>
              <a:rPr lang="ro-RO" smtClean="0">
                <a:latin typeface="Arial" pitchFamily="34" charset="0"/>
                <a:cs typeface="Arial" pitchFamily="34" charset="0"/>
              </a:rPr>
              <a:t>cantitatea de desene alcătuite pe o anumită temă. În modelul tridimensional al intelectului elaborat de Guilford corespunde </a:t>
            </a:r>
            <a:r>
              <a:rPr lang="ro-RO" b="1" i="1" smtClean="0">
                <a:solidFill>
                  <a:schemeClr val="accent1">
                    <a:lumMod val="75000"/>
                  </a:schemeClr>
                </a:solidFill>
                <a:latin typeface="Arial" pitchFamily="34" charset="0"/>
                <a:cs typeface="Arial" pitchFamily="34" charset="0"/>
              </a:rPr>
              <a:t>producţiei divergente de unităţi figurale</a:t>
            </a:r>
            <a:r>
              <a:rPr lang="ro-RO" i="1" smtClean="0">
                <a:latin typeface="Arial" pitchFamily="34" charset="0"/>
                <a:cs typeface="Arial" pitchFamily="34" charset="0"/>
              </a:rPr>
              <a:t>.</a:t>
            </a:r>
            <a:endParaRPr lang="en-US">
              <a:latin typeface="Arial" pitchFamily="34" charset="0"/>
              <a:cs typeface="Arial" pitchFamily="34" charset="0"/>
            </a:endParaRPr>
          </a:p>
        </p:txBody>
      </p:sp>
      <p:sp>
        <p:nvSpPr>
          <p:cNvPr id="4" name="Rectangle 3"/>
          <p:cNvSpPr/>
          <p:nvPr/>
        </p:nvSpPr>
        <p:spPr>
          <a:xfrm>
            <a:off x="533400" y="1066800"/>
            <a:ext cx="2492990"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rgbClr val="FF0000"/>
                </a:solidFill>
                <a:latin typeface="Arial" pitchFamily="34" charset="0"/>
                <a:cs typeface="Arial" pitchFamily="34" charset="0"/>
              </a:rPr>
              <a:t>e. fluiditatea figurală </a:t>
            </a:r>
            <a:endParaRPr lang="en-US" b="1">
              <a:solidFill>
                <a:srgbClr val="FF0000"/>
              </a:solidFill>
              <a:latin typeface="Arial" pitchFamily="34" charset="0"/>
              <a:cs typeface="Arial" pitchFamily="34" charset="0"/>
            </a:endParaRPr>
          </a:p>
        </p:txBody>
      </p:sp>
      <p:cxnSp>
        <p:nvCxnSpPr>
          <p:cNvPr id="6" name="Shape 5"/>
          <p:cNvCxnSpPr>
            <a:stCxn id="4" idx="2"/>
            <a:endCxn id="3" idx="1"/>
          </p:cNvCxnSpPr>
          <p:nvPr/>
        </p:nvCxnSpPr>
        <p:spPr>
          <a:xfrm rot="5400000">
            <a:off x="1224782" y="1887751"/>
            <a:ext cx="1006733" cy="103495"/>
          </a:xfrm>
          <a:prstGeom prst="bentConnector4">
            <a:avLst>
              <a:gd name="adj1" fmla="val 27071"/>
              <a:gd name="adj2" fmla="val 32088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600200" y="4267200"/>
            <a:ext cx="6553200" cy="1200329"/>
          </a:xfrm>
          <a:prstGeom prst="rect">
            <a:avLst/>
          </a:prstGeom>
        </p:spPr>
        <p:txBody>
          <a:bodyPr wrap="square">
            <a:spAutoFit/>
          </a:bodyPr>
          <a:lstStyle/>
          <a:p>
            <a:pPr algn="just"/>
            <a:r>
              <a:rPr lang="ro-RO" b="1" i="1" smtClean="0">
                <a:solidFill>
                  <a:srgbClr val="FF0000"/>
                </a:solidFill>
                <a:latin typeface="Arial" pitchFamily="34" charset="0"/>
                <a:cs typeface="Arial" pitchFamily="34" charset="0"/>
              </a:rPr>
              <a:t>Fluiditatea</a:t>
            </a:r>
            <a:r>
              <a:rPr lang="ro-RO" smtClean="0">
                <a:latin typeface="Arial" pitchFamily="34" charset="0"/>
                <a:cs typeface="Arial" pitchFamily="34" charset="0"/>
              </a:rPr>
              <a:t> este importantă pentru </a:t>
            </a:r>
            <a:r>
              <a:rPr lang="ro-RO" b="1" i="1" smtClean="0">
                <a:solidFill>
                  <a:schemeClr val="accent1">
                    <a:lumMod val="75000"/>
                  </a:schemeClr>
                </a:solidFill>
                <a:latin typeface="Arial" pitchFamily="34" charset="0"/>
                <a:cs typeface="Arial" pitchFamily="34" charset="0"/>
              </a:rPr>
              <a:t>creativitate</a:t>
            </a:r>
            <a:r>
              <a:rPr lang="ro-RO" smtClean="0">
                <a:latin typeface="Arial" pitchFamily="34" charset="0"/>
                <a:cs typeface="Arial" pitchFamily="34" charset="0"/>
              </a:rPr>
              <a:t> deoarece </a:t>
            </a:r>
            <a:r>
              <a:rPr lang="ro-RO" b="1" i="1" smtClean="0">
                <a:solidFill>
                  <a:schemeClr val="accent6">
                    <a:lumMod val="50000"/>
                  </a:schemeClr>
                </a:solidFill>
                <a:latin typeface="Arial" pitchFamily="34" charset="0"/>
                <a:cs typeface="Arial" pitchFamily="34" charset="0"/>
              </a:rPr>
              <a:t>asigură o mare cantitate de răspunsuri </a:t>
            </a:r>
            <a:r>
              <a:rPr lang="ro-RO" smtClean="0">
                <a:latin typeface="Arial" pitchFamily="34" charset="0"/>
                <a:cs typeface="Arial" pitchFamily="34" charset="0"/>
              </a:rPr>
              <a:t>existând şansa de a găsi </a:t>
            </a:r>
            <a:r>
              <a:rPr lang="ro-RO" b="1" i="1" smtClean="0">
                <a:solidFill>
                  <a:schemeClr val="accent6">
                    <a:lumMod val="50000"/>
                  </a:schemeClr>
                </a:solidFill>
                <a:latin typeface="Arial" pitchFamily="34" charset="0"/>
                <a:cs typeface="Arial" pitchFamily="34" charset="0"/>
              </a:rPr>
              <a:t>un număr mai mare de răspunsuri bune</a:t>
            </a:r>
            <a:r>
              <a:rPr lang="ro-RO" smtClean="0">
                <a:latin typeface="Arial" pitchFamily="34" charset="0"/>
                <a:cs typeface="Arial" pitchFamily="34" charset="0"/>
              </a:rPr>
              <a:t>, de </a:t>
            </a:r>
            <a:r>
              <a:rPr lang="ro-RO" b="1" i="1" smtClean="0">
                <a:solidFill>
                  <a:schemeClr val="accent6">
                    <a:lumMod val="50000"/>
                  </a:schemeClr>
                </a:solidFill>
                <a:latin typeface="Arial" pitchFamily="34" charset="0"/>
                <a:cs typeface="Arial" pitchFamily="34" charset="0"/>
              </a:rPr>
              <a:t>calitate superioară</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8" name="Rectangle 7"/>
          <p:cNvSpPr/>
          <p:nvPr/>
        </p:nvSpPr>
        <p:spPr>
          <a:xfrm>
            <a:off x="533400" y="3429000"/>
            <a:ext cx="1936749"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9" name="Right Arrow 8"/>
          <p:cNvSpPr/>
          <p:nvPr/>
        </p:nvSpPr>
        <p:spPr>
          <a:xfrm>
            <a:off x="990600" y="4343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51</a:t>
            </a:fld>
            <a:endParaRPr lang="en-US"/>
          </a:p>
        </p:txBody>
      </p:sp>
      <p:sp>
        <p:nvSpPr>
          <p:cNvPr id="3" name="Rectangle 2"/>
          <p:cNvSpPr/>
          <p:nvPr/>
        </p:nvSpPr>
        <p:spPr>
          <a:xfrm>
            <a:off x="381000" y="914400"/>
            <a:ext cx="2103461" cy="400110"/>
          </a:xfrm>
          <a:prstGeom prst="rect">
            <a:avLst/>
          </a:prstGeom>
        </p:spPr>
        <p:txBody>
          <a:bodyPr wrap="none">
            <a:spAutoFit/>
          </a:bodyPr>
          <a:lstStyle/>
          <a:p>
            <a:r>
              <a:rPr lang="ro-RO" sz="2000" b="1" i="1" smtClean="0">
                <a:solidFill>
                  <a:srgbClr val="FF0000"/>
                </a:solidFill>
                <a:latin typeface="Arial" pitchFamily="34" charset="0"/>
                <a:cs typeface="Arial" pitchFamily="34" charset="0"/>
              </a:rPr>
              <a:t>7) Flexibilitatea </a:t>
            </a:r>
            <a:endParaRPr lang="en-US" sz="2000" b="1">
              <a:solidFill>
                <a:srgbClr val="FF0000"/>
              </a:solidFill>
              <a:latin typeface="Arial" pitchFamily="34" charset="0"/>
              <a:cs typeface="Arial" pitchFamily="34" charset="0"/>
            </a:endParaRPr>
          </a:p>
        </p:txBody>
      </p:sp>
      <p:sp>
        <p:nvSpPr>
          <p:cNvPr id="4" name="Right Arrow 3"/>
          <p:cNvSpPr/>
          <p:nvPr/>
        </p:nvSpPr>
        <p:spPr>
          <a:xfrm>
            <a:off x="2514600" y="9906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200400" y="914400"/>
            <a:ext cx="5791200" cy="1754326"/>
          </a:xfrm>
          <a:prstGeom prst="rect">
            <a:avLst/>
          </a:prstGeom>
        </p:spPr>
        <p:txBody>
          <a:bodyPr wrap="square">
            <a:spAutoFit/>
          </a:bodyPr>
          <a:lstStyle/>
          <a:p>
            <a:pPr algn="just"/>
            <a:r>
              <a:rPr lang="ro-RO" smtClean="0">
                <a:latin typeface="Arial" pitchFamily="34" charset="0"/>
                <a:cs typeface="Arial" pitchFamily="34" charset="0"/>
              </a:rPr>
              <a:t>se referă la modificarea, restructurarea eficientă a mersului gândirii în raport cu situaţiile noi, la posibilitatea de a opera cu uşurinţă transferuri, de a renunţa la vechile puncte de vedere şi adoptarea altora noi, la schimbarea matricelor experienţiale şi a sistemelor de referinţă.</a:t>
            </a:r>
            <a:endParaRPr lang="en-US">
              <a:latin typeface="Arial" pitchFamily="34" charset="0"/>
              <a:cs typeface="Arial" pitchFamily="34" charset="0"/>
            </a:endParaRPr>
          </a:p>
        </p:txBody>
      </p:sp>
      <p:sp>
        <p:nvSpPr>
          <p:cNvPr id="6" name="Rectangle 5"/>
          <p:cNvSpPr/>
          <p:nvPr/>
        </p:nvSpPr>
        <p:spPr>
          <a:xfrm>
            <a:off x="533400" y="2819400"/>
            <a:ext cx="2920351"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rgbClr val="FF0000"/>
                </a:solidFill>
                <a:latin typeface="Arial" pitchFamily="34" charset="0"/>
                <a:cs typeface="Arial" pitchFamily="34" charset="0"/>
              </a:rPr>
              <a:t>a. flexibilitatea spontană</a:t>
            </a:r>
            <a:endParaRPr lang="en-US" b="1">
              <a:solidFill>
                <a:srgbClr val="FF0000"/>
              </a:solidFill>
              <a:latin typeface="Arial" pitchFamily="34" charset="0"/>
              <a:cs typeface="Arial" pitchFamily="34" charset="0"/>
            </a:endParaRPr>
          </a:p>
        </p:txBody>
      </p:sp>
      <p:sp>
        <p:nvSpPr>
          <p:cNvPr id="7" name="Rectangle 6"/>
          <p:cNvSpPr/>
          <p:nvPr/>
        </p:nvSpPr>
        <p:spPr>
          <a:xfrm>
            <a:off x="1371600" y="3581400"/>
            <a:ext cx="7162800" cy="923330"/>
          </a:xfrm>
          <a:prstGeom prst="rect">
            <a:avLst/>
          </a:prstGeom>
          <a:ln>
            <a:solidFill>
              <a:schemeClr val="accent1">
                <a:lumMod val="75000"/>
              </a:schemeClr>
            </a:solidFill>
          </a:ln>
        </p:spPr>
        <p:txBody>
          <a:bodyPr wrap="square">
            <a:spAutoFit/>
          </a:bodyPr>
          <a:lstStyle/>
          <a:p>
            <a:pPr algn="just"/>
            <a:r>
              <a:rPr lang="ro-RO" smtClean="0">
                <a:latin typeface="Arial" pitchFamily="34" charset="0"/>
                <a:cs typeface="Arial" pitchFamily="34" charset="0"/>
              </a:rPr>
              <a:t>situaţie în care iniţiativa elaborării unei diversităţi de clase de răspunsuri aparţine persoanei. În modelul intelectului corespunde </a:t>
            </a:r>
            <a:r>
              <a:rPr lang="ro-RO" b="1" i="1" smtClean="0">
                <a:solidFill>
                  <a:schemeClr val="accent1">
                    <a:lumMod val="75000"/>
                  </a:schemeClr>
                </a:solidFill>
                <a:latin typeface="Arial" pitchFamily="34" charset="0"/>
                <a:cs typeface="Arial" pitchFamily="34" charset="0"/>
              </a:rPr>
              <a:t>producţiei divergente de clase semantice, figurale, simbolice</a:t>
            </a:r>
            <a:r>
              <a:rPr lang="ro-RO" i="1" smtClean="0">
                <a:latin typeface="Arial" pitchFamily="34" charset="0"/>
                <a:cs typeface="Arial" pitchFamily="34" charset="0"/>
              </a:rPr>
              <a:t>.</a:t>
            </a:r>
            <a:endParaRPr lang="en-US">
              <a:latin typeface="Arial" pitchFamily="34" charset="0"/>
              <a:cs typeface="Arial" pitchFamily="34" charset="0"/>
            </a:endParaRPr>
          </a:p>
        </p:txBody>
      </p:sp>
      <p:cxnSp>
        <p:nvCxnSpPr>
          <p:cNvPr id="9" name="Shape 8"/>
          <p:cNvCxnSpPr>
            <a:stCxn id="6" idx="2"/>
            <a:endCxn id="7" idx="1"/>
          </p:cNvCxnSpPr>
          <p:nvPr/>
        </p:nvCxnSpPr>
        <p:spPr>
          <a:xfrm rot="5400000">
            <a:off x="1255422" y="3304910"/>
            <a:ext cx="854333" cy="621976"/>
          </a:xfrm>
          <a:prstGeom prst="bentConnector4">
            <a:avLst>
              <a:gd name="adj1" fmla="val 22981"/>
              <a:gd name="adj2" fmla="val 136754"/>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33400" y="4876800"/>
            <a:ext cx="2787943"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rgbClr val="FF0000"/>
                </a:solidFill>
                <a:latin typeface="Arial" pitchFamily="34" charset="0"/>
                <a:cs typeface="Arial" pitchFamily="34" charset="0"/>
              </a:rPr>
              <a:t>b. flexibilitatea adaptivă</a:t>
            </a:r>
            <a:endParaRPr lang="en-US" b="1">
              <a:solidFill>
                <a:srgbClr val="FF0000"/>
              </a:solidFill>
              <a:latin typeface="Arial" pitchFamily="34" charset="0"/>
              <a:cs typeface="Arial" pitchFamily="34" charset="0"/>
            </a:endParaRPr>
          </a:p>
        </p:txBody>
      </p:sp>
      <p:sp>
        <p:nvSpPr>
          <p:cNvPr id="65537" name="Rectangle 1"/>
          <p:cNvSpPr>
            <a:spLocks noChangeArrowheads="1"/>
          </p:cNvSpPr>
          <p:nvPr/>
        </p:nvSpPr>
        <p:spPr bwMode="auto">
          <a:xfrm>
            <a:off x="1371600" y="5562600"/>
            <a:ext cx="7162800" cy="923330"/>
          </a:xfrm>
          <a:prstGeom prst="rect">
            <a:avLst/>
          </a:prstGeom>
          <a:noFill/>
          <a:ln w="9525">
            <a:solidFill>
              <a:schemeClr val="accent1">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elaborarea unei diversităţi de clase este sugerată de instructajul probei. În modelul intelectului corespunde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producţiei divergente de transformări figurale</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17" name="Shape 16"/>
          <p:cNvCxnSpPr>
            <a:stCxn id="10" idx="2"/>
            <a:endCxn id="65537" idx="1"/>
          </p:cNvCxnSpPr>
          <p:nvPr/>
        </p:nvCxnSpPr>
        <p:spPr>
          <a:xfrm rot="5400000">
            <a:off x="1260420" y="5357312"/>
            <a:ext cx="778133" cy="555772"/>
          </a:xfrm>
          <a:prstGeom prst="bentConnector4">
            <a:avLst>
              <a:gd name="adj1" fmla="val 20335"/>
              <a:gd name="adj2" fmla="val 141132"/>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52</a:t>
            </a:fld>
            <a:endParaRPr lang="en-US"/>
          </a:p>
        </p:txBody>
      </p:sp>
      <p:sp>
        <p:nvSpPr>
          <p:cNvPr id="3" name="Rectangle 2"/>
          <p:cNvSpPr/>
          <p:nvPr/>
        </p:nvSpPr>
        <p:spPr>
          <a:xfrm>
            <a:off x="1600200" y="1447800"/>
            <a:ext cx="6172200" cy="646331"/>
          </a:xfrm>
          <a:prstGeom prst="rect">
            <a:avLst/>
          </a:prstGeom>
        </p:spPr>
        <p:txBody>
          <a:bodyPr wrap="square">
            <a:spAutoFit/>
          </a:bodyPr>
          <a:lstStyle/>
          <a:p>
            <a:pPr algn="just"/>
            <a:r>
              <a:rPr lang="ro-RO" smtClean="0">
                <a:latin typeface="Arial" pitchFamily="34" charset="0"/>
                <a:cs typeface="Arial" pitchFamily="34" charset="0"/>
              </a:rPr>
              <a:t>Oamenilor </a:t>
            </a:r>
            <a:r>
              <a:rPr lang="ro-RO" b="1" i="1" smtClean="0">
                <a:solidFill>
                  <a:schemeClr val="accent1">
                    <a:lumMod val="75000"/>
                  </a:schemeClr>
                </a:solidFill>
                <a:latin typeface="Arial" pitchFamily="34" charset="0"/>
                <a:cs typeface="Arial" pitchFamily="34" charset="0"/>
              </a:rPr>
              <a:t>înalt creatori </a:t>
            </a:r>
            <a:r>
              <a:rPr lang="ro-RO" smtClean="0">
                <a:latin typeface="Arial" pitchFamily="34" charset="0"/>
                <a:cs typeface="Arial" pitchFamily="34" charset="0"/>
              </a:rPr>
              <a:t>le sunt caracteristice următoarele două trăsături (specifice </a:t>
            </a:r>
            <a:r>
              <a:rPr lang="ro-RO" b="1" i="1" smtClean="0">
                <a:solidFill>
                  <a:srgbClr val="FF0000"/>
                </a:solidFill>
                <a:latin typeface="Arial" pitchFamily="34" charset="0"/>
                <a:cs typeface="Arial" pitchFamily="34" charset="0"/>
              </a:rPr>
              <a:t>flexibilităţii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4" name="Rectangle 3"/>
          <p:cNvSpPr/>
          <p:nvPr/>
        </p:nvSpPr>
        <p:spPr>
          <a:xfrm>
            <a:off x="533400" y="914400"/>
            <a:ext cx="1936749"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5" name="Right Arrow 4"/>
          <p:cNvSpPr/>
          <p:nvPr/>
        </p:nvSpPr>
        <p:spPr>
          <a:xfrm>
            <a:off x="914400" y="16002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33400" y="2590800"/>
            <a:ext cx="1764394" cy="369332"/>
          </a:xfrm>
          <a:prstGeom prst="rect">
            <a:avLst/>
          </a:prstGeom>
        </p:spPr>
        <p:txBody>
          <a:bodyPr wrap="none">
            <a:spAutoFit/>
          </a:bodyPr>
          <a:lstStyle/>
          <a:p>
            <a:r>
              <a:rPr lang="ro-RO" b="1" i="1" smtClean="0">
                <a:solidFill>
                  <a:srgbClr val="FF0000"/>
                </a:solidFill>
                <a:latin typeface="Arial" pitchFamily="34" charset="0"/>
                <a:cs typeface="Arial" pitchFamily="34" charset="0"/>
              </a:rPr>
              <a:t>abstractizarea</a:t>
            </a:r>
            <a:endParaRPr lang="en-US" b="1">
              <a:solidFill>
                <a:srgbClr val="FF0000"/>
              </a:solidFill>
              <a:latin typeface="Arial" pitchFamily="34" charset="0"/>
              <a:cs typeface="Arial" pitchFamily="34" charset="0"/>
            </a:endParaRPr>
          </a:p>
        </p:txBody>
      </p:sp>
      <p:sp>
        <p:nvSpPr>
          <p:cNvPr id="7" name="Right Arrow 6"/>
          <p:cNvSpPr/>
          <p:nvPr/>
        </p:nvSpPr>
        <p:spPr>
          <a:xfrm>
            <a:off x="2438400" y="26670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200400" y="2590800"/>
            <a:ext cx="5334000" cy="1200329"/>
          </a:xfrm>
          <a:prstGeom prst="rect">
            <a:avLst/>
          </a:prstGeom>
        </p:spPr>
        <p:txBody>
          <a:bodyPr wrap="square">
            <a:spAutoFit/>
          </a:bodyPr>
          <a:lstStyle/>
          <a:p>
            <a:pPr algn="just"/>
            <a:r>
              <a:rPr lang="ro-RO" smtClean="0">
                <a:latin typeface="Arial" pitchFamily="34" charset="0"/>
                <a:cs typeface="Arial" pitchFamily="34" charset="0"/>
              </a:rPr>
              <a:t>modelul de căutare a soluţiei este foarte clar, relativ independent de contextul dat al problemei, urmărindu-se permanent lărgirea ariei de căutare a soluţiilor</a:t>
            </a:r>
            <a:endParaRPr lang="en-US">
              <a:latin typeface="Arial" pitchFamily="34" charset="0"/>
              <a:cs typeface="Arial" pitchFamily="34" charset="0"/>
            </a:endParaRPr>
          </a:p>
        </p:txBody>
      </p:sp>
      <p:sp>
        <p:nvSpPr>
          <p:cNvPr id="9" name="Rectangle 8"/>
          <p:cNvSpPr/>
          <p:nvPr/>
        </p:nvSpPr>
        <p:spPr>
          <a:xfrm>
            <a:off x="533400" y="4495800"/>
            <a:ext cx="1673022" cy="369332"/>
          </a:xfrm>
          <a:prstGeom prst="rect">
            <a:avLst/>
          </a:prstGeom>
        </p:spPr>
        <p:txBody>
          <a:bodyPr wrap="none">
            <a:spAutoFit/>
          </a:bodyPr>
          <a:lstStyle/>
          <a:p>
            <a:r>
              <a:rPr lang="ro-RO" b="1" i="1" smtClean="0">
                <a:solidFill>
                  <a:srgbClr val="FF0000"/>
                </a:solidFill>
                <a:latin typeface="Arial" pitchFamily="34" charset="0"/>
                <a:cs typeface="Arial" pitchFamily="34" charset="0"/>
              </a:rPr>
              <a:t>generalizarea</a:t>
            </a:r>
            <a:endParaRPr lang="en-US" b="1">
              <a:solidFill>
                <a:srgbClr val="FF0000"/>
              </a:solidFill>
              <a:latin typeface="Arial" pitchFamily="34" charset="0"/>
              <a:cs typeface="Arial" pitchFamily="34" charset="0"/>
            </a:endParaRPr>
          </a:p>
        </p:txBody>
      </p:sp>
      <p:sp>
        <p:nvSpPr>
          <p:cNvPr id="10" name="Right Arrow 9"/>
          <p:cNvSpPr/>
          <p:nvPr/>
        </p:nvSpPr>
        <p:spPr>
          <a:xfrm>
            <a:off x="2514600" y="45720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200400" y="4495800"/>
            <a:ext cx="3390672" cy="369332"/>
          </a:xfrm>
          <a:prstGeom prst="rect">
            <a:avLst/>
          </a:prstGeom>
        </p:spPr>
        <p:txBody>
          <a:bodyPr wrap="none">
            <a:spAutoFit/>
          </a:bodyPr>
          <a:lstStyle/>
          <a:p>
            <a:r>
              <a:rPr lang="ro-RO" smtClean="0">
                <a:latin typeface="Arial" pitchFamily="34" charset="0"/>
                <a:cs typeface="Arial" pitchFamily="34" charset="0"/>
              </a:rPr>
              <a:t>stabilirea unor clase foarte largi</a:t>
            </a:r>
            <a:endParaRPr lang="en-US">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53</a:t>
            </a:fld>
            <a:endParaRPr lang="en-US"/>
          </a:p>
        </p:txBody>
      </p:sp>
      <p:sp>
        <p:nvSpPr>
          <p:cNvPr id="3" name="Rectangle 2"/>
          <p:cNvSpPr/>
          <p:nvPr/>
        </p:nvSpPr>
        <p:spPr>
          <a:xfrm>
            <a:off x="457200" y="990600"/>
            <a:ext cx="2188420" cy="400110"/>
          </a:xfrm>
          <a:prstGeom prst="rect">
            <a:avLst/>
          </a:prstGeom>
        </p:spPr>
        <p:txBody>
          <a:bodyPr wrap="none">
            <a:spAutoFit/>
          </a:bodyPr>
          <a:lstStyle/>
          <a:p>
            <a:r>
              <a:rPr lang="ro-RO" sz="2000" b="1" i="1" smtClean="0">
                <a:solidFill>
                  <a:srgbClr val="FF0000"/>
                </a:solidFill>
                <a:latin typeface="Arial" pitchFamily="34" charset="0"/>
                <a:cs typeface="Arial" pitchFamily="34" charset="0"/>
              </a:rPr>
              <a:t>8) Originalitatea </a:t>
            </a:r>
            <a:endParaRPr lang="en-US" sz="2000" b="1" i="1">
              <a:solidFill>
                <a:srgbClr val="FF0000"/>
              </a:solidFill>
              <a:latin typeface="Arial" pitchFamily="34" charset="0"/>
              <a:cs typeface="Arial" pitchFamily="34" charset="0"/>
            </a:endParaRPr>
          </a:p>
        </p:txBody>
      </p:sp>
      <p:sp>
        <p:nvSpPr>
          <p:cNvPr id="4" name="Right Arrow 3"/>
          <p:cNvSpPr/>
          <p:nvPr/>
        </p:nvSpPr>
        <p:spPr>
          <a:xfrm>
            <a:off x="2590800" y="10668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352800" y="914400"/>
            <a:ext cx="5181600" cy="1477328"/>
          </a:xfrm>
          <a:prstGeom prst="rect">
            <a:avLst/>
          </a:prstGeom>
        </p:spPr>
        <p:txBody>
          <a:bodyPr wrap="square">
            <a:spAutoFit/>
          </a:bodyPr>
          <a:lstStyle/>
          <a:p>
            <a:pPr algn="just"/>
            <a:r>
              <a:rPr lang="ro-RO" smtClean="0">
                <a:latin typeface="Arial" pitchFamily="34" charset="0"/>
                <a:cs typeface="Arial" pitchFamily="34" charset="0"/>
              </a:rPr>
              <a:t>reprezintă producerea unor răspunsuri  statistic rare în cadrul comunităţii în care au fost emise. În modelul matriceal al intelectului corespunde </a:t>
            </a:r>
            <a:r>
              <a:rPr lang="ro-RO" b="1" i="1" smtClean="0">
                <a:solidFill>
                  <a:schemeClr val="accent1">
                    <a:lumMod val="75000"/>
                  </a:schemeClr>
                </a:solidFill>
                <a:latin typeface="Arial" pitchFamily="34" charset="0"/>
                <a:cs typeface="Arial" pitchFamily="34" charset="0"/>
              </a:rPr>
              <a:t>producţiei divergente de transformări semantice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6" name="Rectangle 5"/>
          <p:cNvSpPr/>
          <p:nvPr/>
        </p:nvSpPr>
        <p:spPr>
          <a:xfrm>
            <a:off x="609600" y="25908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7" name="Rectangle 6"/>
          <p:cNvSpPr/>
          <p:nvPr/>
        </p:nvSpPr>
        <p:spPr>
          <a:xfrm>
            <a:off x="1905000" y="3124200"/>
            <a:ext cx="6629400" cy="923330"/>
          </a:xfrm>
          <a:prstGeom prst="rect">
            <a:avLst/>
          </a:prstGeom>
        </p:spPr>
        <p:txBody>
          <a:bodyPr wrap="square">
            <a:spAutoFit/>
          </a:bodyPr>
          <a:lstStyle/>
          <a:p>
            <a:pPr algn="just"/>
            <a:r>
              <a:rPr lang="ro-RO" b="1" i="1" smtClean="0">
                <a:solidFill>
                  <a:srgbClr val="FF0000"/>
                </a:solidFill>
                <a:latin typeface="Arial" pitchFamily="34" charset="0"/>
                <a:cs typeface="Arial" pitchFamily="34" charset="0"/>
              </a:rPr>
              <a:t>Originalitatea</a:t>
            </a:r>
            <a:r>
              <a:rPr lang="ro-RO" smtClean="0">
                <a:latin typeface="Arial" pitchFamily="34" charset="0"/>
                <a:cs typeface="Arial" pitchFamily="34" charset="0"/>
              </a:rPr>
              <a:t> nu este un factor pur intelectiv, ci constituie o </a:t>
            </a:r>
            <a:r>
              <a:rPr lang="ro-RO" b="1" i="1" smtClean="0">
                <a:solidFill>
                  <a:schemeClr val="accent6">
                    <a:lumMod val="50000"/>
                  </a:schemeClr>
                </a:solidFill>
                <a:latin typeface="Arial" pitchFamily="34" charset="0"/>
                <a:cs typeface="Arial" pitchFamily="34" charset="0"/>
              </a:rPr>
              <a:t>dispoziţie a întregii personalităţi</a:t>
            </a:r>
            <a:r>
              <a:rPr lang="ro-RO" smtClean="0">
                <a:latin typeface="Arial" pitchFamily="34" charset="0"/>
                <a:cs typeface="Arial" pitchFamily="34" charset="0"/>
              </a:rPr>
              <a:t>, ea este o </a:t>
            </a:r>
            <a:r>
              <a:rPr lang="ro-RO" b="1" i="1" smtClean="0">
                <a:solidFill>
                  <a:schemeClr val="accent6">
                    <a:lumMod val="50000"/>
                  </a:schemeClr>
                </a:solidFill>
                <a:latin typeface="Arial" pitchFamily="34" charset="0"/>
                <a:cs typeface="Arial" pitchFamily="34" charset="0"/>
              </a:rPr>
              <a:t>dimensiune multifactorială</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8" name="Right Arrow 7"/>
          <p:cNvSpPr/>
          <p:nvPr/>
        </p:nvSpPr>
        <p:spPr>
          <a:xfrm>
            <a:off x="1295400" y="3276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981200" y="4114800"/>
            <a:ext cx="6629400" cy="646331"/>
          </a:xfrm>
          <a:prstGeom prst="rect">
            <a:avLst/>
          </a:prstGeom>
        </p:spPr>
        <p:txBody>
          <a:bodyPr wrap="square">
            <a:spAutoFit/>
          </a:bodyPr>
          <a:lstStyle/>
          <a:p>
            <a:pPr algn="just"/>
            <a:r>
              <a:rPr lang="ro-RO" b="1" i="1" smtClean="0">
                <a:solidFill>
                  <a:srgbClr val="FF0000"/>
                </a:solidFill>
                <a:latin typeface="Arial" pitchFamily="34" charset="0"/>
                <a:cs typeface="Arial" pitchFamily="34" charset="0"/>
              </a:rPr>
              <a:t>Inteligenţa</a:t>
            </a:r>
            <a:r>
              <a:rPr lang="ro-RO" smtClean="0">
                <a:latin typeface="Arial" pitchFamily="34" charset="0"/>
                <a:cs typeface="Arial" pitchFamily="34" charset="0"/>
              </a:rPr>
              <a:t> este abilitatea de a rezolva problemele </a:t>
            </a:r>
            <a:r>
              <a:rPr lang="ro-RO" b="1" i="1" smtClean="0">
                <a:solidFill>
                  <a:srgbClr val="FF0000"/>
                </a:solidFill>
                <a:latin typeface="Arial" pitchFamily="34" charset="0"/>
                <a:cs typeface="Arial" pitchFamily="34" charset="0"/>
              </a:rPr>
              <a:t>adaptativ</a:t>
            </a:r>
            <a:r>
              <a:rPr lang="ro-RO" smtClean="0">
                <a:latin typeface="Arial" pitchFamily="34" charset="0"/>
                <a:cs typeface="Arial" pitchFamily="34" charset="0"/>
              </a:rPr>
              <a:t>, corespunzător în mod adecvat cerinţelor realităţii. </a:t>
            </a:r>
            <a:endParaRPr lang="en-US">
              <a:latin typeface="Arial" pitchFamily="34" charset="0"/>
              <a:cs typeface="Arial" pitchFamily="34" charset="0"/>
            </a:endParaRPr>
          </a:p>
        </p:txBody>
      </p:sp>
      <p:sp>
        <p:nvSpPr>
          <p:cNvPr id="10" name="Right Arrow 9"/>
          <p:cNvSpPr/>
          <p:nvPr/>
        </p:nvSpPr>
        <p:spPr>
          <a:xfrm>
            <a:off x="1295400" y="4191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905000" y="4953000"/>
            <a:ext cx="6553200" cy="923330"/>
          </a:xfrm>
          <a:prstGeom prst="rect">
            <a:avLst/>
          </a:prstGeom>
        </p:spPr>
        <p:txBody>
          <a:bodyPr wrap="square">
            <a:spAutoFit/>
          </a:bodyPr>
          <a:lstStyle/>
          <a:p>
            <a:pPr algn="just"/>
            <a:r>
              <a:rPr lang="ro-RO" b="1" i="1" smtClean="0">
                <a:solidFill>
                  <a:srgbClr val="FF0000"/>
                </a:solidFill>
                <a:latin typeface="Arial" pitchFamily="34" charset="0"/>
                <a:cs typeface="Arial" pitchFamily="34" charset="0"/>
              </a:rPr>
              <a:t>Originalitatea</a:t>
            </a:r>
            <a:r>
              <a:rPr lang="ro-RO" smtClean="0">
                <a:latin typeface="Arial" pitchFamily="34" charset="0"/>
                <a:cs typeface="Arial" pitchFamily="34" charset="0"/>
              </a:rPr>
              <a:t> desemnează </a:t>
            </a:r>
            <a:r>
              <a:rPr lang="ro-RO" b="1" i="1" smtClean="0">
                <a:solidFill>
                  <a:schemeClr val="accent6">
                    <a:lumMod val="50000"/>
                  </a:schemeClr>
                </a:solidFill>
                <a:latin typeface="Arial" pitchFamily="34" charset="0"/>
                <a:cs typeface="Arial" pitchFamily="34" charset="0"/>
              </a:rPr>
              <a:t>capacitatea de a rezolva probleme</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nu numai adaptativ</a:t>
            </a:r>
            <a:r>
              <a:rPr lang="ro-RO" smtClean="0">
                <a:latin typeface="Arial" pitchFamily="34" charset="0"/>
                <a:cs typeface="Arial" pitchFamily="34" charset="0"/>
              </a:rPr>
              <a:t>, dar mai ales neobişnuit şi în cât mai multe feluri.</a:t>
            </a:r>
            <a:endParaRPr lang="en-US">
              <a:latin typeface="Arial" pitchFamily="34" charset="0"/>
              <a:cs typeface="Arial" pitchFamily="34" charset="0"/>
            </a:endParaRPr>
          </a:p>
        </p:txBody>
      </p:sp>
      <p:sp>
        <p:nvSpPr>
          <p:cNvPr id="12" name="Right Arrow 11"/>
          <p:cNvSpPr/>
          <p:nvPr/>
        </p:nvSpPr>
        <p:spPr>
          <a:xfrm>
            <a:off x="1295400" y="50292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54</a:t>
            </a:fld>
            <a:endParaRPr lang="en-US"/>
          </a:p>
        </p:txBody>
      </p:sp>
      <p:sp>
        <p:nvSpPr>
          <p:cNvPr id="3" name="Rectangle 2"/>
          <p:cNvSpPr/>
          <p:nvPr/>
        </p:nvSpPr>
        <p:spPr>
          <a:xfrm>
            <a:off x="1219200" y="1295400"/>
            <a:ext cx="632460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ro-RO" b="1" i="1" smtClean="0">
                <a:solidFill>
                  <a:srgbClr val="C00000"/>
                </a:solidFill>
                <a:latin typeface="Arial" pitchFamily="34" charset="0"/>
                <a:cs typeface="Arial" pitchFamily="34" charset="0"/>
              </a:rPr>
              <a:t>Ingeniozitatea</a:t>
            </a:r>
            <a:r>
              <a:rPr lang="ro-RO" i="1" smtClean="0">
                <a:latin typeface="Arial" pitchFamily="34" charset="0"/>
                <a:cs typeface="Arial" pitchFamily="34" charset="0"/>
              </a:rPr>
              <a:t> </a:t>
            </a:r>
            <a:r>
              <a:rPr lang="ro-RO" smtClean="0">
                <a:latin typeface="Arial" pitchFamily="34" charset="0"/>
                <a:cs typeface="Arial" pitchFamily="34" charset="0"/>
              </a:rPr>
              <a:t>este </a:t>
            </a:r>
            <a:r>
              <a:rPr lang="ro-RO" b="1" i="1" smtClean="0">
                <a:solidFill>
                  <a:srgbClr val="FF0000"/>
                </a:solidFill>
                <a:latin typeface="Arial" pitchFamily="34" charset="0"/>
                <a:cs typeface="Arial" pitchFamily="34" charset="0"/>
              </a:rPr>
              <a:t>originalitatea</a:t>
            </a:r>
            <a:r>
              <a:rPr lang="ro-RO" smtClean="0">
                <a:latin typeface="Arial" pitchFamily="34" charset="0"/>
                <a:cs typeface="Arial" pitchFamily="34" charset="0"/>
              </a:rPr>
              <a:t> de metodă de rezolvare</a:t>
            </a:r>
            <a:endParaRPr lang="en-US">
              <a:latin typeface="Arial" pitchFamily="34" charset="0"/>
              <a:cs typeface="Arial" pitchFamily="34" charset="0"/>
            </a:endParaRPr>
          </a:p>
        </p:txBody>
      </p:sp>
      <p:sp>
        <p:nvSpPr>
          <p:cNvPr id="4" name="Right Arrow 3"/>
          <p:cNvSpPr/>
          <p:nvPr/>
        </p:nvSpPr>
        <p:spPr>
          <a:xfrm>
            <a:off x="533400" y="1371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743200" y="2743200"/>
            <a:ext cx="4572000" cy="1200329"/>
          </a:xfrm>
          <a:prstGeom prst="rect">
            <a:avLst/>
          </a:prstGeom>
          <a:ln>
            <a:solidFill>
              <a:srgbClr val="0070C0"/>
            </a:solidFill>
          </a:ln>
        </p:spPr>
        <p:txBody>
          <a:bodyPr>
            <a:spAutoFit/>
          </a:bodyPr>
          <a:lstStyle/>
          <a:p>
            <a:pPr algn="just"/>
            <a:r>
              <a:rPr lang="ro-RO" smtClean="0">
                <a:latin typeface="Arial" pitchFamily="34" charset="0"/>
                <a:cs typeface="Arial" pitchFamily="34" charset="0"/>
              </a:rPr>
              <a:t>Un om este desemnat ca fiind </a:t>
            </a:r>
            <a:r>
              <a:rPr lang="ro-RO" b="1" i="1" smtClean="0">
                <a:solidFill>
                  <a:srgbClr val="FF0000"/>
                </a:solidFill>
                <a:latin typeface="Arial" pitchFamily="34" charset="0"/>
                <a:cs typeface="Arial" pitchFamily="34" charset="0"/>
              </a:rPr>
              <a:t>ingenios</a:t>
            </a:r>
            <a:r>
              <a:rPr lang="ro-RO" smtClean="0">
                <a:latin typeface="Arial" pitchFamily="34" charset="0"/>
                <a:cs typeface="Arial" pitchFamily="34" charset="0"/>
              </a:rPr>
              <a:t> atunci când rezolvă problemele cu o eleganţă neobişnuită, într-un mod abil şi surprinzător.</a:t>
            </a:r>
            <a:endParaRPr lang="en-US">
              <a:latin typeface="Arial" pitchFamily="34" charset="0"/>
              <a:cs typeface="Arial" pitchFamily="34" charset="0"/>
            </a:endParaRPr>
          </a:p>
        </p:txBody>
      </p:sp>
      <p:cxnSp>
        <p:nvCxnSpPr>
          <p:cNvPr id="9" name="Shape 8"/>
          <p:cNvCxnSpPr>
            <a:stCxn id="3" idx="2"/>
            <a:endCxn id="5" idx="1"/>
          </p:cNvCxnSpPr>
          <p:nvPr/>
        </p:nvCxnSpPr>
        <p:spPr>
          <a:xfrm rot="5400000">
            <a:off x="2723034" y="1684898"/>
            <a:ext cx="1678633" cy="1638300"/>
          </a:xfrm>
          <a:prstGeom prst="bentConnector4">
            <a:avLst>
              <a:gd name="adj1" fmla="val 32123"/>
              <a:gd name="adj2" fmla="val 113953"/>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33400" y="4495800"/>
            <a:ext cx="1879041" cy="400110"/>
          </a:xfrm>
          <a:prstGeom prst="rect">
            <a:avLst/>
          </a:prstGeom>
        </p:spPr>
        <p:txBody>
          <a:bodyPr wrap="none">
            <a:spAutoFit/>
          </a:bodyPr>
          <a:lstStyle/>
          <a:p>
            <a:r>
              <a:rPr lang="ro-RO" sz="2000" b="1" i="1" smtClean="0">
                <a:solidFill>
                  <a:srgbClr val="FF0000"/>
                </a:solidFill>
                <a:latin typeface="Arial" pitchFamily="34" charset="0"/>
                <a:cs typeface="Arial" pitchFamily="34" charset="0"/>
              </a:rPr>
              <a:t>9) Elaborarea </a:t>
            </a:r>
            <a:endParaRPr lang="en-US" sz="2000" b="1" i="1">
              <a:solidFill>
                <a:srgbClr val="FF0000"/>
              </a:solidFill>
              <a:latin typeface="Arial" pitchFamily="34" charset="0"/>
              <a:cs typeface="Arial" pitchFamily="34" charset="0"/>
            </a:endParaRPr>
          </a:p>
        </p:txBody>
      </p:sp>
      <p:sp>
        <p:nvSpPr>
          <p:cNvPr id="11" name="Right Arrow 10"/>
          <p:cNvSpPr/>
          <p:nvPr/>
        </p:nvSpPr>
        <p:spPr>
          <a:xfrm>
            <a:off x="2514600" y="45720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24200" y="4419600"/>
            <a:ext cx="5638800" cy="1754326"/>
          </a:xfrm>
          <a:prstGeom prst="rect">
            <a:avLst/>
          </a:prstGeom>
        </p:spPr>
        <p:txBody>
          <a:bodyPr wrap="square">
            <a:spAutoFit/>
          </a:bodyPr>
          <a:lstStyle/>
          <a:p>
            <a:pPr algn="just"/>
            <a:r>
              <a:rPr lang="ro-RO" smtClean="0">
                <a:latin typeface="Arial" pitchFamily="34" charset="0"/>
                <a:cs typeface="Arial" pitchFamily="34" charset="0"/>
              </a:rPr>
              <a:t>reprezintă stabilirea paşilor detaliaţi în rezolvarea</a:t>
            </a:r>
            <a:br>
              <a:rPr lang="ro-RO" smtClean="0">
                <a:latin typeface="Arial" pitchFamily="34" charset="0"/>
                <a:cs typeface="Arial" pitchFamily="34" charset="0"/>
              </a:rPr>
            </a:br>
            <a:r>
              <a:rPr lang="ro-RO" smtClean="0">
                <a:latin typeface="Arial" pitchFamily="34" charset="0"/>
                <a:cs typeface="Arial" pitchFamily="34" charset="0"/>
              </a:rPr>
              <a:t>unei probleme, luarea în considerare a cât mai multor implicaţii şi consecinţe pe care le poate avea soluţia la o problemă. În modelul intelectului corespunde </a:t>
            </a:r>
            <a:r>
              <a:rPr lang="ro-RO" b="1" i="1" smtClean="0">
                <a:solidFill>
                  <a:schemeClr val="accent1">
                    <a:lumMod val="75000"/>
                  </a:schemeClr>
                </a:solidFill>
                <a:latin typeface="Arial" pitchFamily="34" charset="0"/>
                <a:cs typeface="Arial" pitchFamily="34" charset="0"/>
              </a:rPr>
              <a:t>producţiei divergente a implicaţiilor semantice simbolice şi figurale</a:t>
            </a:r>
            <a:r>
              <a:rPr lang="ro-RO" i="1" smtClean="0">
                <a:latin typeface="Arial" pitchFamily="34" charset="0"/>
                <a:cs typeface="Arial" pitchFamily="34" charset="0"/>
              </a:rPr>
              <a:t>.</a:t>
            </a:r>
            <a:endParaRPr lang="en-US">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55</a:t>
            </a:fld>
            <a:endParaRPr lang="en-US"/>
          </a:p>
        </p:txBody>
      </p:sp>
      <p:sp>
        <p:nvSpPr>
          <p:cNvPr id="3" name="Rectangle 2"/>
          <p:cNvSpPr/>
          <p:nvPr/>
        </p:nvSpPr>
        <p:spPr>
          <a:xfrm>
            <a:off x="914400" y="762000"/>
            <a:ext cx="7772400" cy="430887"/>
          </a:xfrm>
          <a:prstGeom prst="rect">
            <a:avLst/>
          </a:prstGeom>
          <a:effectLst>
            <a:outerShdw blurRad="50800" dist="38100" algn="l" rotWithShape="0">
              <a:prstClr val="black">
                <a:alpha val="40000"/>
              </a:prstClr>
            </a:outerShdw>
          </a:effectLst>
        </p:spPr>
        <p:txBody>
          <a:bodyPr wrap="square">
            <a:spAutoFit/>
          </a:bodyPr>
          <a:lstStyle/>
          <a:p>
            <a:pPr algn="just"/>
            <a:r>
              <a:rPr lang="ro-RO" sz="2200" b="1" smtClean="0">
                <a:solidFill>
                  <a:schemeClr val="accent6">
                    <a:lumMod val="50000"/>
                  </a:schemeClr>
                </a:solidFill>
                <a:latin typeface="Arial" pitchFamily="34" charset="0"/>
                <a:cs typeface="Arial" pitchFamily="34" charset="0"/>
              </a:rPr>
              <a:t>1.3 Motivele și atitudinile creative</a:t>
            </a:r>
            <a:endParaRPr lang="en-US" sz="2200">
              <a:solidFill>
                <a:schemeClr val="accent6">
                  <a:lumMod val="50000"/>
                </a:schemeClr>
              </a:solidFill>
              <a:latin typeface="Arial" pitchFamily="34" charset="0"/>
              <a:cs typeface="Arial" pitchFamily="34" charset="0"/>
            </a:endParaRPr>
          </a:p>
        </p:txBody>
      </p:sp>
      <p:sp>
        <p:nvSpPr>
          <p:cNvPr id="5" name="Rectangle 4"/>
          <p:cNvSpPr/>
          <p:nvPr/>
        </p:nvSpPr>
        <p:spPr>
          <a:xfrm>
            <a:off x="685800" y="1371600"/>
            <a:ext cx="1933543" cy="400110"/>
          </a:xfrm>
          <a:prstGeom prst="rect">
            <a:avLst/>
          </a:prstGeom>
        </p:spPr>
        <p:txBody>
          <a:bodyPr wrap="none">
            <a:spAutoFit/>
          </a:bodyPr>
          <a:lstStyle/>
          <a:p>
            <a:r>
              <a:rPr lang="ro-RO" sz="2000" b="1" smtClean="0">
                <a:solidFill>
                  <a:srgbClr val="7030A0"/>
                </a:solidFill>
                <a:latin typeface="Arial" pitchFamily="34" charset="0"/>
                <a:cs typeface="Arial" pitchFamily="34" charset="0"/>
              </a:rPr>
              <a:t>1.3.1 Motivaţia</a:t>
            </a:r>
            <a:endParaRPr lang="en-US" sz="2000">
              <a:solidFill>
                <a:srgbClr val="7030A0"/>
              </a:solidFill>
              <a:latin typeface="Arial" pitchFamily="34" charset="0"/>
              <a:cs typeface="Arial" pitchFamily="34" charset="0"/>
            </a:endParaRPr>
          </a:p>
        </p:txBody>
      </p:sp>
      <p:sp>
        <p:nvSpPr>
          <p:cNvPr id="6" name="Rectangle 5"/>
          <p:cNvSpPr/>
          <p:nvPr/>
        </p:nvSpPr>
        <p:spPr>
          <a:xfrm>
            <a:off x="1752600" y="1981200"/>
            <a:ext cx="57150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ro-RO" b="1" i="1" smtClean="0">
                <a:solidFill>
                  <a:srgbClr val="FF0000"/>
                </a:solidFill>
                <a:latin typeface="Arial" pitchFamily="34" charset="0"/>
                <a:cs typeface="Arial" pitchFamily="34" charset="0"/>
              </a:rPr>
              <a:t>Motivaţia </a:t>
            </a:r>
            <a:r>
              <a:rPr lang="ro-RO" b="1" smtClean="0">
                <a:solidFill>
                  <a:schemeClr val="accent6">
                    <a:lumMod val="50000"/>
                  </a:schemeClr>
                </a:solidFill>
                <a:latin typeface="Arial" pitchFamily="34" charset="0"/>
                <a:cs typeface="Arial" pitchFamily="34" charset="0"/>
              </a:rPr>
              <a:t>este motorul oricărei acţiuni şi activităţi</a:t>
            </a:r>
            <a:endParaRPr lang="en-US" b="1">
              <a:solidFill>
                <a:schemeClr val="accent6">
                  <a:lumMod val="50000"/>
                </a:schemeClr>
              </a:solidFill>
              <a:latin typeface="Arial" pitchFamily="34" charset="0"/>
              <a:cs typeface="Arial" pitchFamily="34" charset="0"/>
            </a:endParaRPr>
          </a:p>
        </p:txBody>
      </p:sp>
      <p:sp>
        <p:nvSpPr>
          <p:cNvPr id="7" name="Rectangle 6"/>
          <p:cNvSpPr/>
          <p:nvPr/>
        </p:nvSpPr>
        <p:spPr>
          <a:xfrm>
            <a:off x="1066800" y="2667000"/>
            <a:ext cx="4334841" cy="369332"/>
          </a:xfrm>
          <a:prstGeom prst="rect">
            <a:avLst/>
          </a:prstGeom>
        </p:spPr>
        <p:txBody>
          <a:bodyPr wrap="none">
            <a:spAutoFit/>
          </a:bodyPr>
          <a:lstStyle/>
          <a:p>
            <a:r>
              <a:rPr lang="ro-RO" smtClean="0">
                <a:latin typeface="Arial" pitchFamily="34" charset="0"/>
                <a:cs typeface="Arial" pitchFamily="34" charset="0"/>
              </a:rPr>
              <a:t>Caracteristicile </a:t>
            </a:r>
            <a:r>
              <a:rPr lang="ro-RO" b="1" i="1" smtClean="0">
                <a:solidFill>
                  <a:srgbClr val="FF0000"/>
                </a:solidFill>
                <a:latin typeface="Arial" pitchFamily="34" charset="0"/>
                <a:cs typeface="Arial" pitchFamily="34" charset="0"/>
              </a:rPr>
              <a:t>motivaţiei creative </a:t>
            </a:r>
            <a:r>
              <a:rPr lang="ro-RO" smtClean="0">
                <a:latin typeface="Arial" pitchFamily="34" charset="0"/>
                <a:cs typeface="Arial" pitchFamily="34" charset="0"/>
              </a:rPr>
              <a:t>sunt</a:t>
            </a:r>
            <a:r>
              <a:rPr lang="ro-RO" smtClean="0"/>
              <a:t>:</a:t>
            </a:r>
            <a:endParaRPr lang="en-US"/>
          </a:p>
        </p:txBody>
      </p:sp>
      <p:sp>
        <p:nvSpPr>
          <p:cNvPr id="8" name="Right Arrow 7"/>
          <p:cNvSpPr/>
          <p:nvPr/>
        </p:nvSpPr>
        <p:spPr>
          <a:xfrm>
            <a:off x="533400" y="27432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585" name="Rectangle 1"/>
          <p:cNvSpPr>
            <a:spLocks noChangeArrowheads="1"/>
          </p:cNvSpPr>
          <p:nvPr/>
        </p:nvSpPr>
        <p:spPr bwMode="auto">
          <a:xfrm>
            <a:off x="914400" y="3124200"/>
            <a:ext cx="76200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tabLst>
                <a:tab pos="215900" algn="l"/>
              </a:tabLst>
            </a:pPr>
            <a:r>
              <a:rPr kumimoji="0" lang="ro-RO" u="none" strike="noStrike" cap="none" normalizeH="0" baseline="0" smtClean="0">
                <a:ln>
                  <a:noFill/>
                </a:ln>
                <a:effectLst/>
                <a:latin typeface="Arial" pitchFamily="34" charset="0"/>
                <a:ea typeface="Times New Roman" pitchFamily="18" charset="0"/>
                <a:cs typeface="Arial" pitchFamily="34" charset="0"/>
              </a:rPr>
              <a:t>a.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motivaţia</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are un caracter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ofensiv</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sau </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de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creştere</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(de dezvoltare). Datorită acestei trăsături persoana îşi menţine starea de încordare care este necesară continuării acţiunii de căutare a soluţiilor.</a:t>
            </a:r>
          </a:p>
          <a:p>
            <a:pPr marL="342900" marR="0" lvl="0" indent="-342900" algn="just" defTabSz="914400" rtl="0" eaLnBrk="1" fontAlgn="base" latinLnBrk="0" hangingPunct="1">
              <a:lnSpc>
                <a:spcPct val="100000"/>
              </a:lnSpc>
              <a:spcBef>
                <a:spcPct val="0"/>
              </a:spcBef>
              <a:spcAft>
                <a:spcPct val="0"/>
              </a:spcAft>
              <a:buClrTx/>
              <a:buSzTx/>
              <a:buAutoNum type="alphaLcPeriod"/>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b.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motivaţia</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are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caracter neperiodic</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adică pe măsură ce o persoană </a:t>
            </a:r>
          </a:p>
          <a:p>
            <a:pPr marL="0" marR="0" lvl="0" indent="0" algn="just" defTabSz="914400" rtl="0" eaLnBrk="0" fontAlgn="base" latinLnBrk="0" hangingPunct="0">
              <a:lnSpc>
                <a:spcPct val="100000"/>
              </a:lnSpc>
              <a:spcBef>
                <a:spcPct val="0"/>
              </a:spcBef>
              <a:spcAft>
                <a:spcPct val="0"/>
              </a:spcAft>
              <a:buClrTx/>
              <a:buSzTx/>
              <a:tabLst>
                <a:tab pos="215900" algn="l"/>
              </a:tabLst>
            </a:pP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dobândeşte o serie de cunoştinţe într-o problemă, îi creşte dorinţa de a   </a:t>
            </a:r>
          </a:p>
          <a:p>
            <a:pPr marL="0" marR="0" lvl="0" indent="0" algn="just" defTabSz="914400" rtl="0" eaLnBrk="0" fontAlgn="base" latinLnBrk="0" hangingPunct="0">
              <a:lnSpc>
                <a:spcPct val="100000"/>
              </a:lnSpc>
              <a:spcBef>
                <a:spcPct val="0"/>
              </a:spcBef>
              <a:spcAft>
                <a:spcPct val="0"/>
              </a:spcAft>
              <a:buClrTx/>
              <a:buSzTx/>
              <a:tabLst>
                <a:tab pos="215900" algn="l"/>
              </a:tabLst>
            </a:pP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afla cât mai multe lucruri noi.</a:t>
            </a:r>
          </a:p>
          <a:p>
            <a:pPr marL="0" marR="0" lvl="0" indent="0" algn="just" defTabSz="914400" rtl="0" eaLnBrk="0" fontAlgn="base" latinLnBrk="0" hangingPunct="0">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motivaţia creativă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este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directă</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sau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intrinsecă</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omul acţionează din   </a:t>
            </a:r>
          </a:p>
          <a:p>
            <a:pPr marL="0" marR="0" lvl="0" indent="0" algn="just" defTabSz="914400" rtl="0" eaLnBrk="0" fontAlgn="base" latinLnBrk="0" hangingPunct="0">
              <a:lnSpc>
                <a:spcPct val="100000"/>
              </a:lnSpc>
              <a:spcBef>
                <a:spcPct val="0"/>
              </a:spcBef>
              <a:spcAft>
                <a:spcPct val="0"/>
              </a:spcAft>
              <a:buClrTx/>
              <a:buSzTx/>
              <a:tabLst>
                <a:tab pos="215900" algn="l"/>
              </a:tabLst>
            </a:pP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plăcere şi din dorinţa de a face acţiunea respectivă, nu urmăreşte un    </a:t>
            </a:r>
          </a:p>
          <a:p>
            <a:pPr marL="0" marR="0" lvl="0" indent="0" algn="just" defTabSz="914400" rtl="0" eaLnBrk="0" fontAlgn="base" latinLnBrk="0" hangingPunct="0">
              <a:lnSpc>
                <a:spcPct val="100000"/>
              </a:lnSpc>
              <a:spcBef>
                <a:spcPct val="0"/>
              </a:spcBef>
              <a:spcAft>
                <a:spcPct val="0"/>
              </a:spcAft>
              <a:buClrTx/>
              <a:buSzTx/>
              <a:tabLst>
                <a:tab pos="215900" algn="l"/>
              </a:tabLst>
            </a:pP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alt scop, exterior acţiunii.</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56</a:t>
            </a:fld>
            <a:endParaRPr lang="en-US"/>
          </a:p>
        </p:txBody>
      </p:sp>
      <p:sp>
        <p:nvSpPr>
          <p:cNvPr id="71681" name="Rectangle 1"/>
          <p:cNvSpPr>
            <a:spLocks noChangeArrowheads="1"/>
          </p:cNvSpPr>
          <p:nvPr/>
        </p:nvSpPr>
        <p:spPr bwMode="auto">
          <a:xfrm>
            <a:off x="1066800" y="685800"/>
            <a:ext cx="7620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 </a:t>
            </a: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persoana creatoare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este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preponderent orientată spre conţinutul </a:t>
            </a:r>
          </a:p>
          <a:p>
            <a:pPr marL="0" marR="0" lvl="0" indent="0" algn="just" defTabSz="914400" rtl="0" eaLnBrk="1" fontAlgn="base" latinLnBrk="0" hangingPunct="1">
              <a:lnSpc>
                <a:spcPct val="100000"/>
              </a:lnSpc>
              <a:spcBef>
                <a:spcPct val="0"/>
              </a:spcBef>
              <a:spcAft>
                <a:spcPct val="0"/>
              </a:spcAft>
              <a:buClrTx/>
              <a:buSzTx/>
              <a:tabLst>
                <a:tab pos="215900" algn="l"/>
              </a:tabLst>
            </a:pPr>
            <a:r>
              <a:rPr lang="ro-RO" b="1" i="1" smtClean="0">
                <a:solidFill>
                  <a:schemeClr val="accent6">
                    <a:lumMod val="50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muncii</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şi nu spre aspectele de climat.</a:t>
            </a:r>
          </a:p>
          <a:p>
            <a:pPr marL="0" marR="0" lvl="0" indent="0" algn="just" defTabSz="914400" rtl="0" eaLnBrk="1" fontAlgn="base" latinLnBrk="0" hangingPunct="1">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 </a:t>
            </a:r>
            <a:r>
              <a:rPr kumimoji="0" lang="ro-RO" b="1" i="1"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persoana</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este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preponderent orientată spre obţinerea unor </a:t>
            </a:r>
          </a:p>
          <a:p>
            <a:pPr marL="0" marR="0" lvl="0" indent="0" algn="just" defTabSz="914400" rtl="0" eaLnBrk="0" fontAlgn="base" latinLnBrk="0" hangingPunct="0">
              <a:lnSpc>
                <a:spcPct val="100000"/>
              </a:lnSpc>
              <a:spcBef>
                <a:spcPct val="0"/>
              </a:spcBef>
              <a:spcAft>
                <a:spcPct val="0"/>
              </a:spcAft>
              <a:buClrTx/>
              <a:buSzTx/>
              <a:tabLst>
                <a:tab pos="215900" algn="l"/>
              </a:tabLst>
            </a:pPr>
            <a:r>
              <a:rPr lang="ro-RO" b="1" i="1" smtClean="0">
                <a:solidFill>
                  <a:schemeClr val="accent6">
                    <a:lumMod val="50000"/>
                  </a:schemeClr>
                </a:solidFill>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performanţe superioare în muncă</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tab pos="215900" algn="l"/>
              </a:tabLst>
            </a:pPr>
            <a:endParaRPr kumimoji="0" lang="ro-RO"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15900" algn="l"/>
              </a:tabLst>
            </a:pPr>
            <a:endParaRPr kumimoji="0" lang="ro-RO"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15900"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În orice acţiune pe care o întreprindem (mai ales în cadrul sarcinilor profesionale) intră în joc două tipuri de motivaţii:</a:t>
            </a:r>
          </a:p>
          <a:p>
            <a:pPr marL="0" marR="0" lvl="0" indent="0" algn="just" defTabSz="914400" rtl="0" eaLnBrk="0" fontAlgn="base" latinLnBrk="0" hangingPunct="0">
              <a:lnSpc>
                <a:spcPct val="100000"/>
              </a:lnSpc>
              <a:spcBef>
                <a:spcPct val="0"/>
              </a:spcBef>
              <a:spcAft>
                <a:spcPct val="0"/>
              </a:spcAft>
              <a:buClrTx/>
              <a:buSzTx/>
              <a:buFontTx/>
              <a:buNone/>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Þ"/>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dorinţa de a avea succes;</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Þ"/>
              <a:tabLst>
                <a:tab pos="215900" algn="l"/>
              </a:tabLst>
            </a:pPr>
            <a:endParaRPr lang="ro-RO" b="1" i="1" smtClean="0">
              <a:solidFill>
                <a:schemeClr val="accent6">
                  <a:lumMod val="50000"/>
                </a:schemeClr>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Þ"/>
              <a:tabLst>
                <a:tab pos="215900"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sym typeface="Symbol"/>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teama de eşec.</a:t>
            </a:r>
          </a:p>
          <a:p>
            <a:pPr marL="0" marR="0" lvl="0" indent="0" algn="just" defTabSz="914400" rtl="0" eaLnBrk="0" fontAlgn="base" latinLnBrk="0" hangingPunct="0">
              <a:lnSpc>
                <a:spcPct val="100000"/>
              </a:lnSpc>
              <a:spcBef>
                <a:spcPct val="0"/>
              </a:spcBef>
              <a:spcAft>
                <a:spcPct val="0"/>
              </a:spcAft>
              <a:buClrTx/>
              <a:buSzTx/>
              <a:buFontTx/>
              <a:buChar char="•"/>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tabLst>
                <a:tab pos="215900" algn="l"/>
              </a:tabLst>
            </a:pPr>
            <a:r>
              <a:rPr kumimoji="0" lang="ro-RO" u="none" strike="noStrike" cap="none" normalizeH="0" baseline="0" smtClean="0">
                <a:ln>
                  <a:noFill/>
                </a:ln>
                <a:effectLst/>
                <a:latin typeface="Arial" pitchFamily="34" charset="0"/>
                <a:ea typeface="Times New Roman" pitchFamily="18" charset="0"/>
                <a:cs typeface="Arial" pitchFamily="34" charset="0"/>
              </a:rPr>
              <a:t>f.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motivaţia creatoare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are un </a:t>
            </a:r>
            <a:r>
              <a:rPr kumimoji="0" lang="ro-RO" b="0" i="1" u="none" strike="noStrike" cap="none" normalizeH="0" baseline="0" smtClean="0">
                <a:ln>
                  <a:noFill/>
                </a:ln>
                <a:solidFill>
                  <a:srgbClr val="000000"/>
                </a:solidFill>
                <a:effectLst/>
                <a:latin typeface="Arial" pitchFamily="34" charset="0"/>
                <a:ea typeface="Times New Roman" pitchFamily="18" charset="0"/>
                <a:cs typeface="Arial" pitchFamily="34" charset="0"/>
              </a:rPr>
              <a:t>caracter extensional</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Un om </a:t>
            </a: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înalt creativ </a:t>
            </a:r>
          </a:p>
          <a:p>
            <a:pPr marL="342900" marR="0" lvl="0" indent="-342900" algn="just" defTabSz="914400" rtl="0" eaLnBrk="0" fontAlgn="base" latinLnBrk="0" hangingPunct="0">
              <a:lnSpc>
                <a:spcPct val="100000"/>
              </a:lnSpc>
              <a:spcBef>
                <a:spcPct val="0"/>
              </a:spcBef>
              <a:spcAft>
                <a:spcPct val="0"/>
              </a:spcAft>
              <a:buClrTx/>
              <a:buSzTx/>
              <a:tabLst>
                <a:tab pos="215900" algn="l"/>
              </a:tabLst>
            </a:pP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are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proiecte foarte variate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în timp ce unul </a:t>
            </a:r>
            <a:r>
              <a:rPr kumimoji="0" lang="ro-RO" b="1" i="1" u="none" strike="noStrike" cap="none" normalizeH="0" baseline="0" smtClean="0">
                <a:ln>
                  <a:noFill/>
                </a:ln>
                <a:solidFill>
                  <a:srgbClr val="C00000"/>
                </a:solidFill>
                <a:effectLst/>
                <a:latin typeface="Arial" pitchFamily="34" charset="0"/>
                <a:ea typeface="Times New Roman" pitchFamily="18" charset="0"/>
                <a:cs typeface="Arial" pitchFamily="34" charset="0"/>
              </a:rPr>
              <a:t>slab creativ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este dominat de</a:t>
            </a:r>
            <a:r>
              <a:rPr kumimoji="0" lang="ro-RO" b="0" i="0" u="none" strike="noStrike" cap="none" normalizeH="0" smtClean="0">
                <a:ln>
                  <a:noFill/>
                </a:ln>
                <a:solidFill>
                  <a:srgbClr val="000000"/>
                </a:solidFill>
                <a:effectLst/>
                <a:latin typeface="Arial" pitchFamily="34" charset="0"/>
                <a:ea typeface="Times New Roman" pitchFamily="18" charset="0"/>
                <a:cs typeface="Arial" pitchFamily="34" charset="0"/>
              </a:rPr>
              <a:t> </a:t>
            </a: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un singur domeniu de activitate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457200" y="22860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57</a:t>
            </a:fld>
            <a:endParaRPr lang="en-US"/>
          </a:p>
        </p:txBody>
      </p:sp>
      <p:sp>
        <p:nvSpPr>
          <p:cNvPr id="3" name="Rectangle 2"/>
          <p:cNvSpPr/>
          <p:nvPr/>
        </p:nvSpPr>
        <p:spPr>
          <a:xfrm>
            <a:off x="609600" y="914400"/>
            <a:ext cx="2892267" cy="400110"/>
          </a:xfrm>
          <a:prstGeom prst="rect">
            <a:avLst/>
          </a:prstGeom>
        </p:spPr>
        <p:txBody>
          <a:bodyPr wrap="none">
            <a:spAutoFit/>
          </a:bodyPr>
          <a:lstStyle/>
          <a:p>
            <a:r>
              <a:rPr lang="ro-RO" sz="2000" b="1" smtClean="0">
                <a:solidFill>
                  <a:srgbClr val="7030A0"/>
                </a:solidFill>
                <a:latin typeface="Arial" pitchFamily="34" charset="0"/>
                <a:cs typeface="Arial" pitchFamily="34" charset="0"/>
              </a:rPr>
              <a:t>1.3.2 Atitudini creative</a:t>
            </a:r>
            <a:endParaRPr lang="en-US" sz="2000">
              <a:solidFill>
                <a:srgbClr val="7030A0"/>
              </a:solidFill>
              <a:latin typeface="Arial" pitchFamily="34" charset="0"/>
              <a:cs typeface="Arial" pitchFamily="34" charset="0"/>
            </a:endParaRPr>
          </a:p>
        </p:txBody>
      </p:sp>
      <p:sp>
        <p:nvSpPr>
          <p:cNvPr id="4" name="Rectangle 3"/>
          <p:cNvSpPr/>
          <p:nvPr/>
        </p:nvSpPr>
        <p:spPr>
          <a:xfrm>
            <a:off x="1600200" y="1676400"/>
            <a:ext cx="6172200" cy="646331"/>
          </a:xfrm>
          <a:prstGeom prst="rect">
            <a:avLst/>
          </a:prstGeom>
        </p:spPr>
        <p:txBody>
          <a:bodyPr wrap="square">
            <a:spAutoFit/>
          </a:bodyPr>
          <a:lstStyle/>
          <a:p>
            <a:pPr algn="just"/>
            <a:r>
              <a:rPr lang="ro-RO" b="1" i="1" smtClean="0">
                <a:solidFill>
                  <a:srgbClr val="FF0000"/>
                </a:solidFill>
                <a:latin typeface="Arial" pitchFamily="34" charset="0"/>
                <a:cs typeface="Arial" pitchFamily="34" charset="0"/>
              </a:rPr>
              <a:t>Atitudinile   creative   </a:t>
            </a:r>
            <a:r>
              <a:rPr lang="ro-RO" smtClean="0">
                <a:latin typeface="Arial" pitchFamily="34" charset="0"/>
                <a:cs typeface="Arial" pitchFamily="34" charset="0"/>
              </a:rPr>
              <a:t>îndeplinesc   un   </a:t>
            </a:r>
            <a:r>
              <a:rPr lang="ro-RO" b="1" i="1" smtClean="0">
                <a:solidFill>
                  <a:schemeClr val="accent1">
                    <a:lumMod val="75000"/>
                  </a:schemeClr>
                </a:solidFill>
                <a:latin typeface="Arial" pitchFamily="34" charset="0"/>
                <a:cs typeface="Arial" pitchFamily="34" charset="0"/>
              </a:rPr>
              <a:t>rol   decisiv   </a:t>
            </a:r>
            <a:r>
              <a:rPr lang="ro-RO" smtClean="0">
                <a:latin typeface="Arial" pitchFamily="34" charset="0"/>
                <a:cs typeface="Arial" pitchFamily="34" charset="0"/>
              </a:rPr>
              <a:t>în   </a:t>
            </a:r>
            <a:r>
              <a:rPr lang="ro-RO" b="1" i="1" smtClean="0">
                <a:solidFill>
                  <a:schemeClr val="accent6">
                    <a:lumMod val="50000"/>
                  </a:schemeClr>
                </a:solidFill>
                <a:latin typeface="Arial" pitchFamily="34" charset="0"/>
                <a:cs typeface="Arial" pitchFamily="34" charset="0"/>
              </a:rPr>
              <a:t>realizarea, autorealizarea şi autodepăşirea persoanei</a:t>
            </a:r>
            <a:r>
              <a:rPr lang="ro-RO" smtClean="0">
                <a:latin typeface="Arial" pitchFamily="34" charset="0"/>
                <a:cs typeface="Arial" pitchFamily="34" charset="0"/>
              </a:rPr>
              <a:t>. </a:t>
            </a:r>
            <a:endParaRPr lang="en-US">
              <a:latin typeface="Arial" pitchFamily="34" charset="0"/>
              <a:cs typeface="Arial" pitchFamily="34" charset="0"/>
            </a:endParaRPr>
          </a:p>
        </p:txBody>
      </p:sp>
      <p:sp>
        <p:nvSpPr>
          <p:cNvPr id="5" name="Right Arrow 4"/>
          <p:cNvSpPr/>
          <p:nvPr/>
        </p:nvSpPr>
        <p:spPr>
          <a:xfrm>
            <a:off x="762000" y="19050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752600" y="2590800"/>
            <a:ext cx="6172200" cy="923330"/>
          </a:xfrm>
          <a:prstGeom prst="rect">
            <a:avLst/>
          </a:prstGeom>
        </p:spPr>
        <p:txBody>
          <a:bodyPr wrap="square">
            <a:spAutoFit/>
          </a:bodyPr>
          <a:lstStyle/>
          <a:p>
            <a:pPr algn="just"/>
            <a:r>
              <a:rPr lang="ro-RO" b="1" i="1" smtClean="0">
                <a:solidFill>
                  <a:schemeClr val="accent1">
                    <a:lumMod val="75000"/>
                  </a:schemeClr>
                </a:solidFill>
                <a:latin typeface="Arial" pitchFamily="34" charset="0"/>
                <a:cs typeface="Arial" pitchFamily="34" charset="0"/>
              </a:rPr>
              <a:t>capacitatea de a fi uluit şi de a te mira în faţa lucrurilor foarte banale.</a:t>
            </a:r>
            <a:r>
              <a:rPr lang="ro-RO" smtClean="0">
                <a:latin typeface="Arial" pitchFamily="34" charset="0"/>
                <a:cs typeface="Arial" pitchFamily="34" charset="0"/>
              </a:rPr>
              <a:t> Această capacitate necesită </a:t>
            </a:r>
            <a:r>
              <a:rPr lang="ro-RO" b="1" i="1" smtClean="0">
                <a:solidFill>
                  <a:srgbClr val="FF0000"/>
                </a:solidFill>
                <a:latin typeface="Arial" pitchFamily="34" charset="0"/>
                <a:cs typeface="Arial" pitchFamily="34" charset="0"/>
              </a:rPr>
              <a:t>cultivarea</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spiritului de observaţie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7" name="Right Arrow 6"/>
          <p:cNvSpPr/>
          <p:nvPr/>
        </p:nvSpPr>
        <p:spPr>
          <a:xfrm>
            <a:off x="1143000" y="27432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705" name="Rectangle 1"/>
          <p:cNvSpPr>
            <a:spLocks noChangeArrowheads="1"/>
          </p:cNvSpPr>
          <p:nvPr/>
        </p:nvSpPr>
        <p:spPr bwMode="auto">
          <a:xfrm>
            <a:off x="1905000" y="3733800"/>
            <a:ext cx="40386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capacitatea de a te concentra</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9" name="Right Arrow 8"/>
          <p:cNvSpPr/>
          <p:nvPr/>
        </p:nvSpPr>
        <p:spPr>
          <a:xfrm>
            <a:off x="1295400" y="3810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706" name="Rectangle 2"/>
          <p:cNvSpPr>
            <a:spLocks noChangeArrowheads="1"/>
          </p:cNvSpPr>
          <p:nvPr/>
        </p:nvSpPr>
        <p:spPr bwMode="auto">
          <a:xfrm>
            <a:off x="1905000" y="4343400"/>
            <a:ext cx="2438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experienţa proprie;</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1" name="Right Arrow 10"/>
          <p:cNvSpPr/>
          <p:nvPr/>
        </p:nvSpPr>
        <p:spPr>
          <a:xfrm>
            <a:off x="1295400" y="4419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707" name="Rectangle 3"/>
          <p:cNvSpPr>
            <a:spLocks noChangeArrowheads="1"/>
          </p:cNvSpPr>
          <p:nvPr/>
        </p:nvSpPr>
        <p:spPr bwMode="auto">
          <a:xfrm>
            <a:off x="1981200" y="5105400"/>
            <a:ext cx="6096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receptivitatea faţă de nou care presupune adaptarea uşoară la situaţii, probleme noi, chiar dacă acestea sunt mult ieşite din comun;</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13" name="Right Arrow 12"/>
          <p:cNvSpPr/>
          <p:nvPr/>
        </p:nvSpPr>
        <p:spPr>
          <a:xfrm>
            <a:off x="1295400" y="5181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58</a:t>
            </a:fld>
            <a:endParaRPr lang="en-US"/>
          </a:p>
        </p:txBody>
      </p:sp>
      <p:sp>
        <p:nvSpPr>
          <p:cNvPr id="73729" name="Rectangle 1"/>
          <p:cNvSpPr>
            <a:spLocks noChangeArrowheads="1"/>
          </p:cNvSpPr>
          <p:nvPr/>
        </p:nvSpPr>
        <p:spPr bwMode="auto">
          <a:xfrm>
            <a:off x="1295400" y="762000"/>
            <a:ext cx="7620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curaj în abordarea situaţiilor noi şi asumarea riscului</a:t>
            </a:r>
            <a:r>
              <a:rPr kumimoji="0" lang="ro-RO" u="none" strike="noStrike" cap="none" normalizeH="0" baseline="0" smtClean="0">
                <a:ln>
                  <a:noFill/>
                </a:ln>
                <a:effectLst/>
                <a:latin typeface="Arial" pitchFamily="34" charset="0"/>
                <a:ea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tabLst>
                <a:tab pos="215900" algn="l"/>
              </a:tabLst>
            </a:pP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nonconformismul intelectual şi profesional</a:t>
            </a:r>
            <a:r>
              <a:rPr kumimoji="0" lang="ro-RO" u="none" strike="noStrike" cap="none" normalizeH="0" baseline="0" smtClean="0">
                <a:ln>
                  <a:noFill/>
                </a:ln>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tab pos="215900" algn="l"/>
              </a:tabLst>
            </a:pP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orientarea către un viitor cât mai îndepărtat - deosebită capacitatea de previziune </a:t>
            </a:r>
            <a:r>
              <a:rPr kumimoji="0" lang="ro-RO" u="none" strike="noStrike" cap="none" normalizeH="0" baseline="0" smtClean="0">
                <a:ln>
                  <a:noFill/>
                </a:ln>
                <a:effectLst/>
                <a:latin typeface="Arial" pitchFamily="34" charset="0"/>
                <a:ea typeface="Times New Roman" pitchFamily="18" charset="0"/>
                <a:cs typeface="Arial" pitchFamily="34" charset="0"/>
              </a:rPr>
              <a:t>-, anticiparea unor probleme care vor apare într-o perioadă mult mai îndepărtată;</a:t>
            </a:r>
          </a:p>
          <a:p>
            <a:pPr marL="0" marR="0" lvl="0" indent="0" algn="l" defTabSz="914400" rtl="0" eaLnBrk="0" fontAlgn="base" latinLnBrk="0" hangingPunct="0">
              <a:lnSpc>
                <a:spcPct val="100000"/>
              </a:lnSpc>
              <a:spcBef>
                <a:spcPct val="0"/>
              </a:spcBef>
              <a:spcAft>
                <a:spcPct val="0"/>
              </a:spcAft>
              <a:buClrTx/>
              <a:buSzTx/>
              <a:tabLst>
                <a:tab pos="215900" algn="l"/>
              </a:tabLst>
            </a:pP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sensibilitatea faţă de experienţă - manifestarea curiozităţii faţă de ceea ce este bine ştiut printr-o continuă atitudine de interogare</a:t>
            </a:r>
            <a:r>
              <a:rPr kumimoji="0" lang="ro-RO" u="none" strike="noStrike" cap="none" normalizeH="0" baseline="0" smtClean="0">
                <a:ln>
                  <a:noFill/>
                </a:ln>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tab pos="215900" algn="l"/>
              </a:tabLst>
            </a:pPr>
            <a:endParaRPr kumimoji="0" lang="en-US" u="none" strike="noStrike" cap="none" normalizeH="0" baseline="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căutarea creativă</a:t>
            </a:r>
            <a:r>
              <a:rPr kumimoji="0" lang="ro-RO"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
            </a:r>
            <a:endParaRPr kumimoji="0" lang="ro-RO"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4" name="Right Arrow 3"/>
          <p:cNvSpPr/>
          <p:nvPr/>
        </p:nvSpPr>
        <p:spPr>
          <a:xfrm>
            <a:off x="685800" y="914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685800" y="1371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685800" y="19812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85800" y="3048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85800" y="38862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730" name="Rectangle 2"/>
          <p:cNvSpPr>
            <a:spLocks noChangeArrowheads="1"/>
          </p:cNvSpPr>
          <p:nvPr/>
        </p:nvSpPr>
        <p:spPr bwMode="auto">
          <a:xfrm>
            <a:off x="1371600" y="4343400"/>
            <a:ext cx="71628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abilitatea de organizare optimă şi eficientă a timpului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este necesar ca fiecare persoană să-şi planifice activitatea profesională şi extraprofesională, să ierarhizeze problemele şi să le soluţioneze în funcţie de importanţa lor;</a:t>
            </a:r>
          </a:p>
          <a:p>
            <a:pPr marL="0" marR="0" lvl="0" indent="0" algn="l" defTabSz="914400" rtl="0" eaLnBrk="1" fontAlgn="base" latinLnBrk="0" hangingPunct="1">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responsabilitate profesională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asumarea întregii răspunderi pentru problemele rezolvate sau nerezolvate;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 name="Right Arrow 9"/>
          <p:cNvSpPr/>
          <p:nvPr/>
        </p:nvSpPr>
        <p:spPr>
          <a:xfrm>
            <a:off x="685800" y="4495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685800" y="57912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59</a:t>
            </a:fld>
            <a:endParaRPr lang="en-US"/>
          </a:p>
        </p:txBody>
      </p:sp>
      <p:sp>
        <p:nvSpPr>
          <p:cNvPr id="74753" name="Rectangle 1"/>
          <p:cNvSpPr>
            <a:spLocks noChangeArrowheads="1"/>
          </p:cNvSpPr>
          <p:nvPr/>
        </p:nvSpPr>
        <p:spPr bwMode="auto">
          <a:xfrm>
            <a:off x="990600" y="838200"/>
            <a:ext cx="74676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finalizarea şi obiectivarea ideilor, proiectelor</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Char char="•"/>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atracţii faţă de lucrurile de specialitate cu şanse reduse de a fi soluţionate de prima dată</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forţă intelectuală şi morală pentru argumentarea propriilor idei</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autonomie şi independenţă în realizarea lucrărilor de specialitate, realizarea lucrărilor de specialitate, realizarea proiectelor, a strategiilor de lucru prin efort individual</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evitarea problemelor rutiniene, a muncii repetitive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relativă independenţă de opiniilor altora</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457200" y="914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457200" y="1524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457200" y="2286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457200" y="2895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457200" y="3962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457200" y="4495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754" name="Rectangle 2"/>
          <p:cNvSpPr>
            <a:spLocks noChangeArrowheads="1"/>
          </p:cNvSpPr>
          <p:nvPr/>
        </p:nvSpPr>
        <p:spPr bwMode="auto">
          <a:xfrm>
            <a:off x="1066800" y="4876800"/>
            <a:ext cx="7239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independenţă în gândire şi acţiune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aprecierea şi autoaprecierea după originalitatea rezultatelor</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spirit de investigaţie ştiinţifică</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1" name="Right Arrow 10"/>
          <p:cNvSpPr/>
          <p:nvPr/>
        </p:nvSpPr>
        <p:spPr>
          <a:xfrm>
            <a:off x="457200" y="4953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457200" y="5562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457200" y="6096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3124200"/>
            <a:ext cx="2133600" cy="533400"/>
          </a:xfrm>
          <a:prstGeom prst="rect">
            <a:avLst/>
          </a:prstGeom>
          <a:solidFill>
            <a:srgbClr val="FFFF00">
              <a:alpha val="52000"/>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b="1" smtClean="0">
                <a:solidFill>
                  <a:schemeClr val="accent1">
                    <a:lumMod val="75000"/>
                  </a:schemeClr>
                </a:solidFill>
                <a:latin typeface="Arial" pitchFamily="34" charset="0"/>
                <a:cs typeface="Arial" pitchFamily="34" charset="0"/>
              </a:rPr>
              <a:t>CREATIVITATEA</a:t>
            </a:r>
            <a:endParaRPr lang="en-US" b="1">
              <a:solidFill>
                <a:schemeClr val="accent1">
                  <a:lumMod val="75000"/>
                </a:schemeClr>
              </a:solidFill>
              <a:latin typeface="Arial" pitchFamily="34" charset="0"/>
              <a:cs typeface="Arial" pitchFamily="34" charset="0"/>
            </a:endParaRPr>
          </a:p>
        </p:txBody>
      </p:sp>
      <p:sp>
        <p:nvSpPr>
          <p:cNvPr id="4" name="Rectangle 3"/>
          <p:cNvSpPr/>
          <p:nvPr/>
        </p:nvSpPr>
        <p:spPr>
          <a:xfrm>
            <a:off x="3581400" y="838200"/>
            <a:ext cx="4953000" cy="923330"/>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b="1" i="1" smtClean="0">
                <a:solidFill>
                  <a:srgbClr val="FF0000"/>
                </a:solidFill>
                <a:latin typeface="Arial" pitchFamily="34" charset="0"/>
                <a:cs typeface="Arial" pitchFamily="34" charset="0"/>
              </a:rPr>
              <a:t>operează</a:t>
            </a:r>
            <a:r>
              <a:rPr lang="ro-RO" smtClean="0">
                <a:latin typeface="Arial" pitchFamily="34" charset="0"/>
                <a:cs typeface="Arial" pitchFamily="34" charset="0"/>
              </a:rPr>
              <a:t>   transformări   originale   şi   semnificative   în   organizarea  conştientului (McKinnon).</a:t>
            </a:r>
            <a:endParaRPr lang="en-US">
              <a:latin typeface="Arial" pitchFamily="34" charset="0"/>
              <a:cs typeface="Arial" pitchFamily="34" charset="0"/>
            </a:endParaRPr>
          </a:p>
        </p:txBody>
      </p:sp>
      <p:sp>
        <p:nvSpPr>
          <p:cNvPr id="21505" name="Rectangle 1"/>
          <p:cNvSpPr>
            <a:spLocks noChangeArrowheads="1"/>
          </p:cNvSpPr>
          <p:nvPr/>
        </p:nvSpPr>
        <p:spPr bwMode="auto">
          <a:xfrm>
            <a:off x="3581400" y="2209800"/>
            <a:ext cx="4953000" cy="646331"/>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4605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reorganizează</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elementele câmpului de percepţie într-un mod original (G. W.</a:t>
            </a:r>
            <a:r>
              <a:rPr kumimoji="0" lang="ro-RO" b="0" i="0" u="none" strike="noStrike" cap="none" normalizeH="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Allport).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3581400" y="3352800"/>
            <a:ext cx="4953000" cy="646331"/>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46050" algn="l"/>
              </a:tabLst>
            </a:pP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asociază</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informaţii de o manieră imprevizibilă (Ghiselin)</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1507" name="Rectangle 3"/>
          <p:cNvSpPr>
            <a:spLocks noChangeArrowheads="1"/>
          </p:cNvSpPr>
          <p:nvPr/>
        </p:nvSpPr>
        <p:spPr bwMode="auto">
          <a:xfrm>
            <a:off x="3581400" y="4419600"/>
            <a:ext cx="4953000" cy="646331"/>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46050" algn="l"/>
              </a:tabLst>
            </a:pPr>
            <a:r>
              <a:rPr lang="ro-RO" smtClean="0">
                <a:solidFill>
                  <a:srgbClr val="000000"/>
                </a:solidFill>
                <a:latin typeface="Arial" pitchFamily="34" charset="0"/>
                <a:ea typeface="Times New Roman" pitchFamily="18" charset="0"/>
                <a:cs typeface="Arial" pitchFamily="34" charset="0"/>
              </a:rPr>
              <a:t>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ste o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combinare</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 ceva cunoscut pentru a produce idei sau soluţii noi (Laswell)</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1508" name="Rectangle 4"/>
          <p:cNvSpPr>
            <a:spLocks noChangeArrowheads="1"/>
          </p:cNvSpPr>
          <p:nvPr/>
        </p:nvSpPr>
        <p:spPr bwMode="auto">
          <a:xfrm>
            <a:off x="3581400" y="5486400"/>
            <a:ext cx="4953000" cy="646331"/>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46050" algn="l"/>
              </a:tabLst>
            </a:pPr>
            <a:r>
              <a:rPr lang="en-US" b="1" i="1" smtClean="0">
                <a:solidFill>
                  <a:srgbClr val="FF0000"/>
                </a:solidFill>
                <a:latin typeface="Arial" pitchFamily="34" charset="0"/>
                <a:ea typeface="Times New Roman" pitchFamily="18" charset="0"/>
                <a:cs typeface="Arial" pitchFamily="34" charset="0"/>
              </a:rPr>
              <a:t>r</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ealizează</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produse noi şi de valoare pentru societate (Moles)</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10" name="Elbow Connector 9"/>
          <p:cNvCxnSpPr>
            <a:stCxn id="3" idx="3"/>
            <a:endCxn id="4" idx="1"/>
          </p:cNvCxnSpPr>
          <p:nvPr/>
        </p:nvCxnSpPr>
        <p:spPr>
          <a:xfrm flipV="1">
            <a:off x="2667000" y="1299865"/>
            <a:ext cx="914400" cy="2091035"/>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3" idx="3"/>
            <a:endCxn id="21505" idx="1"/>
          </p:cNvCxnSpPr>
          <p:nvPr/>
        </p:nvCxnSpPr>
        <p:spPr>
          <a:xfrm flipV="1">
            <a:off x="2667000" y="2532966"/>
            <a:ext cx="914400" cy="857934"/>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3" idx="3"/>
            <a:endCxn id="21506" idx="1"/>
          </p:cNvCxnSpPr>
          <p:nvPr/>
        </p:nvCxnSpPr>
        <p:spPr>
          <a:xfrm>
            <a:off x="2667000" y="3390900"/>
            <a:ext cx="914400" cy="285066"/>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3" idx="3"/>
            <a:endCxn id="21507" idx="1"/>
          </p:cNvCxnSpPr>
          <p:nvPr/>
        </p:nvCxnSpPr>
        <p:spPr>
          <a:xfrm>
            <a:off x="2667000" y="3390900"/>
            <a:ext cx="914400" cy="1351866"/>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3" idx="3"/>
            <a:endCxn id="21508" idx="1"/>
          </p:cNvCxnSpPr>
          <p:nvPr/>
        </p:nvCxnSpPr>
        <p:spPr>
          <a:xfrm>
            <a:off x="2667000" y="3390900"/>
            <a:ext cx="914400" cy="2418666"/>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3" name="Slide Number Placeholder 12"/>
          <p:cNvSpPr>
            <a:spLocks noGrp="1"/>
          </p:cNvSpPr>
          <p:nvPr>
            <p:ph type="sldNum" sz="quarter" idx="12"/>
          </p:nvPr>
        </p:nvSpPr>
        <p:spPr/>
        <p:txBody>
          <a:bodyPr/>
          <a:lstStyle/>
          <a:p>
            <a:fld id="{11BC0289-3807-40C7-866C-DA665800FB43}"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60</a:t>
            </a:fld>
            <a:endParaRPr lang="en-US"/>
          </a:p>
        </p:txBody>
      </p:sp>
      <p:sp>
        <p:nvSpPr>
          <p:cNvPr id="75777" name="Rectangle 1"/>
          <p:cNvSpPr>
            <a:spLocks noChangeArrowheads="1"/>
          </p:cNvSpPr>
          <p:nvPr/>
        </p:nvSpPr>
        <p:spPr bwMode="auto">
          <a:xfrm>
            <a:off x="1371600" y="1447800"/>
            <a:ext cx="74676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nivel de aspiraţie ridicat</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 în plan profesional;</a:t>
            </a:r>
          </a:p>
          <a:p>
            <a:pPr marL="0" marR="0" lvl="0" indent="0" algn="l" defTabSz="914400" rtl="0" eaLnBrk="1" fontAlgn="base" latinLnBrk="0" hangingPunct="1">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iniţiativă</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încredere în forţele proprii</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abilitatea de a opera în acelaşi timp cu cât mai multe idei</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autodepăşirea, relativa nemulţumire faţă de lucrurile deja realizate, terminate şi reluarea lor în alte unghiuri</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tab pos="215900" algn="l"/>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15900"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tendinţa de autoperfecţionare continuă</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ight Arrow 3"/>
          <p:cNvSpPr/>
          <p:nvPr/>
        </p:nvSpPr>
        <p:spPr>
          <a:xfrm>
            <a:off x="609600" y="1524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609600" y="2133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609600" y="2667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09600" y="3200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09600" y="3733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609600" y="4572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61</a:t>
            </a:fld>
            <a:endParaRPr lang="en-US"/>
          </a:p>
        </p:txBody>
      </p:sp>
      <p:sp>
        <p:nvSpPr>
          <p:cNvPr id="3" name="Rectangle 2"/>
          <p:cNvSpPr/>
          <p:nvPr/>
        </p:nvSpPr>
        <p:spPr>
          <a:xfrm>
            <a:off x="914400" y="1066800"/>
            <a:ext cx="7772400" cy="430887"/>
          </a:xfrm>
          <a:prstGeom prst="rect">
            <a:avLst/>
          </a:prstGeom>
          <a:effectLst>
            <a:outerShdw blurRad="50800" dist="38100" algn="l" rotWithShape="0">
              <a:prstClr val="black">
                <a:alpha val="40000"/>
              </a:prstClr>
            </a:outerShdw>
          </a:effectLst>
        </p:spPr>
        <p:txBody>
          <a:bodyPr wrap="square">
            <a:spAutoFit/>
          </a:bodyPr>
          <a:lstStyle/>
          <a:p>
            <a:pPr algn="just"/>
            <a:r>
              <a:rPr lang="ro-RO" sz="2200" b="1" smtClean="0">
                <a:solidFill>
                  <a:schemeClr val="accent6">
                    <a:lumMod val="50000"/>
                  </a:schemeClr>
                </a:solidFill>
                <a:latin typeface="Arial" pitchFamily="34" charset="0"/>
                <a:cs typeface="Arial" pitchFamily="34" charset="0"/>
              </a:rPr>
              <a:t>1.4 Teorii legate de evoluția creativității</a:t>
            </a:r>
            <a:endParaRPr lang="en-US" sz="2200">
              <a:solidFill>
                <a:schemeClr val="accent6">
                  <a:lumMod val="50000"/>
                </a:schemeClr>
              </a:solidFill>
              <a:latin typeface="Arial" pitchFamily="34" charset="0"/>
              <a:cs typeface="Arial" pitchFamily="34" charset="0"/>
            </a:endParaRPr>
          </a:p>
        </p:txBody>
      </p:sp>
      <p:sp>
        <p:nvSpPr>
          <p:cNvPr id="4" name="Rectangle 3"/>
          <p:cNvSpPr/>
          <p:nvPr/>
        </p:nvSpPr>
        <p:spPr>
          <a:xfrm>
            <a:off x="990600" y="1905000"/>
            <a:ext cx="7391400" cy="3170099"/>
          </a:xfrm>
          <a:prstGeom prst="rect">
            <a:avLst/>
          </a:prstGeom>
        </p:spPr>
        <p:txBody>
          <a:bodyPr wrap="square">
            <a:spAutoFit/>
          </a:bodyPr>
          <a:lstStyle/>
          <a:p>
            <a:pPr algn="just"/>
            <a:r>
              <a:rPr lang="ro-RO" sz="2000" smtClean="0">
                <a:latin typeface="Arial" pitchFamily="34" charset="0"/>
                <a:cs typeface="Arial" pitchFamily="34" charset="0"/>
              </a:rPr>
              <a:t>În dezvoltarea acestui domeniu s-au conturat mai multe </a:t>
            </a:r>
            <a:r>
              <a:rPr lang="ro-RO" sz="2000" b="1" i="1" smtClean="0">
                <a:solidFill>
                  <a:schemeClr val="accent6">
                    <a:lumMod val="50000"/>
                  </a:schemeClr>
                </a:solidFill>
                <a:latin typeface="Arial" pitchFamily="34" charset="0"/>
                <a:cs typeface="Arial" pitchFamily="34" charset="0"/>
              </a:rPr>
              <a:t>curente de gândire</a:t>
            </a:r>
            <a:r>
              <a:rPr lang="ro-RO" sz="2000" smtClean="0">
                <a:latin typeface="Arial" pitchFamily="34" charset="0"/>
                <a:cs typeface="Arial" pitchFamily="34" charset="0"/>
              </a:rPr>
              <a:t> sau </a:t>
            </a:r>
            <a:r>
              <a:rPr lang="ro-RO" sz="2000" b="1" i="1" smtClean="0">
                <a:solidFill>
                  <a:schemeClr val="accent6">
                    <a:lumMod val="50000"/>
                  </a:schemeClr>
                </a:solidFill>
                <a:latin typeface="Arial" pitchFamily="34" charset="0"/>
                <a:cs typeface="Arial" pitchFamily="34" charset="0"/>
              </a:rPr>
              <a:t>teorii</a:t>
            </a:r>
            <a:r>
              <a:rPr lang="ro-RO" sz="2000" smtClean="0">
                <a:latin typeface="Arial" pitchFamily="34" charset="0"/>
                <a:cs typeface="Arial" pitchFamily="34" charset="0"/>
              </a:rPr>
              <a:t> privind </a:t>
            </a:r>
            <a:r>
              <a:rPr lang="ro-RO" sz="2000" b="1" i="1" smtClean="0">
                <a:solidFill>
                  <a:schemeClr val="accent1">
                    <a:lumMod val="75000"/>
                  </a:schemeClr>
                </a:solidFill>
                <a:latin typeface="Arial" pitchFamily="34" charset="0"/>
                <a:cs typeface="Arial" pitchFamily="34" charset="0"/>
              </a:rPr>
              <a:t>evoluţia creativităţii</a:t>
            </a:r>
            <a:r>
              <a:rPr lang="ro-RO" sz="2000" smtClean="0">
                <a:latin typeface="Arial" pitchFamily="34" charset="0"/>
                <a:cs typeface="Arial" pitchFamily="34" charset="0"/>
              </a:rPr>
              <a:t>. </a:t>
            </a:r>
          </a:p>
          <a:p>
            <a:pPr algn="just"/>
            <a:endParaRPr lang="ro-RO" sz="2000" smtClean="0">
              <a:latin typeface="Arial" pitchFamily="34" charset="0"/>
              <a:cs typeface="Arial" pitchFamily="34" charset="0"/>
            </a:endParaRPr>
          </a:p>
          <a:p>
            <a:pPr algn="just"/>
            <a:r>
              <a:rPr lang="ro-RO" sz="2000" smtClean="0">
                <a:latin typeface="Arial" pitchFamily="34" charset="0"/>
                <a:cs typeface="Arial" pitchFamily="34" charset="0"/>
              </a:rPr>
              <a:t>Unele dintre acestea sunt </a:t>
            </a:r>
            <a:r>
              <a:rPr lang="ro-RO" sz="2000" b="1" i="1" smtClean="0">
                <a:solidFill>
                  <a:schemeClr val="accent1">
                    <a:lumMod val="75000"/>
                  </a:schemeClr>
                </a:solidFill>
                <a:latin typeface="Arial" pitchFamily="34" charset="0"/>
                <a:cs typeface="Arial" pitchFamily="34" charset="0"/>
              </a:rPr>
              <a:t>grupate în raport de evoluţiile tehnice </a:t>
            </a:r>
            <a:r>
              <a:rPr lang="ro-RO" sz="2000" smtClean="0">
                <a:latin typeface="Arial" pitchFamily="34" charset="0"/>
                <a:cs typeface="Arial" pitchFamily="34" charset="0"/>
              </a:rPr>
              <a:t>(concepţia tehnică, teoria sociologică, teoria tehnicistă şi teoria structuralistă)</a:t>
            </a:r>
          </a:p>
          <a:p>
            <a:pPr algn="just"/>
            <a:endParaRPr lang="ro-RO" sz="2000" smtClean="0">
              <a:latin typeface="Arial" pitchFamily="34" charset="0"/>
              <a:cs typeface="Arial" pitchFamily="34" charset="0"/>
            </a:endParaRPr>
          </a:p>
          <a:p>
            <a:pPr algn="just"/>
            <a:r>
              <a:rPr lang="ro-RO" sz="2000" smtClean="0">
                <a:latin typeface="Arial" pitchFamily="34" charset="0"/>
                <a:cs typeface="Arial" pitchFamily="34" charset="0"/>
              </a:rPr>
              <a:t>Altele </a:t>
            </a:r>
            <a:r>
              <a:rPr lang="ro-RO" sz="2000" b="1" i="1" smtClean="0">
                <a:solidFill>
                  <a:schemeClr val="accent6">
                    <a:lumMod val="50000"/>
                  </a:schemeClr>
                </a:solidFill>
                <a:latin typeface="Arial" pitchFamily="34" charset="0"/>
                <a:cs typeface="Arial" pitchFamily="34" charset="0"/>
              </a:rPr>
              <a:t>în funcţie de influenţa factorilor psihologici </a:t>
            </a:r>
            <a:r>
              <a:rPr lang="ro-RO" sz="2000" smtClean="0">
                <a:latin typeface="Arial" pitchFamily="34" charset="0"/>
                <a:cs typeface="Arial" pitchFamily="34" charset="0"/>
              </a:rPr>
              <a:t>(teoria asociaţionistă, teoria configuraţionistă, teoria comportamentală şi teorii psiho-analitice).</a:t>
            </a:r>
            <a:endParaRPr lang="en-US" sz="2000">
              <a:latin typeface="Arial" pitchFamily="34" charset="0"/>
              <a:cs typeface="Arial" pitchFamily="34" charset="0"/>
            </a:endParaRPr>
          </a:p>
        </p:txBody>
      </p:sp>
      <p:sp>
        <p:nvSpPr>
          <p:cNvPr id="5" name="Right Arrow 4"/>
          <p:cNvSpPr/>
          <p:nvPr/>
        </p:nvSpPr>
        <p:spPr>
          <a:xfrm>
            <a:off x="381000" y="20574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81000" y="29718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81000" y="41148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62</a:t>
            </a:fld>
            <a:endParaRPr lang="en-US"/>
          </a:p>
        </p:txBody>
      </p:sp>
      <p:pic>
        <p:nvPicPr>
          <p:cNvPr id="76802" name="Picture 2"/>
          <p:cNvPicPr>
            <a:picLocks noChangeAspect="1" noChangeArrowheads="1"/>
          </p:cNvPicPr>
          <p:nvPr/>
        </p:nvPicPr>
        <p:blipFill>
          <a:blip r:embed="rId2" cstate="print"/>
          <a:srcRect/>
          <a:stretch>
            <a:fillRect/>
          </a:stretch>
        </p:blipFill>
        <p:spPr bwMode="auto">
          <a:xfrm>
            <a:off x="1447800" y="304800"/>
            <a:ext cx="6643688" cy="5824376"/>
          </a:xfrm>
          <a:prstGeom prst="rect">
            <a:avLst/>
          </a:prstGeom>
          <a:noFill/>
          <a:ln w="9525">
            <a:noFill/>
            <a:miter lim="800000"/>
            <a:headEnd/>
            <a:tailEnd/>
          </a:ln>
          <a:effectLst/>
        </p:spPr>
      </p:pic>
      <p:sp>
        <p:nvSpPr>
          <p:cNvPr id="4" name="Rectangle 3"/>
          <p:cNvSpPr/>
          <p:nvPr/>
        </p:nvSpPr>
        <p:spPr>
          <a:xfrm>
            <a:off x="3276600" y="6248400"/>
            <a:ext cx="3223447" cy="369332"/>
          </a:xfrm>
          <a:prstGeom prst="rect">
            <a:avLst/>
          </a:prstGeom>
          <a:solidFill>
            <a:srgbClr val="FFFF99"/>
          </a:solidFill>
          <a:ln w="12700">
            <a:solidFill>
              <a:srgbClr val="C00000"/>
            </a:solidFill>
          </a:ln>
        </p:spPr>
        <p:txBody>
          <a:bodyPr wrap="none">
            <a:spAutoFit/>
          </a:bodyPr>
          <a:lstStyle/>
          <a:p>
            <a:r>
              <a:rPr lang="ro-RO" smtClean="0">
                <a:latin typeface="Arial" pitchFamily="34" charset="0"/>
                <a:cs typeface="Arial" pitchFamily="34" charset="0"/>
              </a:rPr>
              <a:t>Teorii în domeniul creativităţii</a:t>
            </a:r>
            <a:endParaRPr lang="en-US">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63</a:t>
            </a:fld>
            <a:endParaRPr lang="en-US"/>
          </a:p>
        </p:txBody>
      </p:sp>
      <p:sp>
        <p:nvSpPr>
          <p:cNvPr id="3" name="Rectangle 2"/>
          <p:cNvSpPr/>
          <p:nvPr/>
        </p:nvSpPr>
        <p:spPr>
          <a:xfrm>
            <a:off x="1981200" y="1295400"/>
            <a:ext cx="6553200" cy="2308324"/>
          </a:xfrm>
          <a:prstGeom prst="rect">
            <a:avLst/>
          </a:prstGeom>
          <a:ln>
            <a:solidFill>
              <a:schemeClr val="accent1">
                <a:lumMod val="75000"/>
              </a:schemeClr>
            </a:solidFill>
          </a:ln>
        </p:spPr>
        <p:txBody>
          <a:bodyPr wrap="square">
            <a:spAutoFit/>
          </a:bodyPr>
          <a:lstStyle/>
          <a:p>
            <a:pPr algn="just"/>
            <a:r>
              <a:rPr lang="ro-RO" b="1" i="1" smtClean="0">
                <a:solidFill>
                  <a:schemeClr val="accent1">
                    <a:lumMod val="75000"/>
                  </a:schemeClr>
                </a:solidFill>
                <a:latin typeface="Arial" pitchFamily="34" charset="0"/>
                <a:cs typeface="Arial" pitchFamily="34" charset="0"/>
              </a:rPr>
              <a:t>a creativităţii şi a produselor sale </a:t>
            </a:r>
            <a:r>
              <a:rPr lang="ro-RO" smtClean="0">
                <a:latin typeface="Arial" pitchFamily="34" charset="0"/>
                <a:cs typeface="Arial" pitchFamily="34" charset="0"/>
              </a:rPr>
              <a:t>a debutat o dată cu perioada afirmării unei gândiri, la sfârşitul secolului trecut, potrivit căreia </a:t>
            </a:r>
            <a:r>
              <a:rPr lang="ro-RO" b="1" i="1" smtClean="0">
                <a:solidFill>
                  <a:schemeClr val="accent1">
                    <a:lumMod val="75000"/>
                  </a:schemeClr>
                </a:solidFill>
                <a:latin typeface="Arial" pitchFamily="34" charset="0"/>
                <a:cs typeface="Arial" pitchFamily="34" charset="0"/>
              </a:rPr>
              <a:t>evoluţia tehnicii </a:t>
            </a:r>
            <a:r>
              <a:rPr lang="ro-RO" smtClean="0">
                <a:latin typeface="Arial" pitchFamily="34" charset="0"/>
                <a:cs typeface="Arial" pitchFamily="34" charset="0"/>
              </a:rPr>
              <a:t>este asigurată de </a:t>
            </a:r>
            <a:r>
              <a:rPr lang="ro-RO" b="1" i="1" smtClean="0">
                <a:solidFill>
                  <a:schemeClr val="accent1">
                    <a:lumMod val="75000"/>
                  </a:schemeClr>
                </a:solidFill>
                <a:latin typeface="Arial" pitchFamily="34" charset="0"/>
                <a:cs typeface="Arial" pitchFamily="34" charset="0"/>
              </a:rPr>
              <a:t>creaţiile marilor inventatori</a:t>
            </a:r>
            <a:r>
              <a:rPr lang="ro-RO" smtClean="0">
                <a:latin typeface="Arial" pitchFamily="34" charset="0"/>
                <a:cs typeface="Arial" pitchFamily="34" charset="0"/>
              </a:rPr>
              <a:t>. Potrivit acestei teorii, </a:t>
            </a:r>
            <a:r>
              <a:rPr lang="ro-RO" b="1" i="1" smtClean="0">
                <a:solidFill>
                  <a:srgbClr val="FF0000"/>
                </a:solidFill>
                <a:latin typeface="Arial" pitchFamily="34" charset="0"/>
                <a:cs typeface="Arial" pitchFamily="34" charset="0"/>
              </a:rPr>
              <a:t>persoana</a:t>
            </a:r>
            <a:r>
              <a:rPr lang="ro-RO" smtClean="0">
                <a:latin typeface="Arial" pitchFamily="34" charset="0"/>
                <a:cs typeface="Arial" pitchFamily="34" charset="0"/>
              </a:rPr>
              <a:t> care </a:t>
            </a:r>
            <a:r>
              <a:rPr lang="ro-RO" b="1" i="1" smtClean="0">
                <a:solidFill>
                  <a:srgbClr val="FF0000"/>
                </a:solidFill>
                <a:latin typeface="Arial" pitchFamily="34" charset="0"/>
                <a:cs typeface="Arial" pitchFamily="34" charset="0"/>
              </a:rPr>
              <a:t>realizează </a:t>
            </a:r>
            <a:r>
              <a:rPr lang="ro-RO" b="1" i="1" smtClean="0">
                <a:solidFill>
                  <a:schemeClr val="accent1">
                    <a:lumMod val="75000"/>
                  </a:schemeClr>
                </a:solidFill>
                <a:latin typeface="Arial" pitchFamily="34" charset="0"/>
                <a:cs typeface="Arial" pitchFamily="34" charset="0"/>
              </a:rPr>
              <a:t>actul de creaţie </a:t>
            </a:r>
            <a:r>
              <a:rPr lang="ro-RO" smtClean="0">
                <a:latin typeface="Arial" pitchFamily="34" charset="0"/>
                <a:cs typeface="Arial" pitchFamily="34" charset="0"/>
              </a:rPr>
              <a:t>are </a:t>
            </a:r>
            <a:r>
              <a:rPr lang="ro-RO" b="1" i="1" smtClean="0">
                <a:solidFill>
                  <a:srgbClr val="FF0000"/>
                </a:solidFill>
                <a:latin typeface="Arial" pitchFamily="34" charset="0"/>
                <a:cs typeface="Arial" pitchFamily="34" charset="0"/>
              </a:rPr>
              <a:t>rolul esenţial</a:t>
            </a:r>
            <a:r>
              <a:rPr lang="ro-RO" smtClean="0">
                <a:latin typeface="Arial" pitchFamily="34" charset="0"/>
                <a:cs typeface="Arial" pitchFamily="34" charset="0"/>
              </a:rPr>
              <a:t>, iar </a:t>
            </a:r>
            <a:r>
              <a:rPr lang="ro-RO" b="1" i="1" smtClean="0">
                <a:solidFill>
                  <a:schemeClr val="accent1">
                    <a:lumMod val="75000"/>
                  </a:schemeClr>
                </a:solidFill>
                <a:latin typeface="Arial" pitchFamily="34" charset="0"/>
                <a:cs typeface="Arial" pitchFamily="34" charset="0"/>
              </a:rPr>
              <a:t>creaţia</a:t>
            </a:r>
            <a:r>
              <a:rPr lang="ro-RO" smtClean="0">
                <a:latin typeface="Arial" pitchFamily="34" charset="0"/>
                <a:cs typeface="Arial" pitchFamily="34" charset="0"/>
              </a:rPr>
              <a:t>, ca proces de producere de noi idei, </a:t>
            </a:r>
            <a:r>
              <a:rPr lang="ro-RO" b="1" i="1" smtClean="0">
                <a:solidFill>
                  <a:srgbClr val="FF0000"/>
                </a:solidFill>
                <a:latin typeface="Arial" pitchFamily="34" charset="0"/>
                <a:cs typeface="Arial" pitchFamily="34" charset="0"/>
              </a:rPr>
              <a:t>se datorează în exclusivitate calităţilor intelectuale de excepţie</a:t>
            </a:r>
            <a:r>
              <a:rPr lang="ro-RO" smtClean="0">
                <a:latin typeface="Arial" pitchFamily="34" charset="0"/>
                <a:cs typeface="Arial" pitchFamily="34" charset="0"/>
              </a:rPr>
              <a:t> ale </a:t>
            </a:r>
            <a:r>
              <a:rPr lang="ro-RO" b="1" i="1" smtClean="0">
                <a:solidFill>
                  <a:schemeClr val="accent1">
                    <a:lumMod val="75000"/>
                  </a:schemeClr>
                </a:solidFill>
                <a:latin typeface="Arial" pitchFamily="34" charset="0"/>
                <a:cs typeface="Arial" pitchFamily="34" charset="0"/>
              </a:rPr>
              <a:t>creatorului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4" name="Rectangle 3"/>
          <p:cNvSpPr/>
          <p:nvPr/>
        </p:nvSpPr>
        <p:spPr>
          <a:xfrm>
            <a:off x="381000" y="685800"/>
            <a:ext cx="2464136"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1">
                    <a:lumMod val="75000"/>
                  </a:schemeClr>
                </a:solidFill>
                <a:latin typeface="Arial" pitchFamily="34" charset="0"/>
                <a:cs typeface="Arial" pitchFamily="34" charset="0"/>
              </a:rPr>
              <a:t>Concepţia tehnică </a:t>
            </a:r>
            <a:endParaRPr lang="en-US" sz="2000">
              <a:solidFill>
                <a:schemeClr val="accent1">
                  <a:lumMod val="75000"/>
                </a:schemeClr>
              </a:solidFill>
            </a:endParaRPr>
          </a:p>
        </p:txBody>
      </p:sp>
      <p:cxnSp>
        <p:nvCxnSpPr>
          <p:cNvPr id="6" name="Shape 5"/>
          <p:cNvCxnSpPr>
            <a:stCxn id="4" idx="2"/>
            <a:endCxn id="3" idx="1"/>
          </p:cNvCxnSpPr>
          <p:nvPr/>
        </p:nvCxnSpPr>
        <p:spPr>
          <a:xfrm rot="16200000" flipH="1">
            <a:off x="1115308" y="1583670"/>
            <a:ext cx="1363652" cy="368132"/>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905000" y="4724400"/>
            <a:ext cx="6629400" cy="1754326"/>
          </a:xfrm>
          <a:prstGeom prst="rect">
            <a:avLst/>
          </a:prstGeom>
          <a:ln>
            <a:solidFill>
              <a:schemeClr val="accent1">
                <a:lumMod val="75000"/>
              </a:schemeClr>
            </a:solidFill>
          </a:ln>
        </p:spPr>
        <p:txBody>
          <a:bodyPr wrap="square">
            <a:spAutoFit/>
          </a:bodyPr>
          <a:lstStyle/>
          <a:p>
            <a:pPr algn="just"/>
            <a:r>
              <a:rPr lang="ro-RO" smtClean="0">
                <a:latin typeface="Arial" pitchFamily="34" charset="0"/>
                <a:cs typeface="Arial" pitchFamily="34" charset="0"/>
              </a:rPr>
              <a:t>promovată în perioada interbelică, </a:t>
            </a:r>
            <a:r>
              <a:rPr lang="ro-RO" b="1" i="1" smtClean="0">
                <a:solidFill>
                  <a:schemeClr val="accent6">
                    <a:lumMod val="50000"/>
                  </a:schemeClr>
                </a:solidFill>
                <a:latin typeface="Arial" pitchFamily="34" charset="0"/>
                <a:cs typeface="Arial" pitchFamily="34" charset="0"/>
              </a:rPr>
              <a:t>are o puternică determinare socială</a:t>
            </a:r>
            <a:r>
              <a:rPr lang="ro-RO" smtClean="0">
                <a:latin typeface="Arial" pitchFamily="34" charset="0"/>
                <a:cs typeface="Arial" pitchFamily="34" charset="0"/>
              </a:rPr>
              <a:t>, este </a:t>
            </a:r>
            <a:r>
              <a:rPr lang="ro-RO" b="1" i="1" smtClean="0">
                <a:solidFill>
                  <a:schemeClr val="accent6">
                    <a:lumMod val="50000"/>
                  </a:schemeClr>
                </a:solidFill>
                <a:latin typeface="Arial" pitchFamily="34" charset="0"/>
                <a:cs typeface="Arial" pitchFamily="34" charset="0"/>
              </a:rPr>
              <a:t>previzibilă</a:t>
            </a:r>
            <a:r>
              <a:rPr lang="ro-RO" smtClean="0">
                <a:latin typeface="Arial" pitchFamily="34" charset="0"/>
                <a:cs typeface="Arial" pitchFamily="34" charset="0"/>
              </a:rPr>
              <a:t> şi </a:t>
            </a:r>
            <a:r>
              <a:rPr lang="ro-RO" b="1" i="1" smtClean="0">
                <a:solidFill>
                  <a:schemeClr val="accent6">
                    <a:lumMod val="50000"/>
                  </a:schemeClr>
                </a:solidFill>
                <a:latin typeface="Arial" pitchFamily="34" charset="0"/>
                <a:cs typeface="Arial" pitchFamily="34" charset="0"/>
              </a:rPr>
              <a:t>orientabilă</a:t>
            </a:r>
            <a:r>
              <a:rPr lang="ro-RO" smtClean="0">
                <a:latin typeface="Arial" pitchFamily="34" charset="0"/>
                <a:cs typeface="Arial" pitchFamily="34" charset="0"/>
              </a:rPr>
              <a:t>. Potrivit acestei teorii, </a:t>
            </a:r>
            <a:r>
              <a:rPr lang="ro-RO" b="1" i="1" smtClean="0">
                <a:solidFill>
                  <a:srgbClr val="FF0000"/>
                </a:solidFill>
                <a:latin typeface="Arial" pitchFamily="34" charset="0"/>
                <a:cs typeface="Arial" pitchFamily="34" charset="0"/>
              </a:rPr>
              <a:t>accentul nu se mai pune pe individ</a:t>
            </a:r>
            <a:r>
              <a:rPr lang="ro-RO" smtClean="0">
                <a:latin typeface="Arial" pitchFamily="34" charset="0"/>
                <a:cs typeface="Arial" pitchFamily="34" charset="0"/>
              </a:rPr>
              <a:t>, ci </a:t>
            </a:r>
            <a:r>
              <a:rPr lang="ro-RO" b="1" i="1" smtClean="0">
                <a:solidFill>
                  <a:schemeClr val="accent6">
                    <a:lumMod val="50000"/>
                  </a:schemeClr>
                </a:solidFill>
                <a:latin typeface="Arial" pitchFamily="34" charset="0"/>
                <a:cs typeface="Arial" pitchFamily="34" charset="0"/>
              </a:rPr>
              <a:t>pe contactul socio-cultural</a:t>
            </a:r>
            <a:r>
              <a:rPr lang="ro-RO" smtClean="0">
                <a:latin typeface="Arial" pitchFamily="34" charset="0"/>
                <a:cs typeface="Arial" pitchFamily="34" charset="0"/>
              </a:rPr>
              <a:t>, în sensul că un anumit nivel al acestuia, la o anumită presiune a cererii, </a:t>
            </a:r>
            <a:r>
              <a:rPr lang="ro-RO" b="1" i="1" smtClean="0">
                <a:solidFill>
                  <a:srgbClr val="FF0000"/>
                </a:solidFill>
                <a:latin typeface="Arial" pitchFamily="34" charset="0"/>
                <a:cs typeface="Arial" pitchFamily="34" charset="0"/>
              </a:rPr>
              <a:t>invenţiile sunt determinate, inevitabile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11" name="Rectangle 10"/>
          <p:cNvSpPr/>
          <p:nvPr/>
        </p:nvSpPr>
        <p:spPr>
          <a:xfrm>
            <a:off x="457200" y="4038600"/>
            <a:ext cx="2425792"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1">
                    <a:lumMod val="75000"/>
                  </a:schemeClr>
                </a:solidFill>
                <a:latin typeface="Arial" pitchFamily="34" charset="0"/>
                <a:cs typeface="Arial" pitchFamily="34" charset="0"/>
              </a:rPr>
              <a:t>Teoria sociologică</a:t>
            </a:r>
            <a:endParaRPr lang="en-US" sz="2000">
              <a:solidFill>
                <a:schemeClr val="accent1">
                  <a:lumMod val="75000"/>
                </a:schemeClr>
              </a:solidFill>
              <a:latin typeface="Arial" pitchFamily="34" charset="0"/>
              <a:cs typeface="Arial" pitchFamily="34" charset="0"/>
            </a:endParaRPr>
          </a:p>
        </p:txBody>
      </p:sp>
      <p:cxnSp>
        <p:nvCxnSpPr>
          <p:cNvPr id="13" name="Shape 12"/>
          <p:cNvCxnSpPr>
            <a:stCxn id="11" idx="2"/>
            <a:endCxn id="8" idx="1"/>
          </p:cNvCxnSpPr>
          <p:nvPr/>
        </p:nvCxnSpPr>
        <p:spPr>
          <a:xfrm rot="16200000" flipH="1">
            <a:off x="1206122" y="4902684"/>
            <a:ext cx="1162853" cy="234904"/>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64</a:t>
            </a:fld>
            <a:endParaRPr lang="en-US"/>
          </a:p>
        </p:txBody>
      </p:sp>
      <p:sp>
        <p:nvSpPr>
          <p:cNvPr id="3" name="Rectangle 2"/>
          <p:cNvSpPr/>
          <p:nvPr/>
        </p:nvSpPr>
        <p:spPr>
          <a:xfrm>
            <a:off x="2209800" y="1905000"/>
            <a:ext cx="6096000" cy="1477328"/>
          </a:xfrm>
          <a:prstGeom prst="rect">
            <a:avLst/>
          </a:prstGeom>
          <a:ln>
            <a:solidFill>
              <a:schemeClr val="accent1">
                <a:lumMod val="75000"/>
              </a:schemeClr>
            </a:solidFill>
          </a:ln>
        </p:spPr>
        <p:txBody>
          <a:bodyPr wrap="square">
            <a:spAutoFit/>
          </a:bodyPr>
          <a:lstStyle/>
          <a:p>
            <a:pPr algn="just"/>
            <a:r>
              <a:rPr lang="ro-RO" b="1" i="1" smtClean="0">
                <a:solidFill>
                  <a:schemeClr val="accent1">
                    <a:lumMod val="75000"/>
                  </a:schemeClr>
                </a:solidFill>
                <a:latin typeface="Arial" pitchFamily="34" charset="0"/>
                <a:cs typeface="Arial" pitchFamily="34" charset="0"/>
              </a:rPr>
              <a:t>pune accentul pe rolul structurilor tehnice existente </a:t>
            </a:r>
            <a:r>
              <a:rPr lang="ro-RO" smtClean="0">
                <a:latin typeface="Arial" pitchFamily="34" charset="0"/>
                <a:cs typeface="Arial" pitchFamily="34" charset="0"/>
              </a:rPr>
              <a:t>în </a:t>
            </a:r>
            <a:r>
              <a:rPr lang="ro-RO" b="1" i="1" smtClean="0">
                <a:solidFill>
                  <a:schemeClr val="accent6">
                    <a:lumMod val="50000"/>
                  </a:schemeClr>
                </a:solidFill>
                <a:latin typeface="Arial" pitchFamily="34" charset="0"/>
                <a:cs typeface="Arial" pitchFamily="34" charset="0"/>
              </a:rPr>
              <a:t>crearea noilor structuri</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Ideea esenţială </a:t>
            </a:r>
            <a:r>
              <a:rPr lang="ro-RO" smtClean="0">
                <a:latin typeface="Arial" pitchFamily="34" charset="0"/>
                <a:cs typeface="Arial" pitchFamily="34" charset="0"/>
              </a:rPr>
              <a:t>constă în aceea că </a:t>
            </a:r>
            <a:r>
              <a:rPr lang="ro-RO" b="1" i="1" smtClean="0">
                <a:solidFill>
                  <a:srgbClr val="FF0000"/>
                </a:solidFill>
                <a:latin typeface="Arial" pitchFamily="34" charset="0"/>
                <a:cs typeface="Arial" pitchFamily="34" charset="0"/>
              </a:rPr>
              <a:t>orice obiect tehnic nou este rezultatul unei evoluţii interioare, </a:t>
            </a:r>
            <a:r>
              <a:rPr lang="ro-RO" b="1" i="1" smtClean="0">
                <a:solidFill>
                  <a:schemeClr val="accent1">
                    <a:lumMod val="75000"/>
                  </a:schemeClr>
                </a:solidFill>
                <a:latin typeface="Arial" pitchFamily="34" charset="0"/>
                <a:cs typeface="Arial" pitchFamily="34" charset="0"/>
              </a:rPr>
              <a:t>care nu este obligatoriu o finalitate practică, ci urmează o logică tehnică</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4" name="Rectangle 3"/>
          <p:cNvSpPr/>
          <p:nvPr/>
        </p:nvSpPr>
        <p:spPr>
          <a:xfrm>
            <a:off x="762000" y="1066800"/>
            <a:ext cx="2281522"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1">
                    <a:lumMod val="75000"/>
                  </a:schemeClr>
                </a:solidFill>
                <a:latin typeface="Arial" pitchFamily="34" charset="0"/>
                <a:cs typeface="Arial" pitchFamily="34" charset="0"/>
              </a:rPr>
              <a:t>Teoria tehnicistă </a:t>
            </a:r>
            <a:endParaRPr lang="en-US" sz="2000">
              <a:solidFill>
                <a:schemeClr val="accent1">
                  <a:lumMod val="75000"/>
                </a:schemeClr>
              </a:solidFill>
              <a:latin typeface="Arial" pitchFamily="34" charset="0"/>
              <a:cs typeface="Arial" pitchFamily="34" charset="0"/>
            </a:endParaRPr>
          </a:p>
        </p:txBody>
      </p:sp>
      <p:cxnSp>
        <p:nvCxnSpPr>
          <p:cNvPr id="6" name="Shape 5"/>
          <p:cNvCxnSpPr>
            <a:stCxn id="4" idx="2"/>
            <a:endCxn id="3" idx="1"/>
          </p:cNvCxnSpPr>
          <p:nvPr/>
        </p:nvCxnSpPr>
        <p:spPr>
          <a:xfrm rot="16200000" flipH="1">
            <a:off x="1467903" y="1901767"/>
            <a:ext cx="1176754" cy="307039"/>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362200" y="4876800"/>
            <a:ext cx="6096000" cy="923330"/>
          </a:xfrm>
          <a:prstGeom prst="rect">
            <a:avLst/>
          </a:prstGeom>
          <a:ln>
            <a:solidFill>
              <a:schemeClr val="accent1">
                <a:lumMod val="75000"/>
              </a:schemeClr>
            </a:solidFill>
          </a:ln>
        </p:spPr>
        <p:txBody>
          <a:bodyPr wrap="square">
            <a:spAutoFit/>
          </a:bodyPr>
          <a:lstStyle/>
          <a:p>
            <a:pPr algn="just"/>
            <a:r>
              <a:rPr lang="ro-RO" smtClean="0">
                <a:latin typeface="Arial" pitchFamily="34" charset="0"/>
                <a:cs typeface="Arial" pitchFamily="34" charset="0"/>
              </a:rPr>
              <a:t>susţine </a:t>
            </a:r>
            <a:r>
              <a:rPr lang="ro-RO" b="1" i="1" smtClean="0">
                <a:solidFill>
                  <a:srgbClr val="FF0000"/>
                </a:solidFill>
                <a:latin typeface="Arial" pitchFamily="34" charset="0"/>
                <a:cs typeface="Arial" pitchFamily="34" charset="0"/>
              </a:rPr>
              <a:t>ideea înlănţuirii structurale a realizărilor tehnice succesive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Resortul creaţiilor tehnice </a:t>
            </a:r>
            <a:r>
              <a:rPr lang="ro-RO" smtClean="0">
                <a:latin typeface="Arial" pitchFamily="34" charset="0"/>
                <a:cs typeface="Arial" pitchFamily="34" charset="0"/>
              </a:rPr>
              <a:t>este dat de </a:t>
            </a:r>
            <a:r>
              <a:rPr lang="ro-RO" b="1" i="1" smtClean="0">
                <a:solidFill>
                  <a:schemeClr val="accent6">
                    <a:lumMod val="50000"/>
                  </a:schemeClr>
                </a:solidFill>
                <a:latin typeface="Arial" pitchFamily="34" charset="0"/>
                <a:cs typeface="Arial" pitchFamily="34" charset="0"/>
              </a:rPr>
              <a:t>raporturile structuri-intenţii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9" name="Rectangle 8"/>
          <p:cNvSpPr/>
          <p:nvPr/>
        </p:nvSpPr>
        <p:spPr>
          <a:xfrm>
            <a:off x="685800" y="4038600"/>
            <a:ext cx="2741263"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1">
                    <a:lumMod val="75000"/>
                  </a:schemeClr>
                </a:solidFill>
                <a:latin typeface="Arial" pitchFamily="34" charset="0"/>
                <a:cs typeface="Arial" pitchFamily="34" charset="0"/>
              </a:rPr>
              <a:t>Teoria structuralistă </a:t>
            </a:r>
            <a:endParaRPr lang="en-US" sz="2000">
              <a:solidFill>
                <a:schemeClr val="accent1">
                  <a:lumMod val="75000"/>
                </a:schemeClr>
              </a:solidFill>
              <a:latin typeface="Arial" pitchFamily="34" charset="0"/>
              <a:cs typeface="Arial" pitchFamily="34" charset="0"/>
            </a:endParaRPr>
          </a:p>
        </p:txBody>
      </p:sp>
      <p:cxnSp>
        <p:nvCxnSpPr>
          <p:cNvPr id="11" name="Shape 10"/>
          <p:cNvCxnSpPr>
            <a:stCxn id="9" idx="2"/>
            <a:endCxn id="8" idx="1"/>
          </p:cNvCxnSpPr>
          <p:nvPr/>
        </p:nvCxnSpPr>
        <p:spPr>
          <a:xfrm rot="16200000" flipH="1">
            <a:off x="1759439" y="4735703"/>
            <a:ext cx="899755" cy="305768"/>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65</a:t>
            </a:fld>
            <a:endParaRPr lang="en-US"/>
          </a:p>
        </p:txBody>
      </p:sp>
      <p:sp>
        <p:nvSpPr>
          <p:cNvPr id="3" name="Rectangle 2"/>
          <p:cNvSpPr/>
          <p:nvPr/>
        </p:nvSpPr>
        <p:spPr>
          <a:xfrm>
            <a:off x="2590800" y="2057400"/>
            <a:ext cx="6019800" cy="1477328"/>
          </a:xfrm>
          <a:prstGeom prst="rect">
            <a:avLst/>
          </a:prstGeom>
          <a:ln>
            <a:solidFill>
              <a:schemeClr val="accent1">
                <a:lumMod val="75000"/>
              </a:schemeClr>
            </a:solidFill>
          </a:ln>
        </p:spPr>
        <p:txBody>
          <a:bodyPr wrap="square">
            <a:spAutoFit/>
          </a:bodyPr>
          <a:lstStyle/>
          <a:p>
            <a:pPr algn="just"/>
            <a:r>
              <a:rPr lang="ro-RO" smtClean="0">
                <a:latin typeface="Arial" pitchFamily="34" charset="0"/>
                <a:cs typeface="Arial" pitchFamily="34" charset="0"/>
              </a:rPr>
              <a:t>susţine că, </a:t>
            </a:r>
            <a:r>
              <a:rPr lang="ro-RO" b="1" i="1" smtClean="0">
                <a:solidFill>
                  <a:schemeClr val="accent1">
                    <a:lumMod val="75000"/>
                  </a:schemeClr>
                </a:solidFill>
                <a:latin typeface="Arial" pitchFamily="34" charset="0"/>
                <a:cs typeface="Arial" pitchFamily="34" charset="0"/>
              </a:rPr>
              <a:t>procesul creativ </a:t>
            </a:r>
            <a:r>
              <a:rPr lang="ro-RO" smtClean="0">
                <a:latin typeface="Arial" pitchFamily="34" charset="0"/>
                <a:cs typeface="Arial" pitchFamily="34" charset="0"/>
              </a:rPr>
              <a:t>constă în </a:t>
            </a:r>
            <a:r>
              <a:rPr lang="ro-RO" b="1" i="1" smtClean="0">
                <a:solidFill>
                  <a:srgbClr val="FF0000"/>
                </a:solidFill>
                <a:latin typeface="Arial" pitchFamily="34" charset="0"/>
                <a:cs typeface="Arial" pitchFamily="34" charset="0"/>
              </a:rPr>
              <a:t>găsirea unor combinaţii noi a elementelor asociative</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integrate în combinaţiile existente</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valoarea creativă a produsului ştiinţific sau tehnic</a:t>
            </a:r>
            <a:r>
              <a:rPr lang="ro-RO" smtClean="0">
                <a:latin typeface="Arial" pitchFamily="34" charset="0"/>
                <a:cs typeface="Arial" pitchFamily="34" charset="0"/>
              </a:rPr>
              <a:t> fiind </a:t>
            </a:r>
            <a:r>
              <a:rPr lang="ro-RO" b="1" i="1" smtClean="0">
                <a:solidFill>
                  <a:srgbClr val="FF0000"/>
                </a:solidFill>
                <a:latin typeface="Arial" pitchFamily="34" charset="0"/>
                <a:cs typeface="Arial" pitchFamily="34" charset="0"/>
              </a:rPr>
              <a:t>proporţională cu distanţa ce separă elementele respective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4" name="Rectangle 3"/>
          <p:cNvSpPr/>
          <p:nvPr/>
        </p:nvSpPr>
        <p:spPr>
          <a:xfrm>
            <a:off x="533400" y="1219200"/>
            <a:ext cx="2794483"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1">
                    <a:lumMod val="75000"/>
                  </a:schemeClr>
                </a:solidFill>
                <a:latin typeface="Arial" pitchFamily="34" charset="0"/>
                <a:cs typeface="Arial" pitchFamily="34" charset="0"/>
              </a:rPr>
              <a:t>Teoria asociaţionistă </a:t>
            </a:r>
            <a:endParaRPr lang="en-US" sz="2000">
              <a:solidFill>
                <a:schemeClr val="accent1">
                  <a:lumMod val="75000"/>
                </a:schemeClr>
              </a:solidFill>
              <a:latin typeface="Arial" pitchFamily="34" charset="0"/>
              <a:cs typeface="Arial" pitchFamily="34" charset="0"/>
            </a:endParaRPr>
          </a:p>
        </p:txBody>
      </p:sp>
      <p:cxnSp>
        <p:nvCxnSpPr>
          <p:cNvPr id="6" name="Shape 5"/>
          <p:cNvCxnSpPr>
            <a:stCxn id="4" idx="2"/>
            <a:endCxn id="3" idx="1"/>
          </p:cNvCxnSpPr>
          <p:nvPr/>
        </p:nvCxnSpPr>
        <p:spPr>
          <a:xfrm rot="16200000" flipH="1">
            <a:off x="1672344" y="1877608"/>
            <a:ext cx="1176754" cy="660158"/>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743200" y="4572000"/>
            <a:ext cx="5943600" cy="1200329"/>
          </a:xfrm>
          <a:prstGeom prst="rect">
            <a:avLst/>
          </a:prstGeom>
          <a:ln>
            <a:solidFill>
              <a:schemeClr val="accent1">
                <a:lumMod val="75000"/>
              </a:schemeClr>
            </a:solidFill>
          </a:ln>
        </p:spPr>
        <p:txBody>
          <a:bodyPr wrap="square">
            <a:spAutoFit/>
          </a:bodyPr>
          <a:lstStyle/>
          <a:p>
            <a:pPr algn="just"/>
            <a:r>
              <a:rPr lang="ro-RO" smtClean="0">
                <a:latin typeface="Arial" pitchFamily="34" charset="0"/>
                <a:cs typeface="Arial" pitchFamily="34" charset="0"/>
              </a:rPr>
              <a:t>după care </a:t>
            </a:r>
            <a:r>
              <a:rPr lang="ro-RO" b="1" i="1" smtClean="0">
                <a:solidFill>
                  <a:schemeClr val="accent1">
                    <a:lumMod val="75000"/>
                  </a:schemeClr>
                </a:solidFill>
                <a:latin typeface="Arial" pitchFamily="34" charset="0"/>
                <a:cs typeface="Arial" pitchFamily="34" charset="0"/>
              </a:rPr>
              <a:t>creativitatea</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este incitată de o problemă nerezolvată</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a cărei soluţionare nu se face întâmplător </a:t>
            </a:r>
            <a:r>
              <a:rPr lang="ro-RO" smtClean="0">
                <a:latin typeface="Arial" pitchFamily="34" charset="0"/>
                <a:cs typeface="Arial" pitchFamily="34" charset="0"/>
              </a:rPr>
              <a:t>sau </a:t>
            </a:r>
            <a:r>
              <a:rPr lang="ro-RO" b="1" i="1" smtClean="0">
                <a:solidFill>
                  <a:schemeClr val="accent6">
                    <a:lumMod val="50000"/>
                  </a:schemeClr>
                </a:solidFill>
                <a:latin typeface="Arial" pitchFamily="34" charset="0"/>
                <a:cs typeface="Arial" pitchFamily="34" charset="0"/>
              </a:rPr>
              <a:t>nu se bazează pe cele învăţate anterior</a:t>
            </a:r>
            <a:r>
              <a:rPr lang="ro-RO" smtClean="0">
                <a:latin typeface="Arial" pitchFamily="34" charset="0"/>
                <a:cs typeface="Arial" pitchFamily="34" charset="0"/>
              </a:rPr>
              <a:t>, ci </a:t>
            </a:r>
            <a:r>
              <a:rPr lang="ro-RO" b="1" i="1" smtClean="0">
                <a:solidFill>
                  <a:srgbClr val="FF0000"/>
                </a:solidFill>
                <a:latin typeface="Arial" pitchFamily="34" charset="0"/>
                <a:cs typeface="Arial" pitchFamily="34" charset="0"/>
              </a:rPr>
              <a:t>necesită intuiţie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12" name="Rectangle 11"/>
          <p:cNvSpPr/>
          <p:nvPr/>
        </p:nvSpPr>
        <p:spPr>
          <a:xfrm>
            <a:off x="533400" y="3810000"/>
            <a:ext cx="3164777"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algn="ctr"/>
            <a:r>
              <a:rPr lang="ro-RO" sz="2000" b="1" i="1" smtClean="0">
                <a:solidFill>
                  <a:schemeClr val="accent1">
                    <a:lumMod val="75000"/>
                  </a:schemeClr>
                </a:solidFill>
                <a:latin typeface="Arial" pitchFamily="34" charset="0"/>
                <a:cs typeface="Arial" pitchFamily="34" charset="0"/>
              </a:rPr>
              <a:t>Teoria configuraţionistă </a:t>
            </a:r>
            <a:endParaRPr lang="en-US" sz="2000">
              <a:solidFill>
                <a:schemeClr val="accent1">
                  <a:lumMod val="75000"/>
                </a:schemeClr>
              </a:solidFill>
              <a:latin typeface="Arial" pitchFamily="34" charset="0"/>
              <a:cs typeface="Arial" pitchFamily="34" charset="0"/>
            </a:endParaRPr>
          </a:p>
        </p:txBody>
      </p:sp>
      <p:cxnSp>
        <p:nvCxnSpPr>
          <p:cNvPr id="14" name="Shape 13"/>
          <p:cNvCxnSpPr>
            <a:endCxn id="11" idx="1"/>
          </p:cNvCxnSpPr>
          <p:nvPr/>
        </p:nvCxnSpPr>
        <p:spPr>
          <a:xfrm rot="16200000" flipH="1">
            <a:off x="1871618" y="4300582"/>
            <a:ext cx="981165" cy="7620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66</a:t>
            </a:fld>
            <a:endParaRPr lang="en-US"/>
          </a:p>
        </p:txBody>
      </p:sp>
      <p:sp>
        <p:nvSpPr>
          <p:cNvPr id="3" name="Rectangle 2"/>
          <p:cNvSpPr/>
          <p:nvPr/>
        </p:nvSpPr>
        <p:spPr>
          <a:xfrm>
            <a:off x="2286000" y="1828800"/>
            <a:ext cx="6324600" cy="646331"/>
          </a:xfrm>
          <a:prstGeom prst="rect">
            <a:avLst/>
          </a:prstGeom>
          <a:ln>
            <a:solidFill>
              <a:schemeClr val="accent1">
                <a:lumMod val="75000"/>
              </a:schemeClr>
            </a:solidFill>
          </a:ln>
        </p:spPr>
        <p:txBody>
          <a:bodyPr wrap="square">
            <a:spAutoFit/>
          </a:bodyPr>
          <a:lstStyle/>
          <a:p>
            <a:pPr algn="just"/>
            <a:r>
              <a:rPr lang="ro-RO" smtClean="0">
                <a:latin typeface="Arial" pitchFamily="34" charset="0"/>
                <a:cs typeface="Arial" pitchFamily="34" charset="0"/>
              </a:rPr>
              <a:t>consideră că </a:t>
            </a:r>
            <a:r>
              <a:rPr lang="ro-RO" b="1" i="1" smtClean="0">
                <a:solidFill>
                  <a:schemeClr val="accent1">
                    <a:lumMod val="75000"/>
                  </a:schemeClr>
                </a:solidFill>
                <a:latin typeface="Arial" pitchFamily="34" charset="0"/>
                <a:cs typeface="Arial" pitchFamily="34" charset="0"/>
              </a:rPr>
              <a:t>activitatea umană creativă </a:t>
            </a:r>
            <a:r>
              <a:rPr lang="ro-RO" b="1" i="1" smtClean="0">
                <a:solidFill>
                  <a:srgbClr val="FF0000"/>
                </a:solidFill>
                <a:latin typeface="Arial" pitchFamily="34" charset="0"/>
                <a:cs typeface="Arial" pitchFamily="34" charset="0"/>
              </a:rPr>
              <a:t>implică stabilirea unor legături inedite</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neuzuale</a:t>
            </a:r>
            <a:r>
              <a:rPr lang="ro-RO" smtClean="0">
                <a:latin typeface="Arial" pitchFamily="34" charset="0"/>
                <a:cs typeface="Arial" pitchFamily="34" charset="0"/>
              </a:rPr>
              <a:t> între stimuli şi răspunsuri.</a:t>
            </a:r>
            <a:endParaRPr lang="en-US">
              <a:latin typeface="Arial" pitchFamily="34" charset="0"/>
              <a:cs typeface="Arial" pitchFamily="34" charset="0"/>
            </a:endParaRPr>
          </a:p>
        </p:txBody>
      </p:sp>
      <p:sp>
        <p:nvSpPr>
          <p:cNvPr id="4" name="Rectangle 3"/>
          <p:cNvSpPr/>
          <p:nvPr/>
        </p:nvSpPr>
        <p:spPr>
          <a:xfrm>
            <a:off x="2438400" y="3886200"/>
            <a:ext cx="6019800" cy="646331"/>
          </a:xfrm>
          <a:prstGeom prst="rect">
            <a:avLst/>
          </a:prstGeom>
          <a:ln>
            <a:solidFill>
              <a:schemeClr val="accent1">
                <a:lumMod val="75000"/>
              </a:schemeClr>
            </a:solidFill>
          </a:ln>
        </p:spPr>
        <p:txBody>
          <a:bodyPr wrap="square">
            <a:spAutoFit/>
          </a:bodyPr>
          <a:lstStyle/>
          <a:p>
            <a:pPr algn="just"/>
            <a:r>
              <a:rPr lang="ro-RO" b="1" i="1" smtClean="0">
                <a:solidFill>
                  <a:srgbClr val="FF0000"/>
                </a:solidFill>
                <a:latin typeface="Arial" pitchFamily="34" charset="0"/>
                <a:cs typeface="Arial" pitchFamily="34" charset="0"/>
              </a:rPr>
              <a:t>se axează asupra trăsăturilor</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aptitudinilor primare </a:t>
            </a:r>
            <a:r>
              <a:rPr lang="ro-RO" smtClean="0">
                <a:latin typeface="Arial" pitchFamily="34" charset="0"/>
                <a:cs typeface="Arial" pitchFamily="34" charset="0"/>
              </a:rPr>
              <a:t>şi </a:t>
            </a:r>
            <a:r>
              <a:rPr lang="ro-RO" b="1" i="1" smtClean="0">
                <a:solidFill>
                  <a:srgbClr val="FF0000"/>
                </a:solidFill>
                <a:latin typeface="Arial" pitchFamily="34" charset="0"/>
                <a:cs typeface="Arial" pitchFamily="34" charset="0"/>
              </a:rPr>
              <a:t>factorilor aptitudinali </a:t>
            </a:r>
            <a:r>
              <a:rPr lang="ro-RO" smtClean="0">
                <a:latin typeface="Arial" pitchFamily="34" charset="0"/>
                <a:cs typeface="Arial" pitchFamily="34" charset="0"/>
              </a:rPr>
              <a:t>ai </a:t>
            </a:r>
            <a:r>
              <a:rPr lang="ro-RO" b="1" i="1" smtClean="0">
                <a:solidFill>
                  <a:schemeClr val="accent1">
                    <a:lumMod val="75000"/>
                  </a:schemeClr>
                </a:solidFill>
                <a:latin typeface="Arial" pitchFamily="34" charset="0"/>
                <a:cs typeface="Arial" pitchFamily="34" charset="0"/>
              </a:rPr>
              <a:t>gândirii creatoare</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5" name="Rectangle 4"/>
          <p:cNvSpPr/>
          <p:nvPr/>
        </p:nvSpPr>
        <p:spPr>
          <a:xfrm>
            <a:off x="2514600" y="5715000"/>
            <a:ext cx="5943600" cy="646331"/>
          </a:xfrm>
          <a:prstGeom prst="rect">
            <a:avLst/>
          </a:prstGeom>
          <a:ln>
            <a:solidFill>
              <a:schemeClr val="accent2">
                <a:lumMod val="75000"/>
              </a:schemeClr>
            </a:solidFill>
          </a:ln>
        </p:spPr>
        <p:txBody>
          <a:bodyPr wrap="square">
            <a:spAutoFit/>
          </a:bodyPr>
          <a:lstStyle/>
          <a:p>
            <a:r>
              <a:rPr lang="ro-RO" b="1" i="1" smtClean="0">
                <a:solidFill>
                  <a:srgbClr val="FF0000"/>
                </a:solidFill>
                <a:latin typeface="Arial" pitchFamily="34" charset="0"/>
                <a:cs typeface="Arial" pitchFamily="34" charset="0"/>
              </a:rPr>
              <a:t>au la bază concepţia </a:t>
            </a:r>
            <a:r>
              <a:rPr lang="ro-RO" smtClean="0">
                <a:latin typeface="Arial" pitchFamily="34" charset="0"/>
                <a:cs typeface="Arial" pitchFamily="34" charset="0"/>
              </a:rPr>
              <a:t>că </a:t>
            </a:r>
            <a:r>
              <a:rPr lang="ro-RO" b="1" i="1" smtClean="0">
                <a:solidFill>
                  <a:schemeClr val="accent1">
                    <a:lumMod val="75000"/>
                  </a:schemeClr>
                </a:solidFill>
                <a:latin typeface="Arial" pitchFamily="34" charset="0"/>
                <a:cs typeface="Arial" pitchFamily="34" charset="0"/>
              </a:rPr>
              <a:t>procesul creativ </a:t>
            </a:r>
            <a:r>
              <a:rPr lang="ro-RO" smtClean="0">
                <a:latin typeface="Arial" pitchFamily="34" charset="0"/>
                <a:cs typeface="Arial" pitchFamily="34" charset="0"/>
              </a:rPr>
              <a:t>are la origine </a:t>
            </a:r>
            <a:r>
              <a:rPr lang="ro-RO" b="1" i="1" smtClean="0">
                <a:solidFill>
                  <a:schemeClr val="accent6">
                    <a:lumMod val="50000"/>
                  </a:schemeClr>
                </a:solidFill>
                <a:latin typeface="Arial" pitchFamily="34" charset="0"/>
                <a:cs typeface="Arial" pitchFamily="34" charset="0"/>
              </a:rPr>
              <a:t>elemente ale subconştientului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6" name="Rectangle 5"/>
          <p:cNvSpPr/>
          <p:nvPr/>
        </p:nvSpPr>
        <p:spPr>
          <a:xfrm>
            <a:off x="304800" y="990600"/>
            <a:ext cx="3222485"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1">
                    <a:lumMod val="75000"/>
                  </a:schemeClr>
                </a:solidFill>
                <a:latin typeface="Arial" pitchFamily="34" charset="0"/>
                <a:cs typeface="Arial" pitchFamily="34" charset="0"/>
              </a:rPr>
              <a:t>Teoria comportamentală </a:t>
            </a:r>
            <a:endParaRPr lang="en-US" sz="2000">
              <a:solidFill>
                <a:schemeClr val="accent1">
                  <a:lumMod val="75000"/>
                </a:schemeClr>
              </a:solidFill>
              <a:latin typeface="Arial" pitchFamily="34" charset="0"/>
              <a:cs typeface="Arial" pitchFamily="34" charset="0"/>
            </a:endParaRPr>
          </a:p>
        </p:txBody>
      </p:sp>
      <p:cxnSp>
        <p:nvCxnSpPr>
          <p:cNvPr id="13" name="Shape 12"/>
          <p:cNvCxnSpPr>
            <a:stCxn id="6" idx="2"/>
            <a:endCxn id="3" idx="1"/>
          </p:cNvCxnSpPr>
          <p:nvPr/>
        </p:nvCxnSpPr>
        <p:spPr>
          <a:xfrm rot="16200000" flipH="1">
            <a:off x="1720393" y="1586359"/>
            <a:ext cx="761256" cy="369957"/>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52400" y="3048000"/>
            <a:ext cx="3979038"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1">
                    <a:lumMod val="75000"/>
                  </a:schemeClr>
                </a:solidFill>
                <a:latin typeface="Arial" pitchFamily="34" charset="0"/>
                <a:cs typeface="Arial" pitchFamily="34" charset="0"/>
              </a:rPr>
              <a:t>Teoria trăsăturilor şi factorilor </a:t>
            </a:r>
            <a:endParaRPr lang="en-US" sz="2000">
              <a:solidFill>
                <a:schemeClr val="accent1">
                  <a:lumMod val="75000"/>
                </a:schemeClr>
              </a:solidFill>
              <a:latin typeface="Arial" pitchFamily="34" charset="0"/>
              <a:cs typeface="Arial" pitchFamily="34" charset="0"/>
            </a:endParaRPr>
          </a:p>
        </p:txBody>
      </p:sp>
      <p:cxnSp>
        <p:nvCxnSpPr>
          <p:cNvPr id="20" name="Shape 19"/>
          <p:cNvCxnSpPr>
            <a:stCxn id="18" idx="2"/>
            <a:endCxn id="4" idx="1"/>
          </p:cNvCxnSpPr>
          <p:nvPr/>
        </p:nvCxnSpPr>
        <p:spPr>
          <a:xfrm rot="16200000" flipH="1">
            <a:off x="1909531" y="3680497"/>
            <a:ext cx="761256" cy="296481"/>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09600" y="4876800"/>
            <a:ext cx="3023969" cy="400110"/>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1">
                    <a:lumMod val="75000"/>
                  </a:schemeClr>
                </a:solidFill>
                <a:latin typeface="Arial" pitchFamily="34" charset="0"/>
                <a:cs typeface="Arial" pitchFamily="34" charset="0"/>
              </a:rPr>
              <a:t>Teoriile psiho-analitice </a:t>
            </a:r>
            <a:endParaRPr lang="en-US" sz="2000">
              <a:solidFill>
                <a:schemeClr val="accent1">
                  <a:lumMod val="75000"/>
                </a:schemeClr>
              </a:solidFill>
              <a:latin typeface="Arial" pitchFamily="34" charset="0"/>
              <a:cs typeface="Arial" pitchFamily="34" charset="0"/>
            </a:endParaRPr>
          </a:p>
        </p:txBody>
      </p:sp>
      <p:cxnSp>
        <p:nvCxnSpPr>
          <p:cNvPr id="27" name="Shape 26"/>
          <p:cNvCxnSpPr>
            <a:stCxn id="25" idx="2"/>
            <a:endCxn id="5" idx="1"/>
          </p:cNvCxnSpPr>
          <p:nvPr/>
        </p:nvCxnSpPr>
        <p:spPr>
          <a:xfrm rot="16200000" flipH="1">
            <a:off x="1937464" y="5461030"/>
            <a:ext cx="761256" cy="393015"/>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67</a:t>
            </a:fld>
            <a:endParaRPr lang="en-US"/>
          </a:p>
        </p:txBody>
      </p:sp>
      <p:sp>
        <p:nvSpPr>
          <p:cNvPr id="3" name="Rectangle 2"/>
          <p:cNvSpPr/>
          <p:nvPr/>
        </p:nvSpPr>
        <p:spPr>
          <a:xfrm>
            <a:off x="914400" y="609600"/>
            <a:ext cx="7772400" cy="430887"/>
          </a:xfrm>
          <a:prstGeom prst="rect">
            <a:avLst/>
          </a:prstGeom>
          <a:effectLst>
            <a:outerShdw blurRad="50800" dist="38100" algn="l" rotWithShape="0">
              <a:prstClr val="black">
                <a:alpha val="40000"/>
              </a:prstClr>
            </a:outerShdw>
          </a:effectLst>
        </p:spPr>
        <p:txBody>
          <a:bodyPr wrap="square">
            <a:spAutoFit/>
          </a:bodyPr>
          <a:lstStyle/>
          <a:p>
            <a:pPr algn="just"/>
            <a:r>
              <a:rPr lang="ro-RO" sz="2200" b="1" smtClean="0">
                <a:solidFill>
                  <a:schemeClr val="accent6">
                    <a:lumMod val="50000"/>
                  </a:schemeClr>
                </a:solidFill>
                <a:latin typeface="Arial" pitchFamily="34" charset="0"/>
                <a:cs typeface="Arial" pitchFamily="34" charset="0"/>
              </a:rPr>
              <a:t>1.</a:t>
            </a:r>
            <a:r>
              <a:rPr lang="en-US" sz="2200" b="1" smtClean="0">
                <a:solidFill>
                  <a:schemeClr val="accent6">
                    <a:lumMod val="50000"/>
                  </a:schemeClr>
                </a:solidFill>
                <a:latin typeface="Arial" pitchFamily="34" charset="0"/>
                <a:cs typeface="Arial" pitchFamily="34" charset="0"/>
              </a:rPr>
              <a:t>5</a:t>
            </a:r>
            <a:r>
              <a:rPr lang="ro-RO" sz="2200" b="1" smtClean="0">
                <a:solidFill>
                  <a:schemeClr val="accent6">
                    <a:lumMod val="50000"/>
                  </a:schemeClr>
                </a:solidFill>
                <a:latin typeface="Arial" pitchFamily="34" charset="0"/>
                <a:cs typeface="Arial" pitchFamily="34" charset="0"/>
              </a:rPr>
              <a:t> Noţiuni şi elemente fundamentale despre </a:t>
            </a:r>
            <a:r>
              <a:rPr lang="en-US" sz="2200" b="1" smtClean="0">
                <a:solidFill>
                  <a:schemeClr val="accent6">
                    <a:lumMod val="50000"/>
                  </a:schemeClr>
                </a:solidFill>
                <a:latin typeface="Arial" pitchFamily="34" charset="0"/>
                <a:cs typeface="Arial" pitchFamily="34" charset="0"/>
              </a:rPr>
              <a:t>inovare</a:t>
            </a:r>
            <a:endParaRPr lang="en-US" sz="2200">
              <a:solidFill>
                <a:schemeClr val="accent6">
                  <a:lumMod val="50000"/>
                </a:schemeClr>
              </a:solidFill>
              <a:latin typeface="Arial" pitchFamily="34" charset="0"/>
              <a:cs typeface="Arial" pitchFamily="34" charset="0"/>
            </a:endParaRPr>
          </a:p>
        </p:txBody>
      </p:sp>
      <p:sp>
        <p:nvSpPr>
          <p:cNvPr id="4" name="Rectangle 3"/>
          <p:cNvSpPr/>
          <p:nvPr/>
        </p:nvSpPr>
        <p:spPr>
          <a:xfrm>
            <a:off x="1219200" y="1066800"/>
            <a:ext cx="4980851" cy="400110"/>
          </a:xfrm>
          <a:prstGeom prst="rect">
            <a:avLst/>
          </a:prstGeom>
          <a:effectLst>
            <a:outerShdw blurRad="50800" dist="38100" algn="l" rotWithShape="0">
              <a:prstClr val="black">
                <a:alpha val="40000"/>
              </a:prstClr>
            </a:outerShdw>
          </a:effectLst>
        </p:spPr>
        <p:txBody>
          <a:bodyPr wrap="none">
            <a:spAutoFit/>
          </a:bodyPr>
          <a:lstStyle/>
          <a:p>
            <a:r>
              <a:rPr lang="ro-RO" sz="2000" b="1" smtClean="0">
                <a:solidFill>
                  <a:srgbClr val="7030A0"/>
                </a:solidFill>
                <a:latin typeface="Arial" pitchFamily="34" charset="0"/>
                <a:cs typeface="Arial" pitchFamily="34" charset="0"/>
              </a:rPr>
              <a:t>1.</a:t>
            </a:r>
            <a:r>
              <a:rPr lang="en-US" sz="2000" b="1" smtClean="0">
                <a:solidFill>
                  <a:srgbClr val="7030A0"/>
                </a:solidFill>
                <a:latin typeface="Arial" pitchFamily="34" charset="0"/>
                <a:cs typeface="Arial" pitchFamily="34" charset="0"/>
              </a:rPr>
              <a:t>5</a:t>
            </a:r>
            <a:r>
              <a:rPr lang="ro-RO" sz="2000" b="1" smtClean="0">
                <a:solidFill>
                  <a:srgbClr val="7030A0"/>
                </a:solidFill>
                <a:latin typeface="Arial" pitchFamily="34" charset="0"/>
                <a:cs typeface="Arial" pitchFamily="34" charset="0"/>
              </a:rPr>
              <a:t>.1  Caracterizarea generală a inovării</a:t>
            </a:r>
            <a:endParaRPr lang="en-US" sz="2000">
              <a:solidFill>
                <a:srgbClr val="7030A0"/>
              </a:solidFill>
              <a:latin typeface="Arial" pitchFamily="34" charset="0"/>
              <a:cs typeface="Arial" pitchFamily="34" charset="0"/>
            </a:endParaRPr>
          </a:p>
        </p:txBody>
      </p:sp>
      <p:sp>
        <p:nvSpPr>
          <p:cNvPr id="5" name="Rectangle 4"/>
          <p:cNvSpPr/>
          <p:nvPr/>
        </p:nvSpPr>
        <p:spPr>
          <a:xfrm>
            <a:off x="609600" y="1447800"/>
            <a:ext cx="707245" cy="707886"/>
          </a:xfrm>
          <a:prstGeom prst="rect">
            <a:avLst/>
          </a:prstGeom>
        </p:spPr>
        <p:txBody>
          <a:bodyPr wrap="none">
            <a:spAutoFit/>
          </a:bodyPr>
          <a:lstStyle/>
          <a:p>
            <a:r>
              <a:rPr lang="ro-RO" sz="40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outerShdw blurRad="50800" dist="38100" algn="l" rotWithShape="0">
                    <a:prstClr val="black">
                      <a:alpha val="40000"/>
                    </a:prstClr>
                  </a:outerShdw>
                </a:effectLst>
                <a:latin typeface="Arial" pitchFamily="34" charset="0"/>
                <a:cs typeface="Arial" pitchFamily="34" charset="0"/>
                <a:sym typeface="Wingdings"/>
              </a:rPr>
              <a:t></a:t>
            </a:r>
            <a:endParaRPr lang="en-US" sz="4000"/>
          </a:p>
        </p:txBody>
      </p:sp>
      <p:sp>
        <p:nvSpPr>
          <p:cNvPr id="6" name="Rectangle 5"/>
          <p:cNvSpPr/>
          <p:nvPr/>
        </p:nvSpPr>
        <p:spPr>
          <a:xfrm>
            <a:off x="1219200" y="1600200"/>
            <a:ext cx="7086600" cy="1200329"/>
          </a:xfrm>
          <a:prstGeom prst="rect">
            <a:avLst/>
          </a:prstGeom>
        </p:spPr>
        <p:txBody>
          <a:bodyPr wrap="square">
            <a:spAutoFit/>
          </a:bodyPr>
          <a:lstStyle/>
          <a:p>
            <a:pPr algn="just"/>
            <a:r>
              <a:rPr lang="ro-RO" smtClean="0">
                <a:latin typeface="Arial" pitchFamily="34" charset="0"/>
                <a:cs typeface="Arial" pitchFamily="34" charset="0"/>
              </a:rPr>
              <a:t>În anul 1942, în lucrarea </a:t>
            </a:r>
            <a:r>
              <a:rPr lang="ro-RO" i="1" smtClean="0">
                <a:latin typeface="Arial" pitchFamily="34" charset="0"/>
                <a:cs typeface="Arial" pitchFamily="34" charset="0"/>
              </a:rPr>
              <a:t>Capitalism, socialism şi democraţie, </a:t>
            </a:r>
            <a:r>
              <a:rPr lang="ro-RO" smtClean="0">
                <a:latin typeface="Arial" pitchFamily="34" charset="0"/>
                <a:cs typeface="Arial" pitchFamily="34" charset="0"/>
              </a:rPr>
              <a:t>economistul american </a:t>
            </a:r>
            <a:r>
              <a:rPr lang="ro-RO" b="1" i="1" smtClean="0">
                <a:solidFill>
                  <a:schemeClr val="accent2">
                    <a:lumMod val="75000"/>
                  </a:schemeClr>
                </a:solidFill>
                <a:latin typeface="Arial" pitchFamily="34" charset="0"/>
                <a:cs typeface="Arial" pitchFamily="34" charset="0"/>
              </a:rPr>
              <a:t>J. A. Schumpeter</a:t>
            </a:r>
            <a:r>
              <a:rPr lang="ro-RO" smtClean="0">
                <a:solidFill>
                  <a:schemeClr val="accent2">
                    <a:lumMod val="75000"/>
                  </a:schemeClr>
                </a:solidFill>
                <a:latin typeface="Arial" pitchFamily="34" charset="0"/>
                <a:cs typeface="Arial" pitchFamily="34" charset="0"/>
              </a:rPr>
              <a:t> </a:t>
            </a:r>
            <a:r>
              <a:rPr lang="ro-RO" smtClean="0">
                <a:latin typeface="Arial" pitchFamily="34" charset="0"/>
                <a:cs typeface="Arial" pitchFamily="34" charset="0"/>
              </a:rPr>
              <a:t>propune o definiţie a </a:t>
            </a:r>
            <a:r>
              <a:rPr lang="ro-RO" b="1" i="1" smtClean="0">
                <a:solidFill>
                  <a:schemeClr val="accent6">
                    <a:lumMod val="50000"/>
                  </a:schemeClr>
                </a:solidFill>
                <a:latin typeface="Arial" pitchFamily="34" charset="0"/>
                <a:cs typeface="Arial" pitchFamily="34" charset="0"/>
              </a:rPr>
              <a:t>inovării</a:t>
            </a:r>
            <a:r>
              <a:rPr lang="ro-RO" smtClean="0">
                <a:latin typeface="Arial" pitchFamily="34" charset="0"/>
                <a:cs typeface="Arial" pitchFamily="34" charset="0"/>
              </a:rPr>
              <a:t> în domeniul tehnico-economic (prima din punct de vedere istoric), definiţie care are un caracter de mare generalitate:</a:t>
            </a:r>
            <a:endParaRPr lang="en-US">
              <a:latin typeface="Arial" pitchFamily="34" charset="0"/>
              <a:cs typeface="Arial" pitchFamily="34" charset="0"/>
            </a:endParaRPr>
          </a:p>
        </p:txBody>
      </p:sp>
      <p:sp>
        <p:nvSpPr>
          <p:cNvPr id="7" name="Rectangle 6"/>
          <p:cNvSpPr/>
          <p:nvPr/>
        </p:nvSpPr>
        <p:spPr>
          <a:xfrm>
            <a:off x="990600" y="2971800"/>
            <a:ext cx="1239442" cy="400110"/>
          </a:xfrm>
          <a:prstGeom prst="rect">
            <a:avLst/>
          </a:prstGeom>
          <a:effectLst>
            <a:glow rad="228600">
              <a:schemeClr val="accent6">
                <a:satMod val="175000"/>
                <a:alpha val="40000"/>
              </a:schemeClr>
            </a:glow>
            <a:outerShdw blurRad="57150" dist="38100" dir="5400000" algn="ctr" rotWithShape="0">
              <a:schemeClr val="accent4">
                <a:shade val="9000"/>
                <a:satMod val="105000"/>
                <a:alpha val="48000"/>
              </a:schemeClr>
            </a:outerShdw>
          </a:effectLst>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6">
                    <a:lumMod val="50000"/>
                  </a:schemeClr>
                </a:solidFill>
                <a:latin typeface="Arial" pitchFamily="34" charset="0"/>
                <a:cs typeface="Arial" pitchFamily="34" charset="0"/>
              </a:rPr>
              <a:t>Inovarea</a:t>
            </a:r>
            <a:endParaRPr lang="en-US" sz="2000">
              <a:solidFill>
                <a:schemeClr val="accent6">
                  <a:lumMod val="50000"/>
                </a:schemeClr>
              </a:solidFill>
              <a:latin typeface="Arial" pitchFamily="34" charset="0"/>
              <a:cs typeface="Arial" pitchFamily="34" charset="0"/>
            </a:endParaRPr>
          </a:p>
        </p:txBody>
      </p:sp>
      <p:sp>
        <p:nvSpPr>
          <p:cNvPr id="8" name="Rectangle 7"/>
          <p:cNvSpPr/>
          <p:nvPr/>
        </p:nvSpPr>
        <p:spPr>
          <a:xfrm>
            <a:off x="3048000" y="2971800"/>
            <a:ext cx="4429418" cy="369332"/>
          </a:xfrm>
          <a:prstGeom prst="rect">
            <a:avLst/>
          </a:prstGeom>
          <a:ln/>
        </p:spPr>
        <p:style>
          <a:lnRef idx="1">
            <a:schemeClr val="accent5"/>
          </a:lnRef>
          <a:fillRef idx="2">
            <a:schemeClr val="accent5"/>
          </a:fillRef>
          <a:effectRef idx="1">
            <a:schemeClr val="accent5"/>
          </a:effectRef>
          <a:fontRef idx="minor">
            <a:schemeClr val="dk1"/>
          </a:fontRef>
        </p:style>
        <p:txBody>
          <a:bodyPr wrap="none">
            <a:spAutoFit/>
          </a:bodyPr>
          <a:lstStyle/>
          <a:p>
            <a:r>
              <a:rPr lang="ro-RO" b="1" i="1" smtClean="0">
                <a:solidFill>
                  <a:schemeClr val="accent6">
                    <a:lumMod val="50000"/>
                  </a:schemeClr>
                </a:solidFill>
                <a:latin typeface="Arial" pitchFamily="34" charset="0"/>
                <a:cs typeface="Arial" pitchFamily="34" charset="0"/>
              </a:rPr>
              <a:t>a produce altceva sau a produce altfel </a:t>
            </a:r>
            <a:endParaRPr lang="en-US" b="1">
              <a:solidFill>
                <a:schemeClr val="accent6">
                  <a:lumMod val="50000"/>
                </a:schemeClr>
              </a:solidFill>
              <a:latin typeface="Arial" pitchFamily="34" charset="0"/>
              <a:cs typeface="Arial" pitchFamily="34" charset="0"/>
            </a:endParaRPr>
          </a:p>
        </p:txBody>
      </p:sp>
      <p:sp>
        <p:nvSpPr>
          <p:cNvPr id="9" name="Right Arrow 8"/>
          <p:cNvSpPr/>
          <p:nvPr/>
        </p:nvSpPr>
        <p:spPr>
          <a:xfrm>
            <a:off x="2362200" y="30480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1371600" y="43434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19200" y="3505200"/>
            <a:ext cx="6705600" cy="646331"/>
          </a:xfrm>
          <a:prstGeom prst="rect">
            <a:avLst/>
          </a:prstGeom>
        </p:spPr>
        <p:txBody>
          <a:bodyPr wrap="square">
            <a:spAutoFit/>
          </a:bodyPr>
          <a:lstStyle/>
          <a:p>
            <a:r>
              <a:rPr lang="ro-RO" smtClean="0">
                <a:latin typeface="Arial" pitchFamily="34" charset="0"/>
                <a:cs typeface="Arial" pitchFamily="34" charset="0"/>
              </a:rPr>
              <a:t>În cadrul inovării, aşa cum este ea definită de </a:t>
            </a:r>
            <a:r>
              <a:rPr lang="ro-RO" b="1" i="1" smtClean="0">
                <a:solidFill>
                  <a:schemeClr val="accent2">
                    <a:lumMod val="75000"/>
                  </a:schemeClr>
                </a:solidFill>
                <a:latin typeface="Arial" pitchFamily="34" charset="0"/>
                <a:cs typeface="Arial" pitchFamily="34" charset="0"/>
              </a:rPr>
              <a:t>Schumpeter</a:t>
            </a:r>
            <a:r>
              <a:rPr lang="ro-RO" smtClean="0">
                <a:latin typeface="Arial" pitchFamily="34" charset="0"/>
                <a:cs typeface="Arial" pitchFamily="34" charset="0"/>
              </a:rPr>
              <a:t>, se admite că intră </a:t>
            </a:r>
            <a:r>
              <a:rPr lang="ro-RO" b="1" i="1" smtClean="0">
                <a:solidFill>
                  <a:schemeClr val="accent6">
                    <a:lumMod val="50000"/>
                  </a:schemeClr>
                </a:solidFill>
                <a:latin typeface="Arial" pitchFamily="34" charset="0"/>
                <a:cs typeface="Arial" pitchFamily="34" charset="0"/>
              </a:rPr>
              <a:t>cinci tipuri de activități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13" name="Rectangle 12"/>
          <p:cNvSpPr/>
          <p:nvPr/>
        </p:nvSpPr>
        <p:spPr>
          <a:xfrm>
            <a:off x="2057400" y="4267200"/>
            <a:ext cx="2967479" cy="369332"/>
          </a:xfrm>
          <a:prstGeom prst="rect">
            <a:avLst/>
          </a:prstGeom>
        </p:spPr>
        <p:txBody>
          <a:bodyPr wrap="none">
            <a:spAutoFit/>
          </a:bodyPr>
          <a:lstStyle/>
          <a:p>
            <a:r>
              <a:rPr lang="ro-RO" b="1" i="1" smtClean="0">
                <a:solidFill>
                  <a:schemeClr val="accent6">
                    <a:lumMod val="50000"/>
                  </a:schemeClr>
                </a:solidFill>
                <a:latin typeface="Arial" pitchFamily="34" charset="0"/>
                <a:cs typeface="Arial" pitchFamily="34" charset="0"/>
              </a:rPr>
              <a:t>creerea unui nou produs;</a:t>
            </a:r>
            <a:endParaRPr lang="en-US" b="1" i="1">
              <a:solidFill>
                <a:schemeClr val="accent6">
                  <a:lumMod val="50000"/>
                </a:schemeClr>
              </a:solidFill>
              <a:latin typeface="Arial" pitchFamily="34" charset="0"/>
              <a:cs typeface="Arial" pitchFamily="34" charset="0"/>
            </a:endParaRPr>
          </a:p>
        </p:txBody>
      </p:sp>
      <p:sp>
        <p:nvSpPr>
          <p:cNvPr id="14" name="Rectangle 13"/>
          <p:cNvSpPr/>
          <p:nvPr/>
        </p:nvSpPr>
        <p:spPr>
          <a:xfrm>
            <a:off x="2057400" y="4724400"/>
            <a:ext cx="4916731" cy="369332"/>
          </a:xfrm>
          <a:prstGeom prst="rect">
            <a:avLst/>
          </a:prstGeom>
        </p:spPr>
        <p:txBody>
          <a:bodyPr wrap="none">
            <a:spAutoFit/>
          </a:bodyPr>
          <a:lstStyle/>
          <a:p>
            <a:r>
              <a:rPr lang="ro-RO" b="1" i="1" smtClean="0">
                <a:solidFill>
                  <a:schemeClr val="accent6">
                    <a:lumMod val="50000"/>
                  </a:schemeClr>
                </a:solidFill>
                <a:latin typeface="Arial" pitchFamily="34" charset="0"/>
                <a:cs typeface="Arial" pitchFamily="34" charset="0"/>
              </a:rPr>
              <a:t>introducerea unei noi metode de fabricaţie;</a:t>
            </a:r>
            <a:endParaRPr lang="en-US" b="1" i="1">
              <a:solidFill>
                <a:schemeClr val="accent6">
                  <a:lumMod val="50000"/>
                </a:schemeClr>
              </a:solidFill>
              <a:latin typeface="Arial" pitchFamily="34" charset="0"/>
              <a:cs typeface="Arial" pitchFamily="34" charset="0"/>
            </a:endParaRPr>
          </a:p>
        </p:txBody>
      </p:sp>
      <p:sp>
        <p:nvSpPr>
          <p:cNvPr id="15" name="Right Arrow 14"/>
          <p:cNvSpPr/>
          <p:nvPr/>
        </p:nvSpPr>
        <p:spPr>
          <a:xfrm>
            <a:off x="1371600" y="48006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1371600" y="63246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1371600" y="53340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1371600" y="58674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057400" y="5257800"/>
            <a:ext cx="6096000" cy="369332"/>
          </a:xfrm>
          <a:prstGeom prst="rect">
            <a:avLst/>
          </a:prstGeom>
        </p:spPr>
        <p:txBody>
          <a:bodyPr wrap="square">
            <a:spAutoFit/>
          </a:bodyPr>
          <a:lstStyle/>
          <a:p>
            <a:r>
              <a:rPr lang="ro-RO" b="1" i="1" smtClean="0">
                <a:solidFill>
                  <a:schemeClr val="accent6">
                    <a:lumMod val="50000"/>
                  </a:schemeClr>
                </a:solidFill>
                <a:latin typeface="Arial" pitchFamily="34" charset="0"/>
                <a:cs typeface="Arial" pitchFamily="34" charset="0"/>
              </a:rPr>
              <a:t>intrarea pe o piață nouă (sau creerea unei noi piețe);</a:t>
            </a:r>
            <a:endParaRPr lang="en-US" b="1" i="1">
              <a:solidFill>
                <a:schemeClr val="accent6">
                  <a:lumMod val="50000"/>
                </a:schemeClr>
              </a:solidFill>
              <a:latin typeface="Arial" pitchFamily="34" charset="0"/>
              <a:cs typeface="Arial" pitchFamily="34" charset="0"/>
            </a:endParaRPr>
          </a:p>
        </p:txBody>
      </p:sp>
      <p:sp>
        <p:nvSpPr>
          <p:cNvPr id="1026" name="Rectangle 2"/>
          <p:cNvSpPr>
            <a:spLocks noChangeArrowheads="1"/>
          </p:cNvSpPr>
          <p:nvPr/>
        </p:nvSpPr>
        <p:spPr bwMode="auto">
          <a:xfrm>
            <a:off x="2057400" y="5791200"/>
            <a:ext cx="3886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4446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apelarea la o nouă materie primă;</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1027" name="Rectangle 3"/>
          <p:cNvSpPr>
            <a:spLocks noChangeArrowheads="1"/>
          </p:cNvSpPr>
          <p:nvPr/>
        </p:nvSpPr>
        <p:spPr bwMode="auto">
          <a:xfrm>
            <a:off x="2057400" y="6248400"/>
            <a:ext cx="3505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444625" algn="l"/>
              </a:tabLst>
            </a:pPr>
            <a:r>
              <a:rPr kumimoji="0" lang="ro-RO"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o nouă organizare a firmei.</a:t>
            </a:r>
            <a:endParaRPr kumimoji="0" lang="ro-RO" b="1" i="1" u="none" strike="noStrike" cap="none" normalizeH="0" baseline="0" smtClean="0">
              <a:ln>
                <a:noFill/>
              </a:ln>
              <a:solidFill>
                <a:schemeClr val="accent6">
                  <a:lumMod val="50000"/>
                </a:schemeClr>
              </a:solidFill>
              <a:effectLst/>
              <a:latin typeface="Arial" pitchFamily="34" charset="0"/>
              <a:cs typeface="Arial" pitchFamily="34" charset="0"/>
            </a:endParaRPr>
          </a:p>
        </p:txBody>
      </p:sp>
      <p:sp>
        <p:nvSpPr>
          <p:cNvPr id="22" name="Rectangle 21"/>
          <p:cNvSpPr/>
          <p:nvPr/>
        </p:nvSpPr>
        <p:spPr>
          <a:xfrm>
            <a:off x="609600" y="3352800"/>
            <a:ext cx="707245" cy="707886"/>
          </a:xfrm>
          <a:prstGeom prst="rect">
            <a:avLst/>
          </a:prstGeom>
        </p:spPr>
        <p:txBody>
          <a:bodyPr wrap="square">
            <a:spAutoFit/>
          </a:bodyPr>
          <a:lstStyle/>
          <a:p>
            <a:r>
              <a:rPr lang="ro-RO" sz="40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outerShdw blurRad="50800" dist="38100" algn="l" rotWithShape="0">
                    <a:prstClr val="black">
                      <a:alpha val="40000"/>
                    </a:prstClr>
                  </a:outerShdw>
                </a:effectLst>
                <a:latin typeface="Arial" pitchFamily="34" charset="0"/>
                <a:cs typeface="Arial" pitchFamily="34" charset="0"/>
                <a:sym typeface="Wingdings"/>
              </a:rPr>
              <a:t></a:t>
            </a:r>
            <a:endParaRPr lang="en-US" sz="400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68</a:t>
            </a:fld>
            <a:endParaRPr lang="en-US"/>
          </a:p>
        </p:txBody>
      </p:sp>
      <p:sp>
        <p:nvSpPr>
          <p:cNvPr id="3" name="Rectangle 2"/>
          <p:cNvSpPr/>
          <p:nvPr/>
        </p:nvSpPr>
        <p:spPr>
          <a:xfrm>
            <a:off x="1295400" y="1219200"/>
            <a:ext cx="7010400" cy="369332"/>
          </a:xfrm>
          <a:prstGeom prst="rect">
            <a:avLst/>
          </a:prstGeom>
        </p:spPr>
        <p:txBody>
          <a:bodyPr wrap="square">
            <a:spAutoFit/>
          </a:bodyPr>
          <a:lstStyle/>
          <a:p>
            <a:pPr algn="just"/>
            <a:r>
              <a:rPr lang="ro-RO" smtClean="0">
                <a:latin typeface="Arial" pitchFamily="34" charset="0"/>
                <a:cs typeface="Arial" pitchFamily="34" charset="0"/>
              </a:rPr>
              <a:t>În ultima perioadă se poate admite apariția unei </a:t>
            </a:r>
            <a:r>
              <a:rPr lang="ro-RO" b="1" i="1" smtClean="0">
                <a:solidFill>
                  <a:schemeClr val="accent6">
                    <a:lumMod val="50000"/>
                  </a:schemeClr>
                </a:solidFill>
                <a:latin typeface="Arial" pitchFamily="34" charset="0"/>
                <a:cs typeface="Arial" pitchFamily="34" charset="0"/>
              </a:rPr>
              <a:t>a șasea activități</a:t>
            </a:r>
            <a:endParaRPr lang="en-US" b="1" i="1">
              <a:solidFill>
                <a:schemeClr val="accent6">
                  <a:lumMod val="50000"/>
                </a:schemeClr>
              </a:solidFill>
              <a:latin typeface="Arial" pitchFamily="34" charset="0"/>
              <a:cs typeface="Arial" pitchFamily="34" charset="0"/>
            </a:endParaRPr>
          </a:p>
        </p:txBody>
      </p:sp>
      <p:sp>
        <p:nvSpPr>
          <p:cNvPr id="4" name="Rectangle 3"/>
          <p:cNvSpPr/>
          <p:nvPr/>
        </p:nvSpPr>
        <p:spPr>
          <a:xfrm>
            <a:off x="609600" y="1066800"/>
            <a:ext cx="707245" cy="707886"/>
          </a:xfrm>
          <a:prstGeom prst="rect">
            <a:avLst/>
          </a:prstGeom>
        </p:spPr>
        <p:txBody>
          <a:bodyPr wrap="square">
            <a:spAutoFit/>
          </a:bodyPr>
          <a:lstStyle/>
          <a:p>
            <a:r>
              <a:rPr lang="ro-RO" sz="40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outerShdw blurRad="50800" dist="38100" algn="l" rotWithShape="0">
                    <a:prstClr val="black">
                      <a:alpha val="40000"/>
                    </a:prstClr>
                  </a:outerShdw>
                </a:effectLst>
                <a:latin typeface="Arial" pitchFamily="34" charset="0"/>
                <a:cs typeface="Arial" pitchFamily="34" charset="0"/>
                <a:sym typeface="Wingdings"/>
              </a:rPr>
              <a:t></a:t>
            </a:r>
            <a:endParaRPr lang="en-US" sz="4000"/>
          </a:p>
        </p:txBody>
      </p:sp>
      <p:sp>
        <p:nvSpPr>
          <p:cNvPr id="5" name="Right Arrow 4"/>
          <p:cNvSpPr/>
          <p:nvPr/>
        </p:nvSpPr>
        <p:spPr>
          <a:xfrm>
            <a:off x="1524000" y="19050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286000" y="1828800"/>
            <a:ext cx="4237057" cy="369332"/>
          </a:xfrm>
          <a:prstGeom prst="rect">
            <a:avLst/>
          </a:prstGeom>
        </p:spPr>
        <p:txBody>
          <a:bodyPr wrap="none">
            <a:spAutoFit/>
          </a:bodyPr>
          <a:lstStyle/>
          <a:p>
            <a:r>
              <a:rPr lang="ro-RO" b="1" i="1" smtClean="0">
                <a:solidFill>
                  <a:schemeClr val="accent6">
                    <a:lumMod val="50000"/>
                  </a:schemeClr>
                </a:solidFill>
                <a:latin typeface="Arial" pitchFamily="34" charset="0"/>
                <a:cs typeface="Arial" pitchFamily="34" charset="0"/>
              </a:rPr>
              <a:t>creare a unei anume imagini a firmei.</a:t>
            </a:r>
            <a:endParaRPr lang="en-US" b="1" i="1">
              <a:solidFill>
                <a:schemeClr val="accent6">
                  <a:lumMod val="50000"/>
                </a:schemeClr>
              </a:solidFill>
              <a:latin typeface="Arial" pitchFamily="34" charset="0"/>
              <a:cs typeface="Arial" pitchFamily="34" charset="0"/>
            </a:endParaRPr>
          </a:p>
        </p:txBody>
      </p:sp>
      <p:sp>
        <p:nvSpPr>
          <p:cNvPr id="7" name="Rectangle 6"/>
          <p:cNvSpPr/>
          <p:nvPr/>
        </p:nvSpPr>
        <p:spPr>
          <a:xfrm>
            <a:off x="1219200" y="2590800"/>
            <a:ext cx="7086600" cy="646331"/>
          </a:xfrm>
          <a:prstGeom prst="rect">
            <a:avLst/>
          </a:prstGeom>
        </p:spPr>
        <p:txBody>
          <a:bodyPr wrap="square">
            <a:spAutoFit/>
          </a:bodyPr>
          <a:lstStyle/>
          <a:p>
            <a:pPr algn="just"/>
            <a:r>
              <a:rPr lang="ro-RO" smtClean="0">
                <a:latin typeface="Arial" pitchFamily="34" charset="0"/>
                <a:cs typeface="Arial" pitchFamily="34" charset="0"/>
              </a:rPr>
              <a:t>Definiţia lui </a:t>
            </a:r>
            <a:r>
              <a:rPr lang="ro-RO" b="1" i="1" smtClean="0">
                <a:solidFill>
                  <a:schemeClr val="accent2">
                    <a:lumMod val="75000"/>
                  </a:schemeClr>
                </a:solidFill>
                <a:latin typeface="Arial" pitchFamily="34" charset="0"/>
                <a:cs typeface="Arial" pitchFamily="34" charset="0"/>
              </a:rPr>
              <a:t>Schumpeter</a:t>
            </a:r>
            <a:r>
              <a:rPr lang="ro-RO" smtClean="0">
                <a:latin typeface="Arial" pitchFamily="34" charset="0"/>
                <a:cs typeface="Arial" pitchFamily="34" charset="0"/>
              </a:rPr>
              <a:t> are meritul generalității, dar ea nu răspunde însă la o întrebare esențială: </a:t>
            </a:r>
            <a:r>
              <a:rPr lang="ro-RO" b="1" i="1" smtClean="0">
                <a:solidFill>
                  <a:srgbClr val="FF0000"/>
                </a:solidFill>
                <a:latin typeface="Arial" pitchFamily="34" charset="0"/>
                <a:cs typeface="Arial" pitchFamily="34" charset="0"/>
              </a:rPr>
              <a:t>cum ?</a:t>
            </a:r>
            <a:endParaRPr lang="en-US">
              <a:solidFill>
                <a:srgbClr val="FF0000"/>
              </a:solidFill>
              <a:latin typeface="Arial" pitchFamily="34" charset="0"/>
              <a:cs typeface="Arial" pitchFamily="34" charset="0"/>
            </a:endParaRPr>
          </a:p>
        </p:txBody>
      </p:sp>
      <p:sp>
        <p:nvSpPr>
          <p:cNvPr id="8" name="Rectangle 7"/>
          <p:cNvSpPr/>
          <p:nvPr/>
        </p:nvSpPr>
        <p:spPr>
          <a:xfrm>
            <a:off x="609600" y="2438400"/>
            <a:ext cx="707245" cy="707886"/>
          </a:xfrm>
          <a:prstGeom prst="rect">
            <a:avLst/>
          </a:prstGeom>
        </p:spPr>
        <p:txBody>
          <a:bodyPr wrap="square">
            <a:spAutoFit/>
          </a:bodyPr>
          <a:lstStyle/>
          <a:p>
            <a:r>
              <a:rPr lang="ro-RO" sz="4000" b="1" spc="300" smtClean="0">
                <a:ln w="11430" cmpd="sng">
                  <a:solidFill>
                    <a:schemeClr val="accent1">
                      <a:tint val="10000"/>
                    </a:schemeClr>
                  </a:solidFill>
                  <a:prstDash val="solid"/>
                  <a:miter lim="800000"/>
                </a:ln>
                <a:solidFill>
                  <a:srgbClr val="FF0000"/>
                </a:solidFill>
                <a:effectLst>
                  <a:outerShdw blurRad="50800" dist="38100" algn="l" rotWithShape="0">
                    <a:prstClr val="black">
                      <a:alpha val="40000"/>
                    </a:prstClr>
                  </a:outerShdw>
                </a:effectLst>
                <a:latin typeface="Arial" pitchFamily="34" charset="0"/>
                <a:cs typeface="Arial" pitchFamily="34" charset="0"/>
                <a:sym typeface="Wingdings"/>
              </a:rPr>
              <a:t></a:t>
            </a:r>
            <a:endParaRPr lang="en-US" sz="4000">
              <a:solidFill>
                <a:srgbClr val="FF0000"/>
              </a:solidFill>
            </a:endParaRPr>
          </a:p>
        </p:txBody>
      </p:sp>
      <p:sp>
        <p:nvSpPr>
          <p:cNvPr id="9" name="Rectangle 8"/>
          <p:cNvSpPr/>
          <p:nvPr/>
        </p:nvSpPr>
        <p:spPr>
          <a:xfrm>
            <a:off x="609600" y="3581400"/>
            <a:ext cx="1239442" cy="40011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ro-RO" sz="2000" b="1" i="1" smtClean="0">
                <a:solidFill>
                  <a:schemeClr val="accent6">
                    <a:lumMod val="50000"/>
                  </a:schemeClr>
                </a:solidFill>
                <a:latin typeface="Arial" pitchFamily="34" charset="0"/>
                <a:cs typeface="Arial" pitchFamily="34" charset="0"/>
              </a:rPr>
              <a:t>Inovarea</a:t>
            </a:r>
            <a:endParaRPr lang="en-US" sz="2000">
              <a:solidFill>
                <a:schemeClr val="accent6">
                  <a:lumMod val="50000"/>
                </a:schemeClr>
              </a:solidFill>
              <a:latin typeface="Arial" pitchFamily="34" charset="0"/>
              <a:cs typeface="Arial" pitchFamily="34" charset="0"/>
            </a:endParaRPr>
          </a:p>
        </p:txBody>
      </p:sp>
      <p:sp>
        <p:nvSpPr>
          <p:cNvPr id="10" name="Right Arrow 9"/>
          <p:cNvSpPr/>
          <p:nvPr/>
        </p:nvSpPr>
        <p:spPr>
          <a:xfrm>
            <a:off x="2057400" y="51816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2057400" y="36576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667000" y="3581400"/>
            <a:ext cx="5867400" cy="1200329"/>
          </a:xfrm>
          <a:prstGeom prst="rect">
            <a:avLst/>
          </a:prstGeom>
          <a:ln>
            <a:solidFill>
              <a:schemeClr val="accent6">
                <a:lumMod val="50000"/>
              </a:schemeClr>
            </a:solidFill>
          </a:ln>
        </p:spPr>
        <p:txBody>
          <a:bodyPr wrap="square">
            <a:spAutoFit/>
          </a:bodyPr>
          <a:lstStyle/>
          <a:p>
            <a:pPr algn="just"/>
            <a:r>
              <a:rPr lang="ro-RO" i="1" smtClean="0">
                <a:latin typeface="Arial" pitchFamily="34" charset="0"/>
                <a:cs typeface="Arial" pitchFamily="34" charset="0"/>
              </a:rPr>
              <a:t>procesul global de </a:t>
            </a:r>
            <a:r>
              <a:rPr lang="ro-RO" b="1" i="1" smtClean="0">
                <a:solidFill>
                  <a:schemeClr val="accent1">
                    <a:lumMod val="75000"/>
                  </a:schemeClr>
                </a:solidFill>
                <a:latin typeface="Arial" pitchFamily="34" charset="0"/>
                <a:cs typeface="Arial" pitchFamily="34" charset="0"/>
              </a:rPr>
              <a:t>creativitate tehnologică și comercială</a:t>
            </a:r>
            <a:r>
              <a:rPr lang="ro-RO" i="1" smtClean="0">
                <a:latin typeface="Arial" pitchFamily="34" charset="0"/>
                <a:cs typeface="Arial" pitchFamily="34" charset="0"/>
              </a:rPr>
              <a:t>, transferul unei </a:t>
            </a:r>
            <a:r>
              <a:rPr lang="ro-RO" b="1" i="1" smtClean="0">
                <a:solidFill>
                  <a:schemeClr val="accent1">
                    <a:lumMod val="75000"/>
                  </a:schemeClr>
                </a:solidFill>
                <a:latin typeface="Arial" pitchFamily="34" charset="0"/>
                <a:cs typeface="Arial" pitchFamily="34" charset="0"/>
              </a:rPr>
              <a:t>noi idei </a:t>
            </a:r>
            <a:r>
              <a:rPr lang="ro-RO" i="1" smtClean="0">
                <a:latin typeface="Arial" pitchFamily="34" charset="0"/>
                <a:cs typeface="Arial" pitchFamily="34" charset="0"/>
              </a:rPr>
              <a:t>sau a unui </a:t>
            </a:r>
            <a:r>
              <a:rPr lang="ro-RO" b="1" i="1" smtClean="0">
                <a:solidFill>
                  <a:schemeClr val="accent1">
                    <a:lumMod val="75000"/>
                  </a:schemeClr>
                </a:solidFill>
                <a:latin typeface="Arial" pitchFamily="34" charset="0"/>
                <a:cs typeface="Arial" pitchFamily="34" charset="0"/>
              </a:rPr>
              <a:t>nou concept</a:t>
            </a:r>
            <a:r>
              <a:rPr lang="ro-RO" i="1" smtClean="0">
                <a:latin typeface="Arial" pitchFamily="34" charset="0"/>
                <a:cs typeface="Arial" pitchFamily="34" charset="0"/>
              </a:rPr>
              <a:t> până la </a:t>
            </a:r>
            <a:r>
              <a:rPr lang="ro-RO" b="1" i="1" smtClean="0">
                <a:solidFill>
                  <a:srgbClr val="C00000"/>
                </a:solidFill>
                <a:latin typeface="Arial" pitchFamily="34" charset="0"/>
                <a:cs typeface="Arial" pitchFamily="34" charset="0"/>
              </a:rPr>
              <a:t>stadiul final al unui nou produs</a:t>
            </a:r>
            <a:r>
              <a:rPr lang="ro-RO" i="1" smtClean="0">
                <a:latin typeface="Arial" pitchFamily="34" charset="0"/>
                <a:cs typeface="Arial" pitchFamily="34" charset="0"/>
              </a:rPr>
              <a:t>, </a:t>
            </a:r>
            <a:r>
              <a:rPr lang="ro-RO" b="1" i="1" smtClean="0">
                <a:solidFill>
                  <a:srgbClr val="C00000"/>
                </a:solidFill>
                <a:latin typeface="Arial" pitchFamily="34" charset="0"/>
                <a:cs typeface="Arial" pitchFamily="34" charset="0"/>
              </a:rPr>
              <a:t>proces</a:t>
            </a:r>
            <a:r>
              <a:rPr lang="ro-RO" i="1" smtClean="0">
                <a:latin typeface="Arial" pitchFamily="34" charset="0"/>
                <a:cs typeface="Arial" pitchFamily="34" charset="0"/>
              </a:rPr>
              <a:t> sau </a:t>
            </a:r>
            <a:r>
              <a:rPr lang="ro-RO" b="1" i="1" smtClean="0">
                <a:solidFill>
                  <a:srgbClr val="C00000"/>
                </a:solidFill>
                <a:latin typeface="Arial" pitchFamily="34" charset="0"/>
                <a:cs typeface="Arial" pitchFamily="34" charset="0"/>
              </a:rPr>
              <a:t>activitate de service </a:t>
            </a:r>
            <a:r>
              <a:rPr lang="ro-RO" i="1" smtClean="0">
                <a:latin typeface="Arial" pitchFamily="34" charset="0"/>
                <a:cs typeface="Arial" pitchFamily="34" charset="0"/>
              </a:rPr>
              <a:t>acceptate de piață.</a:t>
            </a:r>
            <a:endParaRPr lang="en-US">
              <a:latin typeface="Arial" pitchFamily="34" charset="0"/>
              <a:cs typeface="Arial" pitchFamily="34" charset="0"/>
            </a:endParaRPr>
          </a:p>
        </p:txBody>
      </p:sp>
      <p:sp>
        <p:nvSpPr>
          <p:cNvPr id="13" name="Rectangle 12"/>
          <p:cNvSpPr/>
          <p:nvPr/>
        </p:nvSpPr>
        <p:spPr>
          <a:xfrm>
            <a:off x="228600" y="5105400"/>
            <a:ext cx="1752600" cy="101566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ro-RO" sz="2000" b="1" i="1" smtClean="0">
                <a:solidFill>
                  <a:schemeClr val="accent6">
                    <a:lumMod val="50000"/>
                  </a:schemeClr>
                </a:solidFill>
                <a:latin typeface="Arial" pitchFamily="34" charset="0"/>
                <a:cs typeface="Arial" pitchFamily="34" charset="0"/>
              </a:rPr>
              <a:t>Inovarea </a:t>
            </a:r>
          </a:p>
          <a:p>
            <a:pPr algn="ctr"/>
            <a:r>
              <a:rPr lang="ro-RO" sz="2000" b="1" i="1" smtClean="0">
                <a:solidFill>
                  <a:schemeClr val="accent6">
                    <a:lumMod val="50000"/>
                  </a:schemeClr>
                </a:solidFill>
                <a:latin typeface="Arial" pitchFamily="34" charset="0"/>
                <a:cs typeface="Arial" pitchFamily="34" charset="0"/>
              </a:rPr>
              <a:t>(științifică și tehnologică)</a:t>
            </a:r>
            <a:endParaRPr lang="en-US" sz="2000">
              <a:solidFill>
                <a:schemeClr val="accent6">
                  <a:lumMod val="50000"/>
                </a:schemeClr>
              </a:solidFill>
              <a:latin typeface="Arial" pitchFamily="34" charset="0"/>
              <a:cs typeface="Arial" pitchFamily="34" charset="0"/>
            </a:endParaRPr>
          </a:p>
        </p:txBody>
      </p:sp>
      <p:sp>
        <p:nvSpPr>
          <p:cNvPr id="14" name="Rectangle 13"/>
          <p:cNvSpPr/>
          <p:nvPr/>
        </p:nvSpPr>
        <p:spPr>
          <a:xfrm>
            <a:off x="2667000" y="5105400"/>
            <a:ext cx="5867400" cy="1200329"/>
          </a:xfrm>
          <a:prstGeom prst="rect">
            <a:avLst/>
          </a:prstGeom>
          <a:ln>
            <a:solidFill>
              <a:schemeClr val="accent6">
                <a:lumMod val="50000"/>
              </a:schemeClr>
            </a:solidFill>
          </a:ln>
        </p:spPr>
        <p:txBody>
          <a:bodyPr wrap="square">
            <a:spAutoFit/>
          </a:bodyPr>
          <a:lstStyle/>
          <a:p>
            <a:pPr algn="just"/>
            <a:r>
              <a:rPr lang="ro-RO" i="1" smtClean="0"/>
              <a:t> </a:t>
            </a:r>
            <a:r>
              <a:rPr lang="ro-RO" b="1" i="1" smtClean="0">
                <a:solidFill>
                  <a:srgbClr val="C00000"/>
                </a:solidFill>
                <a:latin typeface="Arial" pitchFamily="34" charset="0"/>
                <a:cs typeface="Arial" pitchFamily="34" charset="0"/>
              </a:rPr>
              <a:t>transformarea unei idei </a:t>
            </a:r>
            <a:r>
              <a:rPr lang="ro-RO" i="1" smtClean="0">
                <a:latin typeface="Arial" pitchFamily="34" charset="0"/>
                <a:cs typeface="Arial" pitchFamily="34" charset="0"/>
              </a:rPr>
              <a:t>într-un</a:t>
            </a:r>
            <a:r>
              <a:rPr lang="ro-RO" b="1" i="1" smtClean="0">
                <a:solidFill>
                  <a:srgbClr val="C00000"/>
                </a:solidFill>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produs vandabil</a:t>
            </a:r>
            <a:r>
              <a:rPr lang="ro-RO" i="1"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nou</a:t>
            </a:r>
            <a:r>
              <a:rPr lang="ro-RO" i="1" smtClean="0">
                <a:latin typeface="Arial" pitchFamily="34" charset="0"/>
                <a:cs typeface="Arial" pitchFamily="34" charset="0"/>
              </a:rPr>
              <a:t> sau </a:t>
            </a:r>
            <a:r>
              <a:rPr lang="ro-RO" b="1" i="1" smtClean="0">
                <a:solidFill>
                  <a:schemeClr val="accent1">
                    <a:lumMod val="75000"/>
                  </a:schemeClr>
                </a:solidFill>
                <a:latin typeface="Arial" pitchFamily="34" charset="0"/>
                <a:cs typeface="Arial" pitchFamily="34" charset="0"/>
              </a:rPr>
              <a:t>ameliorat</a:t>
            </a:r>
            <a:r>
              <a:rPr lang="ro-RO" i="1" smtClean="0">
                <a:latin typeface="Arial" pitchFamily="34" charset="0"/>
                <a:cs typeface="Arial" pitchFamily="34" charset="0"/>
              </a:rPr>
              <a:t>, sau într-un </a:t>
            </a:r>
            <a:r>
              <a:rPr lang="ro-RO" b="1" i="1" smtClean="0">
                <a:solidFill>
                  <a:schemeClr val="accent1">
                    <a:lumMod val="75000"/>
                  </a:schemeClr>
                </a:solidFill>
                <a:latin typeface="Arial" pitchFamily="34" charset="0"/>
                <a:cs typeface="Arial" pitchFamily="34" charset="0"/>
              </a:rPr>
              <a:t>proces operaţional </a:t>
            </a:r>
            <a:r>
              <a:rPr lang="ro-RO" i="1" smtClean="0">
                <a:latin typeface="Arial" pitchFamily="34" charset="0"/>
                <a:cs typeface="Arial" pitchFamily="34" charset="0"/>
              </a:rPr>
              <a:t>în industrie sau în comerț, sau într-o </a:t>
            </a:r>
            <a:r>
              <a:rPr lang="ro-RO" b="1" i="1" smtClean="0">
                <a:solidFill>
                  <a:schemeClr val="accent1">
                    <a:lumMod val="75000"/>
                  </a:schemeClr>
                </a:solidFill>
                <a:latin typeface="Arial" pitchFamily="34" charset="0"/>
                <a:cs typeface="Arial" pitchFamily="34" charset="0"/>
              </a:rPr>
              <a:t>nouă metodă socială</a:t>
            </a:r>
            <a:r>
              <a:rPr lang="ro-RO" i="1" smtClean="0"/>
              <a:t>.</a:t>
            </a:r>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69</a:t>
            </a:fld>
            <a:endParaRPr lang="en-US"/>
          </a:p>
        </p:txBody>
      </p:sp>
      <p:sp>
        <p:nvSpPr>
          <p:cNvPr id="3" name="Rectangle 2"/>
          <p:cNvSpPr/>
          <p:nvPr/>
        </p:nvSpPr>
        <p:spPr>
          <a:xfrm>
            <a:off x="533400" y="533400"/>
            <a:ext cx="1936749"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e</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4" name="Rectangle 3"/>
          <p:cNvSpPr/>
          <p:nvPr/>
        </p:nvSpPr>
        <p:spPr>
          <a:xfrm>
            <a:off x="1600200" y="914400"/>
            <a:ext cx="6477000" cy="923330"/>
          </a:xfrm>
          <a:prstGeom prst="rect">
            <a:avLst/>
          </a:prstGeom>
        </p:spPr>
        <p:txBody>
          <a:bodyPr wrap="square">
            <a:spAutoFit/>
          </a:bodyPr>
          <a:lstStyle/>
          <a:p>
            <a:pPr algn="just"/>
            <a:r>
              <a:rPr lang="ro-RO" smtClean="0">
                <a:latin typeface="Arial" pitchFamily="34" charset="0"/>
                <a:cs typeface="Arial" pitchFamily="34" charset="0"/>
              </a:rPr>
              <a:t>În termenii </a:t>
            </a:r>
            <a:r>
              <a:rPr lang="ro-RO" b="1" i="1" smtClean="0">
                <a:solidFill>
                  <a:schemeClr val="accent6">
                    <a:lumMod val="50000"/>
                  </a:schemeClr>
                </a:solidFill>
                <a:latin typeface="Arial" pitchFamily="34" charset="0"/>
                <a:cs typeface="Arial" pitchFamily="34" charset="0"/>
              </a:rPr>
              <a:t>noilor definiţii</a:t>
            </a:r>
            <a:r>
              <a:rPr lang="ro-RO" smtClean="0">
                <a:latin typeface="Arial" pitchFamily="34" charset="0"/>
                <a:cs typeface="Arial" pitchFamily="34" charset="0"/>
              </a:rPr>
              <a:t>, aducerea </a:t>
            </a:r>
            <a:r>
              <a:rPr lang="ro-RO" b="1" i="1" smtClean="0">
                <a:solidFill>
                  <a:schemeClr val="accent6">
                    <a:lumMod val="50000"/>
                  </a:schemeClr>
                </a:solidFill>
                <a:latin typeface="Arial" pitchFamily="34" charset="0"/>
                <a:cs typeface="Arial" pitchFamily="34" charset="0"/>
              </a:rPr>
              <a:t>noului</a:t>
            </a:r>
            <a:r>
              <a:rPr lang="ro-RO" smtClean="0">
                <a:latin typeface="Arial" pitchFamily="34" charset="0"/>
                <a:cs typeface="Arial" pitchFamily="34" charset="0"/>
              </a:rPr>
              <a:t> presupune de fapt </a:t>
            </a:r>
            <a:r>
              <a:rPr lang="ro-RO" b="1" i="1" smtClean="0">
                <a:solidFill>
                  <a:schemeClr val="accent1">
                    <a:lumMod val="75000"/>
                  </a:schemeClr>
                </a:solidFill>
                <a:latin typeface="Arial" pitchFamily="34" charset="0"/>
                <a:cs typeface="Arial" pitchFamily="34" charset="0"/>
              </a:rPr>
              <a:t>trei paşi distincţi</a:t>
            </a:r>
            <a:r>
              <a:rPr lang="ro-RO" smtClean="0">
                <a:latin typeface="Arial" pitchFamily="34" charset="0"/>
                <a:cs typeface="Arial" pitchFamily="34" charset="0"/>
              </a:rPr>
              <a:t>, chiar dacă în practică ei se subînţeleg uneori prin termenul de “</a:t>
            </a:r>
            <a:r>
              <a:rPr lang="ro-RO" b="1" i="1" smtClean="0">
                <a:solidFill>
                  <a:schemeClr val="accent6">
                    <a:lumMod val="50000"/>
                  </a:schemeClr>
                </a:solidFill>
                <a:latin typeface="Arial" pitchFamily="34" charset="0"/>
                <a:cs typeface="Arial" pitchFamily="34" charset="0"/>
              </a:rPr>
              <a:t>inovare</a:t>
            </a:r>
            <a:r>
              <a:rPr lang="ro-RO" smtClean="0">
                <a:latin typeface="Arial" pitchFamily="34" charset="0"/>
                <a:cs typeface="Arial" pitchFamily="34" charset="0"/>
              </a:rPr>
              <a:t>”. </a:t>
            </a:r>
            <a:endParaRPr lang="en-US">
              <a:latin typeface="Arial" pitchFamily="34" charset="0"/>
              <a:cs typeface="Arial" pitchFamily="34" charset="0"/>
            </a:endParaRPr>
          </a:p>
        </p:txBody>
      </p:sp>
      <p:sp>
        <p:nvSpPr>
          <p:cNvPr id="5" name="Right Arrow 4"/>
          <p:cNvSpPr/>
          <p:nvPr/>
        </p:nvSpPr>
        <p:spPr>
          <a:xfrm>
            <a:off x="1066800" y="990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nvGraphicFramePr>
        <p:xfrm>
          <a:off x="762000" y="1801067"/>
          <a:ext cx="7924800" cy="4291377"/>
        </p:xfrm>
        <a:graphic>
          <a:graphicData uri="http://schemas.openxmlformats.org/drawingml/2006/table">
            <a:tbl>
              <a:tblPr/>
              <a:tblGrid>
                <a:gridCol w="1615565"/>
                <a:gridCol w="1778247"/>
                <a:gridCol w="1462545"/>
                <a:gridCol w="1382007"/>
                <a:gridCol w="1686436"/>
              </a:tblGrid>
              <a:tr h="477769">
                <a:tc>
                  <a:txBody>
                    <a:bodyPr/>
                    <a:lstStyle/>
                    <a:p>
                      <a:pPr algn="ctr">
                        <a:lnSpc>
                          <a:spcPct val="115000"/>
                        </a:lnSpc>
                        <a:spcAft>
                          <a:spcPts val="0"/>
                        </a:spcAft>
                      </a:pPr>
                      <a:endParaRPr lang="ro-RO" sz="1600" b="1" i="1" spc="-10" smtClean="0">
                        <a:solidFill>
                          <a:schemeClr val="accent1">
                            <a:lumMod val="75000"/>
                          </a:schemeClr>
                        </a:solidFill>
                        <a:latin typeface="Arial" pitchFamily="34" charset="0"/>
                        <a:ea typeface="Times New Roman"/>
                        <a:cs typeface="Arial" pitchFamily="34" charset="0"/>
                      </a:endParaRPr>
                    </a:p>
                    <a:p>
                      <a:pPr algn="ctr">
                        <a:lnSpc>
                          <a:spcPct val="115000"/>
                        </a:lnSpc>
                        <a:spcAft>
                          <a:spcPts val="0"/>
                        </a:spcAft>
                      </a:pPr>
                      <a:r>
                        <a:rPr lang="ro-RO" sz="1600" b="1" i="1" spc="-10" smtClean="0">
                          <a:solidFill>
                            <a:schemeClr val="accent1">
                              <a:lumMod val="75000"/>
                            </a:schemeClr>
                          </a:solidFill>
                          <a:latin typeface="Arial" pitchFamily="34" charset="0"/>
                          <a:ea typeface="Times New Roman"/>
                          <a:cs typeface="Arial" pitchFamily="34" charset="0"/>
                        </a:rPr>
                        <a:t>Creativitate</a:t>
                      </a:r>
                      <a:endParaRPr lang="en-US" sz="1600">
                        <a:solidFill>
                          <a:schemeClr val="accent1">
                            <a:lumMod val="75000"/>
                          </a:schemeClr>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lnSpc>
                          <a:spcPct val="115000"/>
                        </a:lnSpc>
                        <a:spcAft>
                          <a:spcPts val="0"/>
                        </a:spcAft>
                      </a:pPr>
                      <a:endParaRPr lang="ro-RO" sz="1600" smtClean="0">
                        <a:solidFill>
                          <a:schemeClr val="tx2">
                            <a:lumMod val="75000"/>
                          </a:schemeClr>
                        </a:solidFill>
                        <a:latin typeface="Arial" pitchFamily="34" charset="0"/>
                        <a:ea typeface="Times New Roman"/>
                        <a:cs typeface="Arial" pitchFamily="34" charset="0"/>
                      </a:endParaRPr>
                    </a:p>
                    <a:p>
                      <a:pPr algn="ctr">
                        <a:lnSpc>
                          <a:spcPct val="115000"/>
                        </a:lnSpc>
                        <a:spcAft>
                          <a:spcPts val="0"/>
                        </a:spcAft>
                      </a:pPr>
                      <a:r>
                        <a:rPr lang="ro-RO" sz="1600" smtClean="0">
                          <a:solidFill>
                            <a:schemeClr val="tx2">
                              <a:lumMod val="75000"/>
                            </a:schemeClr>
                          </a:solidFill>
                          <a:latin typeface="Arial" pitchFamily="34" charset="0"/>
                          <a:ea typeface="Times New Roman"/>
                          <a:cs typeface="Arial" pitchFamily="34" charset="0"/>
                        </a:rPr>
                        <a:t>→ </a:t>
                      </a:r>
                      <a:r>
                        <a:rPr lang="ro-RO" sz="1600" i="1">
                          <a:solidFill>
                            <a:schemeClr val="tx2">
                              <a:lumMod val="75000"/>
                            </a:schemeClr>
                          </a:solidFill>
                          <a:latin typeface="Arial" pitchFamily="34" charset="0"/>
                          <a:ea typeface="Times New Roman"/>
                          <a:cs typeface="Arial" pitchFamily="34" charset="0"/>
                        </a:rPr>
                        <a:t>rafinarea ideii</a:t>
                      </a:r>
                      <a:endParaRPr lang="en-US" sz="1600" i="1">
                        <a:solidFill>
                          <a:schemeClr val="tx2">
                            <a:lumMod val="75000"/>
                          </a:schemeClr>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15000"/>
                        </a:lnSpc>
                        <a:spcAft>
                          <a:spcPts val="0"/>
                        </a:spcAft>
                      </a:pPr>
                      <a:endParaRPr lang="ro-RO" sz="1600" smtClean="0">
                        <a:solidFill>
                          <a:schemeClr val="tx2">
                            <a:lumMod val="75000"/>
                          </a:schemeClr>
                        </a:solidFill>
                        <a:latin typeface="Arial" pitchFamily="34" charset="0"/>
                        <a:ea typeface="Times New Roman"/>
                        <a:cs typeface="Arial" pitchFamily="34" charset="0"/>
                      </a:endParaRPr>
                    </a:p>
                    <a:p>
                      <a:pPr algn="ctr">
                        <a:lnSpc>
                          <a:spcPct val="115000"/>
                        </a:lnSpc>
                        <a:spcAft>
                          <a:spcPts val="0"/>
                        </a:spcAft>
                      </a:pPr>
                      <a:r>
                        <a:rPr lang="ro-RO" sz="1600" smtClean="0">
                          <a:solidFill>
                            <a:schemeClr val="tx2">
                              <a:lumMod val="75000"/>
                            </a:schemeClr>
                          </a:solidFill>
                          <a:latin typeface="Arial" pitchFamily="34" charset="0"/>
                          <a:ea typeface="Times New Roman"/>
                          <a:cs typeface="Arial" pitchFamily="34" charset="0"/>
                        </a:rPr>
                        <a:t>→</a:t>
                      </a:r>
                      <a:r>
                        <a:rPr lang="ro-RO" sz="1600" b="1" spc="-10" smtClean="0">
                          <a:solidFill>
                            <a:schemeClr val="tx2">
                              <a:lumMod val="75000"/>
                            </a:schemeClr>
                          </a:solidFill>
                          <a:latin typeface="Arial" pitchFamily="34" charset="0"/>
                          <a:ea typeface="Times New Roman"/>
                          <a:cs typeface="Arial" pitchFamily="34" charset="0"/>
                        </a:rPr>
                        <a:t> </a:t>
                      </a:r>
                      <a:r>
                        <a:rPr lang="ro-RO" sz="1600" i="1" spc="-10">
                          <a:solidFill>
                            <a:schemeClr val="tx2">
                              <a:lumMod val="75000"/>
                            </a:schemeClr>
                          </a:solidFill>
                          <a:latin typeface="Arial" pitchFamily="34" charset="0"/>
                          <a:ea typeface="Times New Roman"/>
                          <a:cs typeface="Arial" pitchFamily="34" charset="0"/>
                        </a:rPr>
                        <a:t>fezabilitate</a:t>
                      </a:r>
                      <a:endParaRPr lang="en-US" sz="1600" i="1">
                        <a:solidFill>
                          <a:schemeClr val="tx2">
                            <a:lumMod val="75000"/>
                          </a:schemeClr>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R="12065" indent="3175" algn="ctr">
                        <a:lnSpc>
                          <a:spcPts val="1630"/>
                        </a:lnSpc>
                        <a:spcAft>
                          <a:spcPts val="0"/>
                        </a:spcAft>
                      </a:pPr>
                      <a:endParaRPr lang="ro-RO" sz="1600" b="1" i="1" spc="-5" smtClean="0">
                        <a:solidFill>
                          <a:schemeClr val="accent6">
                            <a:lumMod val="50000"/>
                          </a:schemeClr>
                        </a:solidFill>
                        <a:latin typeface="Arial" pitchFamily="34" charset="0"/>
                        <a:ea typeface="Times New Roman"/>
                        <a:cs typeface="Arial" pitchFamily="34" charset="0"/>
                      </a:endParaRPr>
                    </a:p>
                    <a:p>
                      <a:pPr marR="12065" indent="3175" algn="ctr">
                        <a:lnSpc>
                          <a:spcPts val="1630"/>
                        </a:lnSpc>
                        <a:spcAft>
                          <a:spcPts val="0"/>
                        </a:spcAft>
                      </a:pPr>
                      <a:r>
                        <a:rPr lang="ro-RO" sz="1600" b="1" i="1" spc="-5" smtClean="0">
                          <a:solidFill>
                            <a:schemeClr val="accent6">
                              <a:lumMod val="50000"/>
                            </a:schemeClr>
                          </a:solidFill>
                          <a:latin typeface="Arial" pitchFamily="34" charset="0"/>
                          <a:ea typeface="Times New Roman"/>
                          <a:cs typeface="Arial" pitchFamily="34" charset="0"/>
                        </a:rPr>
                        <a:t>Activitate </a:t>
                      </a:r>
                      <a:r>
                        <a:rPr lang="ro-RO" sz="1600" b="1" i="1">
                          <a:solidFill>
                            <a:schemeClr val="accent6">
                              <a:lumMod val="50000"/>
                            </a:schemeClr>
                          </a:solidFill>
                          <a:latin typeface="Arial" pitchFamily="34" charset="0"/>
                          <a:ea typeface="Times New Roman"/>
                          <a:cs typeface="Arial" pitchFamily="34" charset="0"/>
                        </a:rPr>
                        <a:t>inovantă</a:t>
                      </a:r>
                      <a:endParaRPr lang="en-US" sz="1600">
                        <a:solidFill>
                          <a:schemeClr val="accent6">
                            <a:lumMod val="50000"/>
                          </a:schemeClr>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indent="-3175" algn="ctr">
                        <a:lnSpc>
                          <a:spcPts val="1630"/>
                        </a:lnSpc>
                        <a:spcAft>
                          <a:spcPts val="0"/>
                        </a:spcAft>
                      </a:pPr>
                      <a:endParaRPr lang="ro-RO" sz="1600" b="1" i="1" smtClean="0">
                        <a:solidFill>
                          <a:srgbClr val="C00000"/>
                        </a:solidFill>
                        <a:latin typeface="Arial" pitchFamily="34" charset="0"/>
                        <a:ea typeface="Times New Roman"/>
                        <a:cs typeface="Arial" pitchFamily="34" charset="0"/>
                      </a:endParaRPr>
                    </a:p>
                    <a:p>
                      <a:pPr indent="-3175" algn="ctr">
                        <a:lnSpc>
                          <a:spcPts val="1630"/>
                        </a:lnSpc>
                        <a:spcAft>
                          <a:spcPts val="0"/>
                        </a:spcAft>
                      </a:pPr>
                      <a:r>
                        <a:rPr lang="ro-RO" sz="1600" b="1" i="1" smtClean="0">
                          <a:solidFill>
                            <a:srgbClr val="C00000"/>
                          </a:solidFill>
                          <a:latin typeface="Arial" pitchFamily="34" charset="0"/>
                          <a:ea typeface="Times New Roman"/>
                          <a:cs typeface="Arial" pitchFamily="34" charset="0"/>
                        </a:rPr>
                        <a:t>Spirit </a:t>
                      </a:r>
                      <a:r>
                        <a:rPr lang="ro-RO" sz="1600" b="1" i="1" spc="-10">
                          <a:solidFill>
                            <a:srgbClr val="C00000"/>
                          </a:solidFill>
                          <a:latin typeface="Arial" pitchFamily="34" charset="0"/>
                          <a:ea typeface="Times New Roman"/>
                          <a:cs typeface="Arial" pitchFamily="34" charset="0"/>
                        </a:rPr>
                        <a:t>antreprenorial</a:t>
                      </a:r>
                      <a:endParaRPr lang="en-US" sz="1600">
                        <a:solidFill>
                          <a:srgbClr val="C00000"/>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253030">
                <a:tc>
                  <a:txBody>
                    <a:bodyPr/>
                    <a:lstStyle/>
                    <a:p>
                      <a:pPr marL="24130" algn="l">
                        <a:lnSpc>
                          <a:spcPts val="1390"/>
                        </a:lnSpc>
                        <a:spcAft>
                          <a:spcPts val="0"/>
                        </a:spcAft>
                      </a:pPr>
                      <a:endParaRPr lang="ro-RO" sz="1600" smtClean="0">
                        <a:solidFill>
                          <a:srgbClr val="000000"/>
                        </a:solidFill>
                        <a:latin typeface="Arial" pitchFamily="34" charset="0"/>
                        <a:ea typeface="Times New Roman"/>
                        <a:cs typeface="Arial" pitchFamily="34" charset="0"/>
                      </a:endParaRPr>
                    </a:p>
                    <a:p>
                      <a:pPr marL="24130" algn="l">
                        <a:lnSpc>
                          <a:spcPts val="1390"/>
                        </a:lnSpc>
                        <a:spcAft>
                          <a:spcPts val="0"/>
                        </a:spcAft>
                      </a:pPr>
                      <a:r>
                        <a:rPr lang="ro-RO" sz="1600" smtClean="0">
                          <a:solidFill>
                            <a:srgbClr val="000000"/>
                          </a:solidFill>
                          <a:latin typeface="Arial" pitchFamily="34" charset="0"/>
                          <a:ea typeface="Times New Roman"/>
                          <a:cs typeface="Arial" pitchFamily="34" charset="0"/>
                        </a:rPr>
                        <a:t>(</a:t>
                      </a:r>
                      <a:r>
                        <a:rPr lang="ro-RO" sz="1600">
                          <a:solidFill>
                            <a:srgbClr val="000000"/>
                          </a:solidFill>
                          <a:latin typeface="Arial" pitchFamily="34" charset="0"/>
                          <a:ea typeface="Times New Roman"/>
                          <a:cs typeface="Arial" pitchFamily="34" charset="0"/>
                        </a:rPr>
                        <a:t>generarea de</a:t>
                      </a:r>
                      <a:endParaRPr lang="en-US" sz="1600">
                        <a:latin typeface="Arial" pitchFamily="34" charset="0"/>
                        <a:ea typeface="Times New Roman"/>
                        <a:cs typeface="Arial" pitchFamily="34" charset="0"/>
                      </a:endParaRPr>
                    </a:p>
                    <a:p>
                      <a:pPr algn="l">
                        <a:lnSpc>
                          <a:spcPts val="1390"/>
                        </a:lnSpc>
                        <a:spcAft>
                          <a:spcPts val="0"/>
                        </a:spcAft>
                      </a:pPr>
                      <a:r>
                        <a:rPr lang="ro-RO" sz="1600">
                          <a:solidFill>
                            <a:srgbClr val="000000"/>
                          </a:solidFill>
                          <a:latin typeface="Arial" pitchFamily="34" charset="0"/>
                          <a:ea typeface="Times New Roman"/>
                          <a:cs typeface="Arial" pitchFamily="34" charset="0"/>
                        </a:rPr>
                        <a:t>idei noi</a:t>
                      </a:r>
                      <a:r>
                        <a:rPr lang="ro-RO" sz="1600" smtClean="0">
                          <a:solidFill>
                            <a:srgbClr val="000000"/>
                          </a:solidFill>
                          <a:latin typeface="Arial" pitchFamily="34" charset="0"/>
                          <a:ea typeface="Times New Roman"/>
                          <a:cs typeface="Arial" pitchFamily="34" charset="0"/>
                        </a:rPr>
                        <a:t>)</a:t>
                      </a:r>
                    </a:p>
                    <a:p>
                      <a:pPr algn="l">
                        <a:lnSpc>
                          <a:spcPts val="1390"/>
                        </a:lnSpc>
                        <a:spcAft>
                          <a:spcPts val="0"/>
                        </a:spcAft>
                      </a:pPr>
                      <a:endParaRPr lang="en-US" sz="1600">
                        <a:latin typeface="Arial" pitchFamily="34" charset="0"/>
                        <a:ea typeface="Times New Roman"/>
                        <a:cs typeface="Arial" pitchFamily="34" charset="0"/>
                      </a:endParaRPr>
                    </a:p>
                    <a:p>
                      <a:pPr algn="l">
                        <a:lnSpc>
                          <a:spcPts val="1390"/>
                        </a:lnSpc>
                        <a:spcAft>
                          <a:spcPts val="0"/>
                        </a:spcAft>
                      </a:pPr>
                      <a:r>
                        <a:rPr lang="ro-RO" sz="1600" spc="-15">
                          <a:solidFill>
                            <a:srgbClr val="000000"/>
                          </a:solidFill>
                          <a:latin typeface="Arial" pitchFamily="34" charset="0"/>
                          <a:ea typeface="Times New Roman"/>
                          <a:cs typeface="Arial" pitchFamily="34" charset="0"/>
                        </a:rPr>
                        <a:t>Am adunat un</a:t>
                      </a:r>
                      <a:endParaRPr lang="en-US" sz="1600">
                        <a:latin typeface="Arial" pitchFamily="34" charset="0"/>
                        <a:ea typeface="Times New Roman"/>
                        <a:cs typeface="Arial" pitchFamily="34" charset="0"/>
                      </a:endParaRPr>
                    </a:p>
                    <a:p>
                      <a:pPr algn="l">
                        <a:lnSpc>
                          <a:spcPts val="1390"/>
                        </a:lnSpc>
                        <a:spcAft>
                          <a:spcPts val="0"/>
                        </a:spcAft>
                      </a:pPr>
                      <a:r>
                        <a:rPr lang="ro-RO" sz="1600" smtClean="0">
                          <a:solidFill>
                            <a:srgbClr val="000000"/>
                          </a:solidFill>
                          <a:latin typeface="Arial" pitchFamily="34" charset="0"/>
                          <a:ea typeface="Times New Roman"/>
                          <a:cs typeface="Arial" pitchFamily="34" charset="0"/>
                        </a:rPr>
                        <a:t>număr</a:t>
                      </a:r>
                      <a:endParaRPr lang="en-US" sz="1600">
                        <a:latin typeface="Arial" pitchFamily="34" charset="0"/>
                        <a:ea typeface="Times New Roman"/>
                        <a:cs typeface="Arial" pitchFamily="34" charset="0"/>
                      </a:endParaRPr>
                    </a:p>
                    <a:p>
                      <a:pPr algn="l">
                        <a:lnSpc>
                          <a:spcPts val="1390"/>
                        </a:lnSpc>
                        <a:spcAft>
                          <a:spcPts val="0"/>
                        </a:spcAft>
                      </a:pPr>
                      <a:r>
                        <a:rPr lang="ro-RO" sz="1600">
                          <a:solidFill>
                            <a:srgbClr val="000000"/>
                          </a:solidFill>
                          <a:latin typeface="Arial" pitchFamily="34" charset="0"/>
                          <a:ea typeface="Times New Roman"/>
                          <a:cs typeface="Arial" pitchFamily="34" charset="0"/>
                        </a:rPr>
                        <a:t>suficient de</a:t>
                      </a:r>
                      <a:endParaRPr lang="en-US" sz="1600">
                        <a:latin typeface="Arial" pitchFamily="34" charset="0"/>
                        <a:ea typeface="Times New Roman"/>
                        <a:cs typeface="Arial" pitchFamily="34" charset="0"/>
                      </a:endParaRPr>
                    </a:p>
                    <a:p>
                      <a:pPr algn="l">
                        <a:lnSpc>
                          <a:spcPts val="1390"/>
                        </a:lnSpc>
                        <a:spcAft>
                          <a:spcPts val="0"/>
                        </a:spcAft>
                      </a:pPr>
                      <a:r>
                        <a:rPr lang="ro-RO" sz="1600">
                          <a:solidFill>
                            <a:srgbClr val="000000"/>
                          </a:solidFill>
                          <a:latin typeface="Arial" pitchFamily="34" charset="0"/>
                          <a:ea typeface="Times New Roman"/>
                          <a:cs typeface="Arial" pitchFamily="34" charset="0"/>
                        </a:rPr>
                        <a:t>idei?</a:t>
                      </a: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R="85090">
                        <a:lnSpc>
                          <a:spcPts val="1390"/>
                        </a:lnSpc>
                        <a:spcAft>
                          <a:spcPts val="0"/>
                        </a:spcAft>
                      </a:pPr>
                      <a:endParaRPr lang="ro-RO" sz="1600" smtClean="0">
                        <a:solidFill>
                          <a:srgbClr val="000000"/>
                        </a:solidFill>
                        <a:latin typeface="Arial" pitchFamily="34" charset="0"/>
                        <a:ea typeface="Times New Roman"/>
                        <a:cs typeface="Arial" pitchFamily="34" charset="0"/>
                      </a:endParaRPr>
                    </a:p>
                    <a:p>
                      <a:pPr marR="85090">
                        <a:lnSpc>
                          <a:spcPts val="1390"/>
                        </a:lnSpc>
                        <a:spcAft>
                          <a:spcPts val="0"/>
                        </a:spcAft>
                      </a:pPr>
                      <a:r>
                        <a:rPr lang="ro-RO" sz="1600" smtClean="0">
                          <a:solidFill>
                            <a:srgbClr val="000000"/>
                          </a:solidFill>
                          <a:latin typeface="Arial" pitchFamily="34" charset="0"/>
                          <a:ea typeface="Times New Roman"/>
                          <a:cs typeface="Arial" pitchFamily="34" charset="0"/>
                        </a:rPr>
                        <a:t>Ideea </a:t>
                      </a:r>
                      <a:r>
                        <a:rPr lang="ro-RO" sz="1600">
                          <a:solidFill>
                            <a:srgbClr val="000000"/>
                          </a:solidFill>
                          <a:latin typeface="Arial" pitchFamily="34" charset="0"/>
                          <a:ea typeface="Times New Roman"/>
                          <a:cs typeface="Arial" pitchFamily="34" charset="0"/>
                        </a:rPr>
                        <a:t>este compatibilă cu politica firmei ? Ideea este o </a:t>
                      </a:r>
                      <a:r>
                        <a:rPr lang="ro-RO" sz="1600" smtClean="0">
                          <a:solidFill>
                            <a:srgbClr val="000000"/>
                          </a:solidFill>
                          <a:latin typeface="Arial" pitchFamily="34" charset="0"/>
                          <a:ea typeface="Times New Roman"/>
                          <a:cs typeface="Arial" pitchFamily="34" charset="0"/>
                        </a:rPr>
                        <a:t>soluție </a:t>
                      </a:r>
                      <a:r>
                        <a:rPr lang="ro-RO" sz="1600">
                          <a:solidFill>
                            <a:srgbClr val="000000"/>
                          </a:solidFill>
                          <a:latin typeface="Arial" pitchFamily="34" charset="0"/>
                          <a:ea typeface="Times New Roman"/>
                          <a:cs typeface="Arial" pitchFamily="34" charset="0"/>
                        </a:rPr>
                        <a:t>pentru una din </a:t>
                      </a:r>
                      <a:r>
                        <a:rPr lang="ro-RO" sz="1600" spc="-5">
                          <a:solidFill>
                            <a:srgbClr val="000000"/>
                          </a:solidFill>
                          <a:latin typeface="Arial" pitchFamily="34" charset="0"/>
                          <a:ea typeface="Times New Roman"/>
                          <a:cs typeface="Arial" pitchFamily="34" charset="0"/>
                        </a:rPr>
                        <a:t>problemele firmei ?</a:t>
                      </a: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nSpc>
                          <a:spcPts val="1390"/>
                        </a:lnSpc>
                        <a:spcAft>
                          <a:spcPts val="0"/>
                        </a:spcAft>
                      </a:pPr>
                      <a:endParaRPr lang="ro-RO" sz="1600" spc="-5" smtClean="0">
                        <a:solidFill>
                          <a:srgbClr val="000000"/>
                        </a:solidFill>
                        <a:latin typeface="Arial" pitchFamily="34" charset="0"/>
                        <a:ea typeface="Times New Roman"/>
                        <a:cs typeface="Arial" pitchFamily="34" charset="0"/>
                      </a:endParaRPr>
                    </a:p>
                    <a:p>
                      <a:pPr>
                        <a:lnSpc>
                          <a:spcPts val="1390"/>
                        </a:lnSpc>
                        <a:spcAft>
                          <a:spcPts val="0"/>
                        </a:spcAft>
                      </a:pPr>
                      <a:r>
                        <a:rPr lang="ro-RO" sz="1600" spc="-5" smtClean="0">
                          <a:solidFill>
                            <a:srgbClr val="000000"/>
                          </a:solidFill>
                          <a:latin typeface="Arial" pitchFamily="34" charset="0"/>
                          <a:ea typeface="Times New Roman"/>
                          <a:cs typeface="Arial" pitchFamily="34" charset="0"/>
                        </a:rPr>
                        <a:t>Aplicarea </a:t>
                      </a:r>
                      <a:r>
                        <a:rPr lang="ro-RO" sz="1600" spc="-5">
                          <a:solidFill>
                            <a:srgbClr val="000000"/>
                          </a:solidFill>
                          <a:latin typeface="Arial" pitchFamily="34" charset="0"/>
                          <a:ea typeface="Times New Roman"/>
                          <a:cs typeface="Arial" pitchFamily="34" charset="0"/>
                        </a:rPr>
                        <a:t>ideii este </a:t>
                      </a:r>
                      <a:r>
                        <a:rPr lang="ro-RO" sz="1600">
                          <a:solidFill>
                            <a:srgbClr val="000000"/>
                          </a:solidFill>
                          <a:latin typeface="Arial" pitchFamily="34" charset="0"/>
                          <a:ea typeface="Times New Roman"/>
                          <a:cs typeface="Arial" pitchFamily="34" charset="0"/>
                        </a:rPr>
                        <a:t>justificată de considerentele de marketing, </a:t>
                      </a:r>
                      <a:r>
                        <a:rPr lang="ro-RO" sz="1600" smtClean="0">
                          <a:solidFill>
                            <a:srgbClr val="000000"/>
                          </a:solidFill>
                          <a:latin typeface="Arial" pitchFamily="34" charset="0"/>
                          <a:ea typeface="Times New Roman"/>
                          <a:cs typeface="Arial" pitchFamily="34" charset="0"/>
                        </a:rPr>
                        <a:t>piețe</a:t>
                      </a:r>
                      <a:r>
                        <a:rPr lang="ro-RO" sz="1600">
                          <a:solidFill>
                            <a:srgbClr val="000000"/>
                          </a:solidFill>
                          <a:latin typeface="Arial" pitchFamily="34" charset="0"/>
                          <a:ea typeface="Times New Roman"/>
                          <a:cs typeface="Arial" pitchFamily="34" charset="0"/>
                        </a:rPr>
                        <a:t>, tehnologie ?</a:t>
                      </a: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indent="-3175">
                        <a:lnSpc>
                          <a:spcPts val="1390"/>
                        </a:lnSpc>
                        <a:spcAft>
                          <a:spcPts val="0"/>
                        </a:spcAft>
                      </a:pPr>
                      <a:endParaRPr lang="ro-RO" sz="1600" smtClean="0">
                        <a:solidFill>
                          <a:srgbClr val="000000"/>
                        </a:solidFill>
                        <a:latin typeface="Arial" pitchFamily="34" charset="0"/>
                        <a:ea typeface="Times New Roman"/>
                        <a:cs typeface="Arial" pitchFamily="34" charset="0"/>
                      </a:endParaRPr>
                    </a:p>
                    <a:p>
                      <a:pPr indent="-3175">
                        <a:lnSpc>
                          <a:spcPts val="1390"/>
                        </a:lnSpc>
                        <a:spcAft>
                          <a:spcPts val="0"/>
                        </a:spcAft>
                      </a:pPr>
                      <a:r>
                        <a:rPr lang="ro-RO" sz="1600" smtClean="0">
                          <a:solidFill>
                            <a:srgbClr val="000000"/>
                          </a:solidFill>
                          <a:latin typeface="Arial" pitchFamily="34" charset="0"/>
                          <a:ea typeface="Times New Roman"/>
                          <a:cs typeface="Arial" pitchFamily="34" charset="0"/>
                        </a:rPr>
                        <a:t>Programe </a:t>
                      </a:r>
                      <a:r>
                        <a:rPr lang="ro-RO" sz="1600" spc="-5">
                          <a:solidFill>
                            <a:srgbClr val="000000"/>
                          </a:solidFill>
                          <a:latin typeface="Arial" pitchFamily="34" charset="0"/>
                          <a:ea typeface="Times New Roman"/>
                          <a:cs typeface="Arial" pitchFamily="34" charset="0"/>
                        </a:rPr>
                        <a:t>detaliate de:</a:t>
                      </a:r>
                      <a:endParaRPr lang="en-US" sz="1600">
                        <a:latin typeface="Arial" pitchFamily="34" charset="0"/>
                        <a:ea typeface="Times New Roman"/>
                        <a:cs typeface="Arial" pitchFamily="34" charset="0"/>
                      </a:endParaRPr>
                    </a:p>
                    <a:p>
                      <a:pPr indent="-3175">
                        <a:lnSpc>
                          <a:spcPts val="1390"/>
                        </a:lnSpc>
                        <a:spcAft>
                          <a:spcPts val="0"/>
                        </a:spcAft>
                      </a:pPr>
                      <a:r>
                        <a:rPr lang="ro-RO" sz="1600" spc="-15">
                          <a:solidFill>
                            <a:srgbClr val="000000"/>
                          </a:solidFill>
                          <a:latin typeface="Arial" pitchFamily="34" charset="0"/>
                          <a:ea typeface="Times New Roman"/>
                          <a:cs typeface="Arial" pitchFamily="34" charset="0"/>
                        </a:rPr>
                        <a:t>implementare, </a:t>
                      </a:r>
                      <a:r>
                        <a:rPr lang="ro-RO" sz="1600" smtClean="0">
                          <a:solidFill>
                            <a:srgbClr val="000000"/>
                          </a:solidFill>
                          <a:latin typeface="Arial" pitchFamily="34" charset="0"/>
                          <a:ea typeface="Times New Roman"/>
                          <a:cs typeface="Arial" pitchFamily="34" charset="0"/>
                        </a:rPr>
                        <a:t>fabricație</a:t>
                      </a:r>
                      <a:r>
                        <a:rPr lang="ro-RO" sz="1600">
                          <a:solidFill>
                            <a:srgbClr val="000000"/>
                          </a:solidFill>
                          <a:latin typeface="Arial" pitchFamily="34" charset="0"/>
                          <a:ea typeface="Times New Roman"/>
                          <a:cs typeface="Arial" pitchFamily="34" charset="0"/>
                        </a:rPr>
                        <a:t>, comercializare.</a:t>
                      </a: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indent="3175">
                        <a:lnSpc>
                          <a:spcPts val="1415"/>
                        </a:lnSpc>
                        <a:spcAft>
                          <a:spcPts val="0"/>
                        </a:spcAft>
                      </a:pPr>
                      <a:endParaRPr lang="ro-RO" sz="1600" spc="-5" smtClean="0">
                        <a:solidFill>
                          <a:srgbClr val="000000"/>
                        </a:solidFill>
                        <a:latin typeface="Arial" pitchFamily="34" charset="0"/>
                        <a:ea typeface="Times New Roman"/>
                        <a:cs typeface="Arial" pitchFamily="34" charset="0"/>
                      </a:endParaRPr>
                    </a:p>
                    <a:p>
                      <a:pPr indent="3175">
                        <a:lnSpc>
                          <a:spcPts val="1415"/>
                        </a:lnSpc>
                        <a:spcAft>
                          <a:spcPts val="0"/>
                        </a:spcAft>
                      </a:pPr>
                      <a:r>
                        <a:rPr lang="ro-RO" sz="1600" spc="-5" smtClean="0">
                          <a:solidFill>
                            <a:srgbClr val="000000"/>
                          </a:solidFill>
                          <a:latin typeface="Arial" pitchFamily="34" charset="0"/>
                          <a:ea typeface="Times New Roman"/>
                          <a:cs typeface="Arial" pitchFamily="34" charset="0"/>
                        </a:rPr>
                        <a:t>Găsirea soluțiilor </a:t>
                      </a:r>
                      <a:r>
                        <a:rPr lang="ro-RO" sz="1600" spc="-5">
                          <a:solidFill>
                            <a:srgbClr val="000000"/>
                          </a:solidFill>
                          <a:latin typeface="Arial" pitchFamily="34" charset="0"/>
                          <a:ea typeface="Times New Roman"/>
                          <a:cs typeface="Arial" pitchFamily="34" charset="0"/>
                        </a:rPr>
                        <a:t>cele mai bune de succes pe </a:t>
                      </a:r>
                      <a:r>
                        <a:rPr lang="ro-RO" sz="1600" spc="-5" smtClean="0">
                          <a:solidFill>
                            <a:srgbClr val="000000"/>
                          </a:solidFill>
                          <a:latin typeface="Arial" pitchFamily="34" charset="0"/>
                          <a:ea typeface="Times New Roman"/>
                          <a:cs typeface="Arial" pitchFamily="34" charset="0"/>
                        </a:rPr>
                        <a:t>piață</a:t>
                      </a: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836977">
                <a:tc>
                  <a:txBody>
                    <a:bodyPr/>
                    <a:lstStyle/>
                    <a:p>
                      <a:pPr marR="243840" algn="ctr">
                        <a:lnSpc>
                          <a:spcPts val="1610"/>
                        </a:lnSpc>
                        <a:spcAft>
                          <a:spcPts val="0"/>
                        </a:spcAft>
                      </a:pPr>
                      <a:endParaRPr lang="ro-RO" sz="1600" b="1" i="1" smtClean="0">
                        <a:solidFill>
                          <a:schemeClr val="accent2">
                            <a:lumMod val="75000"/>
                          </a:schemeClr>
                        </a:solidFill>
                        <a:latin typeface="Arial" pitchFamily="34" charset="0"/>
                        <a:ea typeface="Times New Roman"/>
                        <a:cs typeface="Arial" pitchFamily="34" charset="0"/>
                      </a:endParaRPr>
                    </a:p>
                    <a:p>
                      <a:pPr marR="243840" algn="ctr">
                        <a:lnSpc>
                          <a:spcPts val="1610"/>
                        </a:lnSpc>
                        <a:spcAft>
                          <a:spcPts val="0"/>
                        </a:spcAft>
                      </a:pPr>
                      <a:r>
                        <a:rPr lang="ro-RO" sz="1600" b="1" i="1" smtClean="0">
                          <a:solidFill>
                            <a:schemeClr val="accent2">
                              <a:lumMod val="75000"/>
                            </a:schemeClr>
                          </a:solidFill>
                          <a:latin typeface="Arial" pitchFamily="34" charset="0"/>
                          <a:ea typeface="Times New Roman"/>
                          <a:cs typeface="Arial" pitchFamily="34" charset="0"/>
                        </a:rPr>
                        <a:t>Surse </a:t>
                      </a:r>
                      <a:r>
                        <a:rPr lang="ro-RO" sz="1600" b="1" i="1">
                          <a:solidFill>
                            <a:schemeClr val="accent2">
                              <a:lumMod val="75000"/>
                            </a:schemeClr>
                          </a:solidFill>
                          <a:latin typeface="Arial" pitchFamily="34" charset="0"/>
                          <a:ea typeface="Times New Roman"/>
                          <a:cs typeface="Arial" pitchFamily="34" charset="0"/>
                        </a:rPr>
                        <a:t>ale ideilor:</a:t>
                      </a:r>
                      <a:endParaRPr lang="en-US" sz="1600">
                        <a:solidFill>
                          <a:schemeClr val="accent2">
                            <a:lumMod val="75000"/>
                          </a:schemeClr>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endParaRPr lang="ro-RO" sz="1600" b="1" i="1" smtClean="0">
                        <a:solidFill>
                          <a:schemeClr val="accent6">
                            <a:lumMod val="50000"/>
                          </a:schemeClr>
                        </a:solidFill>
                        <a:latin typeface="Arial" pitchFamily="34" charset="0"/>
                        <a:ea typeface="Times New Roman"/>
                        <a:cs typeface="Arial" pitchFamily="34" charset="0"/>
                      </a:endParaRPr>
                    </a:p>
                    <a:p>
                      <a:pPr algn="ctr">
                        <a:lnSpc>
                          <a:spcPct val="115000"/>
                        </a:lnSpc>
                        <a:spcAft>
                          <a:spcPts val="0"/>
                        </a:spcAft>
                      </a:pPr>
                      <a:r>
                        <a:rPr lang="ro-RO" sz="1600" b="1" i="1" smtClean="0">
                          <a:solidFill>
                            <a:schemeClr val="accent6">
                              <a:lumMod val="50000"/>
                            </a:schemeClr>
                          </a:solidFill>
                          <a:latin typeface="Arial" pitchFamily="34" charset="0"/>
                          <a:ea typeface="Times New Roman"/>
                          <a:cs typeface="Arial" pitchFamily="34" charset="0"/>
                        </a:rPr>
                        <a:t>Rezultat</a:t>
                      </a:r>
                      <a:r>
                        <a:rPr lang="ro-RO" sz="1600" b="1" i="1">
                          <a:solidFill>
                            <a:schemeClr val="accent6">
                              <a:lumMod val="50000"/>
                            </a:schemeClr>
                          </a:solidFill>
                          <a:latin typeface="Arial" pitchFamily="34" charset="0"/>
                          <a:ea typeface="Times New Roman"/>
                          <a:cs typeface="Arial" pitchFamily="34" charset="0"/>
                        </a:rPr>
                        <a:t>:</a:t>
                      </a:r>
                      <a:endParaRPr lang="en-US" sz="1600">
                        <a:solidFill>
                          <a:schemeClr val="accent6">
                            <a:lumMod val="50000"/>
                          </a:schemeClr>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nSpc>
                          <a:spcPct val="115000"/>
                        </a:lnSpc>
                        <a:spcAft>
                          <a:spcPts val="0"/>
                        </a:spcAft>
                      </a:pP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96445">
                <a:tc>
                  <a:txBody>
                    <a:bodyPr/>
                    <a:lstStyle/>
                    <a:p>
                      <a:pPr>
                        <a:lnSpc>
                          <a:spcPts val="1390"/>
                        </a:lnSpc>
                        <a:spcAft>
                          <a:spcPts val="0"/>
                        </a:spcAft>
                        <a:tabLst>
                          <a:tab pos="143510" algn="l"/>
                        </a:tabLst>
                      </a:pPr>
                      <a:endParaRPr lang="ro-RO" sz="1600" smtClean="0">
                        <a:solidFill>
                          <a:srgbClr val="000000"/>
                        </a:solidFill>
                        <a:latin typeface="Arial" pitchFamily="34" charset="0"/>
                        <a:ea typeface="Times New Roman"/>
                        <a:cs typeface="Arial" pitchFamily="34" charset="0"/>
                      </a:endParaRPr>
                    </a:p>
                    <a:p>
                      <a:pPr>
                        <a:lnSpc>
                          <a:spcPts val="1390"/>
                        </a:lnSpc>
                        <a:spcAft>
                          <a:spcPts val="0"/>
                        </a:spcAft>
                        <a:tabLst>
                          <a:tab pos="143510" algn="l"/>
                        </a:tabLst>
                      </a:pPr>
                      <a:r>
                        <a:rPr lang="ro-RO" sz="1600" smtClean="0">
                          <a:solidFill>
                            <a:srgbClr val="000000"/>
                          </a:solidFill>
                          <a:latin typeface="Arial" pitchFamily="34" charset="0"/>
                          <a:ea typeface="Times New Roman"/>
                          <a:cs typeface="Arial" pitchFamily="34" charset="0"/>
                        </a:rPr>
                        <a:t>-</a:t>
                      </a:r>
                      <a:r>
                        <a:rPr lang="ro-RO" sz="1600">
                          <a:solidFill>
                            <a:srgbClr val="000000"/>
                          </a:solidFill>
                          <a:latin typeface="Arial" pitchFamily="34" charset="0"/>
                          <a:ea typeface="Times New Roman"/>
                          <a:cs typeface="Arial" pitchFamily="34" charset="0"/>
                        </a:rPr>
                        <a:t>	</a:t>
                      </a:r>
                      <a:r>
                        <a:rPr lang="ro-RO" sz="1600" smtClean="0">
                          <a:solidFill>
                            <a:srgbClr val="000000"/>
                          </a:solidFill>
                          <a:latin typeface="Arial" pitchFamily="34" charset="0"/>
                          <a:ea typeface="Times New Roman"/>
                          <a:cs typeface="Arial" pitchFamily="34" charset="0"/>
                        </a:rPr>
                        <a:t>imaginație</a:t>
                      </a:r>
                      <a:r>
                        <a:rPr lang="ro-RO" sz="1600">
                          <a:solidFill>
                            <a:srgbClr val="000000"/>
                          </a:solidFill>
                          <a:latin typeface="Arial" pitchFamily="34" charset="0"/>
                          <a:ea typeface="Times New Roman"/>
                          <a:cs typeface="Arial" pitchFamily="34" charset="0"/>
                        </a:rPr>
                        <a:t>,</a:t>
                      </a:r>
                      <a:endParaRPr lang="en-US" sz="1600">
                        <a:latin typeface="Arial" pitchFamily="34" charset="0"/>
                        <a:ea typeface="Times New Roman"/>
                        <a:cs typeface="Arial" pitchFamily="34" charset="0"/>
                      </a:endParaRPr>
                    </a:p>
                    <a:p>
                      <a:pPr>
                        <a:lnSpc>
                          <a:spcPts val="1390"/>
                        </a:lnSpc>
                        <a:spcAft>
                          <a:spcPts val="0"/>
                        </a:spcAft>
                        <a:tabLst>
                          <a:tab pos="143510" algn="l"/>
                        </a:tabLst>
                      </a:pPr>
                      <a:r>
                        <a:rPr lang="ro-RO" sz="1600">
                          <a:solidFill>
                            <a:srgbClr val="000000"/>
                          </a:solidFill>
                          <a:latin typeface="Arial" pitchFamily="34" charset="0"/>
                          <a:ea typeface="Times New Roman"/>
                          <a:cs typeface="Arial" pitchFamily="34" charset="0"/>
                        </a:rPr>
                        <a:t>-	</a:t>
                      </a:r>
                      <a:r>
                        <a:rPr lang="ro-RO" sz="1600" smtClean="0">
                          <a:solidFill>
                            <a:srgbClr val="000000"/>
                          </a:solidFill>
                          <a:latin typeface="Arial" pitchFamily="34" charset="0"/>
                          <a:ea typeface="Times New Roman"/>
                          <a:cs typeface="Arial" pitchFamily="34" charset="0"/>
                        </a:rPr>
                        <a:t>analiză</a:t>
                      </a:r>
                      <a:endParaRPr lang="en-US" sz="1600">
                        <a:latin typeface="Arial" pitchFamily="34" charset="0"/>
                        <a:ea typeface="Times New Roman"/>
                        <a:cs typeface="Arial" pitchFamily="34" charset="0"/>
                      </a:endParaRPr>
                    </a:p>
                    <a:p>
                      <a:pPr>
                        <a:lnSpc>
                          <a:spcPts val="1390"/>
                        </a:lnSpc>
                        <a:spcAft>
                          <a:spcPts val="0"/>
                        </a:spcAft>
                        <a:tabLst>
                          <a:tab pos="143510" algn="l"/>
                        </a:tabLst>
                      </a:pPr>
                      <a:r>
                        <a:rPr lang="ro-RO" sz="1600">
                          <a:solidFill>
                            <a:srgbClr val="000000"/>
                          </a:solidFill>
                          <a:latin typeface="Arial" pitchFamily="34" charset="0"/>
                          <a:ea typeface="Times New Roman"/>
                          <a:cs typeface="Arial" pitchFamily="34" charset="0"/>
                        </a:rPr>
                        <a:t>-	</a:t>
                      </a:r>
                      <a:r>
                        <a:rPr lang="ro-RO" sz="1600" smtClean="0">
                          <a:solidFill>
                            <a:srgbClr val="000000"/>
                          </a:solidFill>
                          <a:latin typeface="Arial" pitchFamily="34" charset="0"/>
                          <a:ea typeface="Times New Roman"/>
                          <a:cs typeface="Arial" pitchFamily="34" charset="0"/>
                        </a:rPr>
                        <a:t>observații</a:t>
                      </a:r>
                      <a:r>
                        <a:rPr lang="ro-RO" sz="1600">
                          <a:solidFill>
                            <a:srgbClr val="000000"/>
                          </a:solidFill>
                          <a:latin typeface="Arial" pitchFamily="34" charset="0"/>
                          <a:ea typeface="Times New Roman"/>
                          <a:cs typeface="Arial" pitchFamily="34" charset="0"/>
                        </a:rPr>
                        <a:t>:</a:t>
                      </a:r>
                      <a:endParaRPr lang="en-US" sz="1600">
                        <a:latin typeface="Arial" pitchFamily="34" charset="0"/>
                        <a:ea typeface="Times New Roman"/>
                        <a:cs typeface="Arial" pitchFamily="34" charset="0"/>
                      </a:endParaRPr>
                    </a:p>
                    <a:p>
                      <a:pPr marR="54610">
                        <a:lnSpc>
                          <a:spcPts val="1390"/>
                        </a:lnSpc>
                        <a:spcAft>
                          <a:spcPts val="0"/>
                        </a:spcAft>
                      </a:pPr>
                      <a:r>
                        <a:rPr lang="ro-RO" sz="1600">
                          <a:solidFill>
                            <a:srgbClr val="000000"/>
                          </a:solidFill>
                          <a:latin typeface="Arial" pitchFamily="34" charset="0"/>
                          <a:ea typeface="Times New Roman"/>
                          <a:cs typeface="Arial" pitchFamily="34" charset="0"/>
                        </a:rPr>
                        <a:t>-  asupra </a:t>
                      </a:r>
                      <a:endParaRPr lang="en-US" sz="1600">
                        <a:latin typeface="Arial" pitchFamily="34" charset="0"/>
                        <a:ea typeface="Times New Roman"/>
                        <a:cs typeface="Arial" pitchFamily="34" charset="0"/>
                      </a:endParaRPr>
                    </a:p>
                    <a:p>
                      <a:pPr marR="54610">
                        <a:lnSpc>
                          <a:spcPts val="1390"/>
                        </a:lnSpc>
                        <a:spcAft>
                          <a:spcPts val="0"/>
                        </a:spcAft>
                      </a:pPr>
                      <a:r>
                        <a:rPr lang="ro-RO" sz="1600">
                          <a:solidFill>
                            <a:srgbClr val="000000"/>
                          </a:solidFill>
                          <a:latin typeface="Arial" pitchFamily="34" charset="0"/>
                          <a:ea typeface="Times New Roman"/>
                          <a:cs typeface="Arial" pitchFamily="34" charset="0"/>
                        </a:rPr>
                        <a:t>   mediului</a:t>
                      </a:r>
                      <a:endParaRPr lang="en-US" sz="1600">
                        <a:latin typeface="Arial" pitchFamily="34" charset="0"/>
                        <a:ea typeface="Times New Roman"/>
                        <a:cs typeface="Arial" pitchFamily="34" charset="0"/>
                      </a:endParaRPr>
                    </a:p>
                    <a:p>
                      <a:pPr marR="54610">
                        <a:lnSpc>
                          <a:spcPts val="1390"/>
                        </a:lnSpc>
                        <a:spcAft>
                          <a:spcPts val="0"/>
                        </a:spcAft>
                        <a:tabLst>
                          <a:tab pos="143510" algn="l"/>
                        </a:tabLst>
                      </a:pPr>
                      <a:r>
                        <a:rPr lang="ro-RO" sz="1600">
                          <a:solidFill>
                            <a:srgbClr val="000000"/>
                          </a:solidFill>
                          <a:latin typeface="Arial" pitchFamily="34" charset="0"/>
                          <a:ea typeface="Times New Roman"/>
                          <a:cs typeface="Arial" pitchFamily="34" charset="0"/>
                        </a:rPr>
                        <a:t>-	</a:t>
                      </a:r>
                      <a:r>
                        <a:rPr lang="ro-RO" sz="1600" spc="-5">
                          <a:solidFill>
                            <a:srgbClr val="000000"/>
                          </a:solidFill>
                          <a:latin typeface="Arial" pitchFamily="34" charset="0"/>
                          <a:ea typeface="Times New Roman"/>
                          <a:cs typeface="Arial" pitchFamily="34" charset="0"/>
                        </a:rPr>
                        <a:t>a ceea ce fac</a:t>
                      </a:r>
                      <a:br>
                        <a:rPr lang="ro-RO" sz="1600" spc="-5">
                          <a:solidFill>
                            <a:srgbClr val="000000"/>
                          </a:solidFill>
                          <a:latin typeface="Arial" pitchFamily="34" charset="0"/>
                          <a:ea typeface="Times New Roman"/>
                          <a:cs typeface="Arial" pitchFamily="34" charset="0"/>
                        </a:rPr>
                      </a:br>
                      <a:r>
                        <a:rPr lang="ro-RO" sz="1600">
                          <a:solidFill>
                            <a:srgbClr val="000000"/>
                          </a:solidFill>
                          <a:latin typeface="Arial" pitchFamily="34" charset="0"/>
                          <a:ea typeface="Times New Roman"/>
                          <a:cs typeface="Arial" pitchFamily="34" charset="0"/>
                        </a:rPr>
                        <a:t>  </a:t>
                      </a:r>
                      <a:r>
                        <a:rPr lang="ro-RO" sz="1600" smtClean="0">
                          <a:solidFill>
                            <a:srgbClr val="000000"/>
                          </a:solidFill>
                          <a:latin typeface="Arial" pitchFamily="34" charset="0"/>
                          <a:ea typeface="Times New Roman"/>
                          <a:cs typeface="Arial" pitchFamily="34" charset="0"/>
                        </a:rPr>
                        <a:t>alții</a:t>
                      </a: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ts val="1390"/>
                        </a:lnSpc>
                        <a:spcAft>
                          <a:spcPts val="0"/>
                        </a:spcAft>
                      </a:pPr>
                      <a:endParaRPr lang="ro-RO" sz="1600" smtClean="0">
                        <a:solidFill>
                          <a:srgbClr val="000000"/>
                        </a:solidFill>
                        <a:latin typeface="Arial" pitchFamily="34" charset="0"/>
                        <a:ea typeface="Times New Roman"/>
                        <a:cs typeface="Arial" pitchFamily="34" charset="0"/>
                      </a:endParaRPr>
                    </a:p>
                    <a:p>
                      <a:pPr>
                        <a:lnSpc>
                          <a:spcPts val="1390"/>
                        </a:lnSpc>
                        <a:spcAft>
                          <a:spcPts val="0"/>
                        </a:spcAft>
                      </a:pPr>
                      <a:r>
                        <a:rPr lang="ro-RO" sz="1600" smtClean="0">
                          <a:solidFill>
                            <a:srgbClr val="000000"/>
                          </a:solidFill>
                          <a:latin typeface="Arial" pitchFamily="34" charset="0"/>
                          <a:ea typeface="Times New Roman"/>
                          <a:cs typeface="Arial" pitchFamily="34" charset="0"/>
                        </a:rPr>
                        <a:t>Ceva</a:t>
                      </a:r>
                      <a:r>
                        <a:rPr lang="ro-RO" sz="1600">
                          <a:solidFill>
                            <a:srgbClr val="000000"/>
                          </a:solidFill>
                          <a:latin typeface="Arial" pitchFamily="34" charset="0"/>
                          <a:ea typeface="Times New Roman"/>
                          <a:cs typeface="Arial" pitchFamily="34" charset="0"/>
                        </a:rPr>
                        <a:t>:</a:t>
                      </a:r>
                      <a:endParaRPr lang="en-US" sz="1600">
                        <a:latin typeface="Arial" pitchFamily="34" charset="0"/>
                        <a:ea typeface="Times New Roman"/>
                        <a:cs typeface="Arial" pitchFamily="34" charset="0"/>
                      </a:endParaRPr>
                    </a:p>
                    <a:p>
                      <a:pPr>
                        <a:lnSpc>
                          <a:spcPts val="1390"/>
                        </a:lnSpc>
                        <a:spcAft>
                          <a:spcPts val="0"/>
                        </a:spcAft>
                        <a:tabLst>
                          <a:tab pos="133985" algn="l"/>
                        </a:tabLst>
                      </a:pPr>
                      <a:r>
                        <a:rPr lang="ro-RO" sz="1600">
                          <a:solidFill>
                            <a:srgbClr val="000000"/>
                          </a:solidFill>
                          <a:latin typeface="Arial" pitchFamily="34" charset="0"/>
                          <a:ea typeface="Times New Roman"/>
                          <a:cs typeface="Arial" pitchFamily="34" charset="0"/>
                        </a:rPr>
                        <a:t>-	nou, sau</a:t>
                      </a:r>
                      <a:endParaRPr lang="en-US" sz="1600">
                        <a:latin typeface="Arial" pitchFamily="34" charset="0"/>
                        <a:ea typeface="Times New Roman"/>
                        <a:cs typeface="Arial" pitchFamily="34" charset="0"/>
                      </a:endParaRPr>
                    </a:p>
                    <a:p>
                      <a:pPr>
                        <a:lnSpc>
                          <a:spcPts val="1390"/>
                        </a:lnSpc>
                        <a:spcAft>
                          <a:spcPts val="0"/>
                        </a:spcAft>
                        <a:tabLst>
                          <a:tab pos="133985" algn="l"/>
                        </a:tabLst>
                      </a:pPr>
                      <a:r>
                        <a:rPr lang="ro-RO" sz="1600">
                          <a:solidFill>
                            <a:srgbClr val="000000"/>
                          </a:solidFill>
                          <a:latin typeface="Arial" pitchFamily="34" charset="0"/>
                          <a:ea typeface="Times New Roman"/>
                          <a:cs typeface="Arial" pitchFamily="34" charset="0"/>
                        </a:rPr>
                        <a:t>-	mai bun,</a:t>
                      </a:r>
                      <a:endParaRPr lang="en-US" sz="1600">
                        <a:latin typeface="Arial" pitchFamily="34" charset="0"/>
                        <a:ea typeface="Times New Roman"/>
                        <a:cs typeface="Arial" pitchFamily="34" charset="0"/>
                      </a:endParaRPr>
                    </a:p>
                    <a:p>
                      <a:pPr>
                        <a:lnSpc>
                          <a:spcPts val="1390"/>
                        </a:lnSpc>
                        <a:spcAft>
                          <a:spcPts val="0"/>
                        </a:spcAft>
                        <a:tabLst>
                          <a:tab pos="133985" algn="l"/>
                        </a:tabLst>
                      </a:pPr>
                      <a:r>
                        <a:rPr lang="ro-RO" sz="1600">
                          <a:solidFill>
                            <a:srgbClr val="000000"/>
                          </a:solidFill>
                          <a:latin typeface="Arial" pitchFamily="34" charset="0"/>
                          <a:ea typeface="Times New Roman"/>
                          <a:cs typeface="Arial" pitchFamily="34" charset="0"/>
                        </a:rPr>
                        <a:t>-	</a:t>
                      </a:r>
                      <a:r>
                        <a:rPr lang="ro-RO" sz="1600" spc="-5">
                          <a:solidFill>
                            <a:srgbClr val="000000"/>
                          </a:solidFill>
                          <a:latin typeface="Arial" pitchFamily="34" charset="0"/>
                          <a:ea typeface="Times New Roman"/>
                          <a:cs typeface="Arial" pitchFamily="34" charset="0"/>
                        </a:rPr>
                        <a:t>mai repede,</a:t>
                      </a:r>
                      <a:endParaRPr lang="en-US" sz="1600">
                        <a:latin typeface="Arial" pitchFamily="34" charset="0"/>
                        <a:ea typeface="Times New Roman"/>
                        <a:cs typeface="Arial" pitchFamily="34" charset="0"/>
                      </a:endParaRPr>
                    </a:p>
                    <a:p>
                      <a:pPr>
                        <a:lnSpc>
                          <a:spcPts val="1390"/>
                        </a:lnSpc>
                        <a:spcAft>
                          <a:spcPts val="0"/>
                        </a:spcAft>
                        <a:tabLst>
                          <a:tab pos="133985" algn="l"/>
                        </a:tabLst>
                      </a:pPr>
                      <a:r>
                        <a:rPr lang="ro-RO" sz="1600">
                          <a:solidFill>
                            <a:srgbClr val="000000"/>
                          </a:solidFill>
                          <a:latin typeface="Arial" pitchFamily="34" charset="0"/>
                          <a:ea typeface="Times New Roman"/>
                          <a:cs typeface="Arial" pitchFamily="34" charset="0"/>
                        </a:rPr>
                        <a:t>-	mai ieftin,</a:t>
                      </a:r>
                      <a:endParaRPr lang="en-US" sz="1600">
                        <a:latin typeface="Arial" pitchFamily="34" charset="0"/>
                        <a:ea typeface="Times New Roman"/>
                        <a:cs typeface="Arial" pitchFamily="34" charset="0"/>
                      </a:endParaRPr>
                    </a:p>
                    <a:p>
                      <a:pPr>
                        <a:lnSpc>
                          <a:spcPts val="1390"/>
                        </a:lnSpc>
                        <a:spcAft>
                          <a:spcPts val="0"/>
                        </a:spcAft>
                        <a:tabLst>
                          <a:tab pos="133985" algn="l"/>
                        </a:tabLst>
                      </a:pPr>
                      <a:r>
                        <a:rPr lang="ro-RO" sz="1600">
                          <a:solidFill>
                            <a:srgbClr val="000000"/>
                          </a:solidFill>
                          <a:latin typeface="Arial" pitchFamily="34" charset="0"/>
                          <a:ea typeface="Times New Roman"/>
                          <a:cs typeface="Arial" pitchFamily="34" charset="0"/>
                        </a:rPr>
                        <a:t>-	</a:t>
                      </a:r>
                      <a:r>
                        <a:rPr lang="ro-RO" sz="1600" spc="-15">
                          <a:solidFill>
                            <a:srgbClr val="000000"/>
                          </a:solidFill>
                          <a:latin typeface="Arial" pitchFamily="34" charset="0"/>
                          <a:ea typeface="Times New Roman"/>
                          <a:cs typeface="Arial" pitchFamily="34" charset="0"/>
                        </a:rPr>
                        <a:t>mai frumos.</a:t>
                      </a: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nSpc>
                          <a:spcPct val="115000"/>
                        </a:lnSpc>
                        <a:spcAft>
                          <a:spcPts val="0"/>
                        </a:spcAft>
                      </a:pPr>
                      <a:endParaRPr lang="en-US" sz="16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 name="Rectangle 6"/>
          <p:cNvSpPr/>
          <p:nvPr/>
        </p:nvSpPr>
        <p:spPr>
          <a:xfrm>
            <a:off x="2895600" y="6248400"/>
            <a:ext cx="4044697" cy="369332"/>
          </a:xfrm>
          <a:prstGeom prst="rect">
            <a:avLst/>
          </a:prstGeom>
          <a:solidFill>
            <a:srgbClr val="FFFF99"/>
          </a:solidFill>
          <a:ln>
            <a:solidFill>
              <a:srgbClr val="FF0000"/>
            </a:solidFill>
          </a:ln>
        </p:spPr>
        <p:txBody>
          <a:bodyPr wrap="none">
            <a:spAutoFit/>
          </a:bodyPr>
          <a:lstStyle/>
          <a:p>
            <a:r>
              <a:rPr lang="ro-RO" smtClean="0">
                <a:latin typeface="Arial" pitchFamily="34" charset="0"/>
                <a:cs typeface="Arial" pitchFamily="34" charset="0"/>
              </a:rPr>
              <a:t>Etapele unui proces global de inovare</a:t>
            </a:r>
            <a:endParaRPr lang="en-US">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685800"/>
            <a:ext cx="7010400" cy="92333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ro-RO" b="1" i="1" smtClean="0">
                <a:solidFill>
                  <a:schemeClr val="accent2">
                    <a:lumMod val="75000"/>
                  </a:schemeClr>
                </a:solidFill>
                <a:latin typeface="Arial" pitchFamily="34" charset="0"/>
                <a:cs typeface="Arial" pitchFamily="34" charset="0"/>
              </a:rPr>
              <a:t>Creativitatea</a:t>
            </a:r>
            <a:r>
              <a:rPr lang="ro-RO" b="1" i="1" smtClean="0">
                <a:latin typeface="Arial" pitchFamily="34" charset="0"/>
                <a:cs typeface="Arial" pitchFamily="34" charset="0"/>
              </a:rPr>
              <a:t> </a:t>
            </a:r>
            <a:r>
              <a:rPr lang="ro-RO" i="1" smtClean="0">
                <a:latin typeface="Arial" pitchFamily="34" charset="0"/>
                <a:cs typeface="Arial" pitchFamily="34" charset="0"/>
              </a:rPr>
              <a:t>= capacitatea de a identifica noi conexiuni între </a:t>
            </a:r>
          </a:p>
          <a:p>
            <a:pPr algn="just"/>
            <a:r>
              <a:rPr lang="ro-RO" i="1" smtClean="0">
                <a:latin typeface="Arial" pitchFamily="34" charset="0"/>
                <a:cs typeface="Arial" pitchFamily="34" charset="0"/>
              </a:rPr>
              <a:t>                         elemente (obiecte, evenimente, legi) aparent </a:t>
            </a:r>
          </a:p>
          <a:p>
            <a:pPr algn="just"/>
            <a:r>
              <a:rPr lang="ro-RO" i="1" smtClean="0">
                <a:latin typeface="Arial" pitchFamily="34" charset="0"/>
                <a:cs typeface="Arial" pitchFamily="34" charset="0"/>
              </a:rPr>
              <a:t>                         fără legătură între ele</a:t>
            </a:r>
            <a:endParaRPr lang="en-US">
              <a:latin typeface="Arial" pitchFamily="34" charset="0"/>
              <a:cs typeface="Arial" pitchFamily="34" charset="0"/>
            </a:endParaRPr>
          </a:p>
        </p:txBody>
      </p:sp>
      <p:sp>
        <p:nvSpPr>
          <p:cNvPr id="3" name="Rectangle 2"/>
          <p:cNvSpPr/>
          <p:nvPr/>
        </p:nvSpPr>
        <p:spPr>
          <a:xfrm>
            <a:off x="914400" y="1600200"/>
            <a:ext cx="7086600" cy="861774"/>
          </a:xfrm>
          <a:prstGeom prst="rect">
            <a:avLst/>
          </a:prstGeom>
          <a:effectLst>
            <a:outerShdw blurRad="50800" dist="38100" algn="l" rotWithShape="0">
              <a:prstClr val="black">
                <a:alpha val="40000"/>
              </a:prstClr>
            </a:outerShdw>
          </a:effectLst>
        </p:spPr>
        <p:txBody>
          <a:bodyPr wrap="square">
            <a:spAutoFit/>
          </a:bodyPr>
          <a:lstStyle/>
          <a:p>
            <a:r>
              <a:rPr lang="ro-RO" sz="3200" smtClean="0">
                <a:latin typeface="Arial" pitchFamily="34" charset="0"/>
                <a:cs typeface="Arial" pitchFamily="34" charset="0"/>
              </a:rPr>
              <a:t>  </a:t>
            </a:r>
            <a:r>
              <a:rPr lang="ro-RO" sz="3200" b="1" smtClean="0">
                <a:solidFill>
                  <a:schemeClr val="accent6">
                    <a:lumMod val="50000"/>
                  </a:schemeClr>
                </a:solidFill>
                <a:latin typeface="Arial" pitchFamily="34" charset="0"/>
                <a:cs typeface="Arial" pitchFamily="34" charset="0"/>
                <a:sym typeface="Wingdings"/>
              </a:rPr>
              <a:t> </a:t>
            </a:r>
            <a:r>
              <a:rPr lang="ro-RO" smtClean="0">
                <a:latin typeface="Arial" pitchFamily="34" charset="0"/>
                <a:cs typeface="Arial" pitchFamily="34" charset="0"/>
              </a:rPr>
              <a:t>La începutul secolului al XIX-lea se cunoşteau foarte bine </a:t>
            </a:r>
            <a:r>
              <a:rPr lang="ro-RO" b="1" i="1" smtClean="0">
                <a:solidFill>
                  <a:schemeClr val="accent6">
                    <a:lumMod val="50000"/>
                  </a:schemeClr>
                </a:solidFill>
                <a:latin typeface="Arial" pitchFamily="34" charset="0"/>
                <a:cs typeface="Arial" pitchFamily="34" charset="0"/>
              </a:rPr>
              <a:t>trei </a:t>
            </a:r>
          </a:p>
          <a:p>
            <a:r>
              <a:rPr lang="ro-RO" b="1" i="1" smtClean="0">
                <a:solidFill>
                  <a:schemeClr val="accent6">
                    <a:lumMod val="50000"/>
                  </a:schemeClr>
                </a:solidFill>
                <a:latin typeface="Arial" pitchFamily="34" charset="0"/>
                <a:cs typeface="Arial" pitchFamily="34" charset="0"/>
              </a:rPr>
              <a:t>         legi din ştiinţele naturii</a:t>
            </a:r>
            <a:r>
              <a:rPr lang="ro-RO" smtClean="0">
                <a:latin typeface="Arial" pitchFamily="34" charset="0"/>
                <a:cs typeface="Arial" pitchFamily="34" charset="0"/>
              </a:rPr>
              <a:t>, şi anume:</a:t>
            </a:r>
            <a:endParaRPr lang="en-US">
              <a:latin typeface="Arial" pitchFamily="34" charset="0"/>
              <a:cs typeface="Arial" pitchFamily="34" charset="0"/>
            </a:endParaRPr>
          </a:p>
        </p:txBody>
      </p:sp>
      <p:sp>
        <p:nvSpPr>
          <p:cNvPr id="22529" name="Rectangle 1"/>
          <p:cNvSpPr>
            <a:spLocks noChangeArrowheads="1"/>
          </p:cNvSpPr>
          <p:nvPr/>
        </p:nvSpPr>
        <p:spPr bwMode="auto">
          <a:xfrm>
            <a:off x="914400" y="2438400"/>
            <a:ext cx="74676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buFontTx/>
              <a:buAutoNum type="arabicPeriod"/>
              <a:tabLst>
                <a:tab pos="209550" algn="l"/>
              </a:tabLst>
            </a:pPr>
            <a:r>
              <a:rPr kumimoji="0" lang="ro-RO" b="0" i="1" u="none" strike="noStrike" cap="none" normalizeH="0" baseline="0" smtClean="0">
                <a:ln>
                  <a:noFill/>
                </a:ln>
                <a:solidFill>
                  <a:srgbClr val="C00000"/>
                </a:solidFill>
                <a:effectLst/>
                <a:latin typeface="Arial" pitchFamily="34" charset="0"/>
                <a:ea typeface="Times New Roman" pitchFamily="18" charset="0"/>
                <a:cs typeface="Arial" pitchFamily="34" charset="0"/>
              </a:rPr>
              <a:t>un  material  încălzit  puternic   devine  incandescent  ( lucru ştiut încă  din antichitate)</a:t>
            </a:r>
          </a:p>
          <a:p>
            <a:pPr marL="0" marR="0" lvl="0" indent="0" algn="just" defTabSz="914400" rtl="0" eaLnBrk="1" fontAlgn="base" latinLnBrk="0" hangingPunct="1">
              <a:lnSpc>
                <a:spcPct val="100000"/>
              </a:lnSpc>
              <a:spcBef>
                <a:spcPct val="0"/>
              </a:spcBef>
              <a:spcAft>
                <a:spcPct val="0"/>
              </a:spcAft>
              <a:buClrTx/>
              <a:buSzTx/>
              <a:buFontTx/>
              <a:buNone/>
              <a:tabLst>
                <a:tab pos="209550" algn="l"/>
              </a:tabLst>
            </a:pPr>
            <a:endParaRPr kumimoji="0" lang="en-US" b="0" i="0" u="none" strike="noStrike" cap="none" normalizeH="0" baseline="0" smtClean="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09550" algn="l"/>
              </a:tabLst>
            </a:pPr>
            <a:r>
              <a:rPr kumimoji="0" lang="ro-RO" b="0" i="1" strike="noStrike" cap="none" normalizeH="0" baseline="0" smtClean="0">
                <a:ln>
                  <a:noFill/>
                </a:ln>
                <a:solidFill>
                  <a:srgbClr val="C00000"/>
                </a:solidFill>
                <a:effectLst/>
                <a:latin typeface="Arial" pitchFamily="34" charset="0"/>
                <a:ea typeface="Times New Roman" pitchFamily="18" charset="0"/>
                <a:cs typeface="Arial" pitchFamily="34" charset="0"/>
              </a:rPr>
              <a:t>2. un material incandescent ţinut în aer se oxidează (Lavoisier, 1789)</a:t>
            </a:r>
          </a:p>
          <a:p>
            <a:pPr marL="0" marR="0" lvl="0" indent="0" algn="just" defTabSz="914400" rtl="0" eaLnBrk="0" fontAlgn="base" latinLnBrk="0" hangingPunct="0">
              <a:lnSpc>
                <a:spcPct val="100000"/>
              </a:lnSpc>
              <a:spcBef>
                <a:spcPct val="0"/>
              </a:spcBef>
              <a:spcAft>
                <a:spcPct val="0"/>
              </a:spcAft>
              <a:buClrTx/>
              <a:buSzTx/>
              <a:tabLst>
                <a:tab pos="209550" algn="l"/>
              </a:tabLst>
            </a:pPr>
            <a:endParaRPr kumimoji="0" lang="en-US" b="0" i="1" strike="noStrike" cap="none" normalizeH="0" baseline="0" smtClean="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09550" algn="l"/>
              </a:tabLst>
            </a:pPr>
            <a:r>
              <a:rPr kumimoji="0" lang="ro-RO" b="0" i="1" strike="noStrike" cap="none" normalizeH="0" baseline="0" smtClean="0">
                <a:ln>
                  <a:noFill/>
                </a:ln>
                <a:solidFill>
                  <a:srgbClr val="C00000"/>
                </a:solidFill>
                <a:effectLst/>
                <a:latin typeface="Arial" pitchFamily="34" charset="0"/>
                <a:ea typeface="Times New Roman" pitchFamily="18" charset="0"/>
                <a:cs typeface="Arial" pitchFamily="34" charset="0"/>
              </a:rPr>
              <a:t>3. metalele şi grafitul conduc curentul electric </a:t>
            </a:r>
            <a:r>
              <a:rPr lang="ro-RO" i="1" smtClean="0">
                <a:solidFill>
                  <a:srgbClr val="C00000"/>
                </a:solidFill>
                <a:latin typeface="Arial" pitchFamily="34" charset="0"/>
                <a:ea typeface="Times New Roman" pitchFamily="18" charset="0"/>
                <a:cs typeface="Arial" pitchFamily="34" charset="0"/>
              </a:rPr>
              <a:t>iar</a:t>
            </a:r>
            <a:r>
              <a:rPr kumimoji="0" lang="ro-RO" b="0" i="1" strike="noStrike" cap="none" normalizeH="0" baseline="0" smtClean="0">
                <a:ln>
                  <a:noFill/>
                </a:ln>
                <a:solidFill>
                  <a:srgbClr val="C00000"/>
                </a:solidFill>
                <a:effectLst/>
                <a:latin typeface="Arial" pitchFamily="34" charset="0"/>
                <a:ea typeface="Times New Roman" pitchFamily="18" charset="0"/>
                <a:cs typeface="Arial" pitchFamily="34" charset="0"/>
              </a:rPr>
              <a:t>, la trecerea curentului, </a:t>
            </a:r>
          </a:p>
          <a:p>
            <a:pPr marL="0" marR="0" lvl="0" indent="0" algn="just" defTabSz="914400" rtl="0" eaLnBrk="0" fontAlgn="base" latinLnBrk="0" hangingPunct="0">
              <a:lnSpc>
                <a:spcPct val="100000"/>
              </a:lnSpc>
              <a:spcBef>
                <a:spcPct val="0"/>
              </a:spcBef>
              <a:spcAft>
                <a:spcPct val="0"/>
              </a:spcAft>
              <a:buClrTx/>
              <a:buSzTx/>
              <a:tabLst>
                <a:tab pos="209550" algn="l"/>
              </a:tabLst>
            </a:pPr>
            <a:r>
              <a:rPr lang="ro-RO" i="1" smtClean="0">
                <a:solidFill>
                  <a:srgbClr val="C00000"/>
                </a:solidFill>
                <a:latin typeface="Arial" pitchFamily="34" charset="0"/>
                <a:ea typeface="Times New Roman" pitchFamily="18" charset="0"/>
                <a:cs typeface="Arial" pitchFamily="34" charset="0"/>
              </a:rPr>
              <a:t>    </a:t>
            </a:r>
            <a:r>
              <a:rPr kumimoji="0" lang="ro-RO" b="0" i="1" strike="noStrike" cap="none" normalizeH="0" baseline="0" smtClean="0">
                <a:ln>
                  <a:noFill/>
                </a:ln>
                <a:solidFill>
                  <a:srgbClr val="C00000"/>
                </a:solidFill>
                <a:effectLst/>
                <a:latin typeface="Arial" pitchFamily="34" charset="0"/>
                <a:ea typeface="Times New Roman" pitchFamily="18" charset="0"/>
                <a:cs typeface="Arial" pitchFamily="34" charset="0"/>
              </a:rPr>
              <a:t>se degajă căldură în timp ce oxizii nu au această proprietate (1841).</a:t>
            </a:r>
            <a:endParaRPr kumimoji="0" lang="ro-RO" b="0" i="1" strike="noStrike" cap="none" normalizeH="0" baseline="0" smtClean="0">
              <a:ln>
                <a:noFill/>
              </a:ln>
              <a:solidFill>
                <a:srgbClr val="C00000"/>
              </a:solidFill>
              <a:effectLst/>
              <a:latin typeface="Arial" pitchFamily="34" charset="0"/>
              <a:cs typeface="Arial" pitchFamily="34" charset="0"/>
            </a:endParaRPr>
          </a:p>
        </p:txBody>
      </p:sp>
      <p:sp>
        <p:nvSpPr>
          <p:cNvPr id="5" name="Rectangle 4"/>
          <p:cNvSpPr/>
          <p:nvPr/>
        </p:nvSpPr>
        <p:spPr>
          <a:xfrm>
            <a:off x="914400" y="4800600"/>
            <a:ext cx="7391400" cy="1477328"/>
          </a:xfrm>
          <a:prstGeom prst="rect">
            <a:avLst/>
          </a:prstGeom>
        </p:spPr>
        <p:txBody>
          <a:bodyPr wrap="square">
            <a:spAutoFit/>
          </a:bodyPr>
          <a:lstStyle/>
          <a:p>
            <a:pPr algn="just"/>
            <a:r>
              <a:rPr lang="ro-RO" smtClean="0">
                <a:latin typeface="Arial" pitchFamily="34" charset="0"/>
                <a:cs typeface="Arial" pitchFamily="34" charset="0"/>
              </a:rPr>
              <a:t>În 1882 Thomas Alva Edison, a făcut legătura între cele trei elemente aparent fără prea mare legătură între ele şi a avut ideea de a încinge puternic </a:t>
            </a:r>
            <a:r>
              <a:rPr lang="ro-RO" i="1" smtClean="0">
                <a:solidFill>
                  <a:srgbClr val="C00000"/>
                </a:solidFill>
                <a:latin typeface="Arial" pitchFamily="34" charset="0"/>
                <a:cs typeface="Arial" pitchFamily="34" charset="0"/>
              </a:rPr>
              <a:t>(1) </a:t>
            </a:r>
            <a:r>
              <a:rPr lang="ro-RO" smtClean="0">
                <a:latin typeface="Arial" pitchFamily="34" charset="0"/>
                <a:cs typeface="Arial" pitchFamily="34" charset="0"/>
              </a:rPr>
              <a:t>prin trecerea unui curent electric </a:t>
            </a:r>
            <a:r>
              <a:rPr lang="ro-RO" i="1" smtClean="0">
                <a:solidFill>
                  <a:srgbClr val="C00000"/>
                </a:solidFill>
                <a:latin typeface="Arial" pitchFamily="34" charset="0"/>
                <a:cs typeface="Arial" pitchFamily="34" charset="0"/>
              </a:rPr>
              <a:t>(2) </a:t>
            </a:r>
            <a:r>
              <a:rPr lang="ro-RO" smtClean="0">
                <a:latin typeface="Arial" pitchFamily="34" charset="0"/>
                <a:cs typeface="Arial" pitchFamily="34" charset="0"/>
              </a:rPr>
              <a:t>un fir de grafit plasat într-un balon vidat pentru a nu se oxida </a:t>
            </a:r>
            <a:r>
              <a:rPr lang="ro-RO" i="1" smtClean="0">
                <a:solidFill>
                  <a:srgbClr val="C00000"/>
                </a:solidFill>
                <a:latin typeface="Arial" pitchFamily="34" charset="0"/>
                <a:cs typeface="Arial" pitchFamily="34" charset="0"/>
              </a:rPr>
              <a:t>(3) </a:t>
            </a:r>
            <a:r>
              <a:rPr lang="ro-RO" smtClean="0">
                <a:latin typeface="Arial" pitchFamily="34" charset="0"/>
                <a:cs typeface="Arial" pitchFamily="34" charset="0"/>
              </a:rPr>
              <a:t>şi a realizat astfel una din cele mai mari invenţii ale epocii moderne: </a:t>
            </a:r>
            <a:r>
              <a:rPr lang="ro-RO" b="1" i="1" smtClean="0">
                <a:solidFill>
                  <a:srgbClr val="FF0000"/>
                </a:solidFill>
                <a:latin typeface="Arial" pitchFamily="34" charset="0"/>
                <a:cs typeface="Arial" pitchFamily="34" charset="0"/>
              </a:rPr>
              <a:t>becul electric</a:t>
            </a:r>
            <a:endParaRPr lang="en-US" b="1" i="1">
              <a:solidFill>
                <a:srgbClr val="FF0000"/>
              </a:solidFill>
              <a:latin typeface="Arial" pitchFamily="34" charset="0"/>
              <a:cs typeface="Arial" pitchFamily="34" charset="0"/>
            </a:endParaRPr>
          </a:p>
        </p:txBody>
      </p:sp>
      <p:pic>
        <p:nvPicPr>
          <p:cNvPr id="22624" name="Picture 96"/>
          <p:cNvPicPr>
            <a:picLocks noChangeAspect="1" noChangeArrowheads="1"/>
          </p:cNvPicPr>
          <p:nvPr/>
        </p:nvPicPr>
        <p:blipFill>
          <a:blip r:embed="rId2" cstate="print"/>
          <a:srcRect/>
          <a:stretch>
            <a:fillRect/>
          </a:stretch>
        </p:blipFill>
        <p:spPr bwMode="auto">
          <a:xfrm>
            <a:off x="228600" y="4648200"/>
            <a:ext cx="735522" cy="685800"/>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11BC0289-3807-40C7-866C-DA665800FB43}"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70</a:t>
            </a:fld>
            <a:endParaRPr lang="en-US"/>
          </a:p>
        </p:txBody>
      </p:sp>
      <p:sp>
        <p:nvSpPr>
          <p:cNvPr id="3" name="Rectangle 2"/>
          <p:cNvSpPr/>
          <p:nvPr/>
        </p:nvSpPr>
        <p:spPr>
          <a:xfrm>
            <a:off x="1295400" y="685800"/>
            <a:ext cx="7010400" cy="923330"/>
          </a:xfrm>
          <a:prstGeom prst="rect">
            <a:avLst/>
          </a:prstGeom>
        </p:spPr>
        <p:txBody>
          <a:bodyPr wrap="square">
            <a:spAutoFit/>
          </a:bodyPr>
          <a:lstStyle/>
          <a:p>
            <a:pPr algn="just"/>
            <a:r>
              <a:rPr lang="ro-RO" smtClean="0">
                <a:latin typeface="Arial" pitchFamily="34" charset="0"/>
                <a:cs typeface="Arial" pitchFamily="34" charset="0"/>
              </a:rPr>
              <a:t>Dacă se definește </a:t>
            </a:r>
            <a:r>
              <a:rPr lang="ro-RO" b="1" i="1" smtClean="0">
                <a:solidFill>
                  <a:schemeClr val="accent1">
                    <a:lumMod val="75000"/>
                  </a:schemeClr>
                </a:solidFill>
                <a:latin typeface="Arial" pitchFamily="34" charset="0"/>
                <a:cs typeface="Arial" pitchFamily="34" charset="0"/>
              </a:rPr>
              <a:t>Creativitatea</a:t>
            </a:r>
            <a:r>
              <a:rPr lang="ro-RO" b="1" i="1" smtClean="0">
                <a:latin typeface="Arial" pitchFamily="34" charset="0"/>
                <a:cs typeface="Arial" pitchFamily="34" charset="0"/>
              </a:rPr>
              <a:t> </a:t>
            </a:r>
            <a:r>
              <a:rPr lang="ro-RO" smtClean="0">
                <a:latin typeface="Arial" pitchFamily="34" charset="0"/>
                <a:cs typeface="Arial" pitchFamily="34" charset="0"/>
              </a:rPr>
              <a:t>ca fiind </a:t>
            </a:r>
            <a:r>
              <a:rPr lang="ro-RO" i="1" smtClean="0">
                <a:latin typeface="Arial" pitchFamily="34" charset="0"/>
                <a:cs typeface="Arial" pitchFamily="34" charset="0"/>
              </a:rPr>
              <a:t>o </a:t>
            </a:r>
            <a:r>
              <a:rPr lang="ro-RO" b="1" i="1" smtClean="0">
                <a:solidFill>
                  <a:schemeClr val="accent1">
                    <a:lumMod val="75000"/>
                  </a:schemeClr>
                </a:solidFill>
                <a:latin typeface="Arial" pitchFamily="34" charset="0"/>
                <a:cs typeface="Arial" pitchFamily="34" charset="0"/>
              </a:rPr>
              <a:t>idee strălucită</a:t>
            </a:r>
            <a:r>
              <a:rPr lang="ro-RO" i="1" smtClean="0">
                <a:latin typeface="Arial" pitchFamily="34" charset="0"/>
                <a:cs typeface="Arial" pitchFamily="34" charset="0"/>
              </a:rPr>
              <a:t>, </a:t>
            </a:r>
            <a:r>
              <a:rPr lang="ro-RO" smtClean="0">
                <a:latin typeface="Arial" pitchFamily="34" charset="0"/>
                <a:cs typeface="Arial" pitchFamily="34" charset="0"/>
              </a:rPr>
              <a:t>atunci, conform tabelului precedent, </a:t>
            </a:r>
            <a:r>
              <a:rPr lang="ro-RO" b="1" i="1" smtClean="0">
                <a:solidFill>
                  <a:srgbClr val="C00000"/>
                </a:solidFill>
                <a:latin typeface="Arial" pitchFamily="34" charset="0"/>
                <a:cs typeface="Arial" pitchFamily="34" charset="0"/>
              </a:rPr>
              <a:t>activitatea inovantă </a:t>
            </a:r>
            <a:r>
              <a:rPr lang="ro-RO" smtClean="0">
                <a:latin typeface="Arial" pitchFamily="34" charset="0"/>
                <a:cs typeface="Arial" pitchFamily="34" charset="0"/>
              </a:rPr>
              <a:t>reprezintă </a:t>
            </a:r>
            <a:r>
              <a:rPr lang="ro-RO" b="1" i="1" smtClean="0">
                <a:solidFill>
                  <a:schemeClr val="accent6">
                    <a:lumMod val="50000"/>
                  </a:schemeClr>
                </a:solidFill>
                <a:latin typeface="Arial" pitchFamily="34" charset="0"/>
                <a:cs typeface="Arial" pitchFamily="34" charset="0"/>
              </a:rPr>
              <a:t>aducerea ei pe piață</a:t>
            </a:r>
            <a:r>
              <a:rPr lang="ro-RO" i="1"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transformarea ei în ceva profitabil</a:t>
            </a:r>
            <a:r>
              <a:rPr lang="ro-RO" i="1" smtClean="0">
                <a:latin typeface="Arial" pitchFamily="34" charset="0"/>
                <a:cs typeface="Arial" pitchFamily="34" charset="0"/>
              </a:rPr>
              <a:t>.</a:t>
            </a:r>
            <a:endParaRPr lang="en-US">
              <a:latin typeface="Arial" pitchFamily="34" charset="0"/>
              <a:cs typeface="Arial" pitchFamily="34" charset="0"/>
            </a:endParaRPr>
          </a:p>
        </p:txBody>
      </p:sp>
      <p:sp>
        <p:nvSpPr>
          <p:cNvPr id="4" name="Right Arrow 3"/>
          <p:cNvSpPr/>
          <p:nvPr/>
        </p:nvSpPr>
        <p:spPr>
          <a:xfrm>
            <a:off x="685800" y="762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95400" y="1676400"/>
            <a:ext cx="7010400" cy="1200329"/>
          </a:xfrm>
          <a:prstGeom prst="rect">
            <a:avLst/>
          </a:prstGeom>
        </p:spPr>
        <p:txBody>
          <a:bodyPr wrap="square">
            <a:spAutoFit/>
          </a:bodyPr>
          <a:lstStyle/>
          <a:p>
            <a:pPr algn="just"/>
            <a:r>
              <a:rPr lang="ro-RO" smtClean="0">
                <a:latin typeface="Arial" pitchFamily="34" charset="0"/>
                <a:cs typeface="Arial" pitchFamily="34" charset="0"/>
              </a:rPr>
              <a:t>Pentru a măsura </a:t>
            </a:r>
            <a:r>
              <a:rPr lang="ro-RO" b="1" i="1" smtClean="0">
                <a:solidFill>
                  <a:schemeClr val="accent1">
                    <a:lumMod val="75000"/>
                  </a:schemeClr>
                </a:solidFill>
                <a:latin typeface="Arial" pitchFamily="34" charset="0"/>
                <a:cs typeface="Arial" pitchFamily="34" charset="0"/>
              </a:rPr>
              <a:t>procesul de creativitate </a:t>
            </a:r>
            <a:r>
              <a:rPr lang="ro-RO" smtClean="0">
                <a:latin typeface="Arial" pitchFamily="34" charset="0"/>
                <a:cs typeface="Arial" pitchFamily="34" charset="0"/>
              </a:rPr>
              <a:t>şi </a:t>
            </a:r>
            <a:r>
              <a:rPr lang="ro-RO" b="1" i="1" smtClean="0">
                <a:solidFill>
                  <a:srgbClr val="FF0000"/>
                </a:solidFill>
                <a:latin typeface="Arial" pitchFamily="34" charset="0"/>
                <a:cs typeface="Arial" pitchFamily="34" charset="0"/>
              </a:rPr>
              <a:t>șansele de transpunere industrială ale unei idei</a:t>
            </a:r>
            <a:r>
              <a:rPr lang="ro-RO" smtClean="0">
                <a:latin typeface="Arial" pitchFamily="34" charset="0"/>
                <a:cs typeface="Arial" pitchFamily="34" charset="0"/>
              </a:rPr>
              <a:t>, o soluție ar fi să se răspundă la următoarele </a:t>
            </a:r>
            <a:r>
              <a:rPr lang="ro-RO" b="1" i="1" smtClean="0">
                <a:solidFill>
                  <a:schemeClr val="accent6">
                    <a:lumMod val="50000"/>
                  </a:schemeClr>
                </a:solidFill>
                <a:latin typeface="Arial" pitchFamily="34" charset="0"/>
                <a:cs typeface="Arial" pitchFamily="34" charset="0"/>
              </a:rPr>
              <a:t>5 + 5 întrebări </a:t>
            </a:r>
            <a:r>
              <a:rPr lang="ro-RO" smtClean="0">
                <a:latin typeface="Arial" pitchFamily="34" charset="0"/>
                <a:cs typeface="Arial" pitchFamily="34" charset="0"/>
              </a:rPr>
              <a:t>(punând câte un punct pentru fiecare rãspuns afirmativ)</a:t>
            </a:r>
            <a:endParaRPr lang="en-US">
              <a:latin typeface="Arial" pitchFamily="34" charset="0"/>
              <a:cs typeface="Arial" pitchFamily="34" charset="0"/>
            </a:endParaRPr>
          </a:p>
        </p:txBody>
      </p:sp>
      <p:sp>
        <p:nvSpPr>
          <p:cNvPr id="6" name="Right Arrow 5"/>
          <p:cNvSpPr/>
          <p:nvPr/>
        </p:nvSpPr>
        <p:spPr>
          <a:xfrm>
            <a:off x="685800" y="1752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6"/>
          <p:cNvGraphicFramePr>
            <a:graphicFrameLocks noGrp="1"/>
          </p:cNvGraphicFramePr>
          <p:nvPr/>
        </p:nvGraphicFramePr>
        <p:xfrm>
          <a:off x="990600" y="3048000"/>
          <a:ext cx="7010400" cy="2523744"/>
        </p:xfrm>
        <a:graphic>
          <a:graphicData uri="http://schemas.openxmlformats.org/drawingml/2006/table">
            <a:tbl>
              <a:tblPr/>
              <a:tblGrid>
                <a:gridCol w="3200400"/>
                <a:gridCol w="3810000"/>
              </a:tblGrid>
              <a:tr h="231775">
                <a:tc>
                  <a:txBody>
                    <a:bodyPr/>
                    <a:lstStyle/>
                    <a:p>
                      <a:pPr algn="ctr">
                        <a:lnSpc>
                          <a:spcPct val="115000"/>
                        </a:lnSpc>
                        <a:spcAft>
                          <a:spcPts val="0"/>
                        </a:spcAft>
                      </a:pPr>
                      <a:r>
                        <a:rPr lang="ro-RO" sz="1800" b="1" smtClean="0">
                          <a:solidFill>
                            <a:schemeClr val="accent1">
                              <a:lumMod val="75000"/>
                            </a:schemeClr>
                          </a:solidFill>
                          <a:latin typeface="Arial" pitchFamily="34" charset="0"/>
                          <a:ea typeface="Times New Roman"/>
                          <a:cs typeface="Arial" pitchFamily="34" charset="0"/>
                        </a:rPr>
                        <a:t>Creativitate</a:t>
                      </a:r>
                      <a:endParaRPr lang="en-US" sz="1800">
                        <a:solidFill>
                          <a:schemeClr val="accent1">
                            <a:lumMod val="75000"/>
                          </a:schemeClr>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24130" algn="ctr">
                        <a:lnSpc>
                          <a:spcPct val="115000"/>
                        </a:lnSpc>
                        <a:spcAft>
                          <a:spcPts val="0"/>
                        </a:spcAft>
                      </a:pPr>
                      <a:r>
                        <a:rPr lang="ro-RO" sz="1800" b="1" smtClean="0">
                          <a:solidFill>
                            <a:schemeClr val="accent6">
                              <a:lumMod val="50000"/>
                            </a:schemeClr>
                          </a:solidFill>
                          <a:latin typeface="Arial" pitchFamily="34" charset="0"/>
                          <a:ea typeface="Times New Roman"/>
                          <a:cs typeface="Arial" pitchFamily="34" charset="0"/>
                        </a:rPr>
                        <a:t>Activitatea inovantă</a:t>
                      </a:r>
                      <a:endParaRPr lang="en-US" sz="1800">
                        <a:solidFill>
                          <a:schemeClr val="accent6">
                            <a:lumMod val="50000"/>
                          </a:schemeClr>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86055">
                <a:tc>
                  <a:txBody>
                    <a:bodyPr/>
                    <a:lstStyle/>
                    <a:p>
                      <a:pPr>
                        <a:lnSpc>
                          <a:spcPct val="115000"/>
                        </a:lnSpc>
                        <a:spcAft>
                          <a:spcPts val="0"/>
                        </a:spcAft>
                      </a:pPr>
                      <a:r>
                        <a:rPr lang="ro-RO" sz="1800">
                          <a:solidFill>
                            <a:srgbClr val="000000"/>
                          </a:solidFill>
                          <a:latin typeface="Arial" pitchFamily="34" charset="0"/>
                          <a:ea typeface="Times New Roman"/>
                          <a:cs typeface="Arial" pitchFamily="34" charset="0"/>
                        </a:rPr>
                        <a:t>- ideea este </a:t>
                      </a:r>
                      <a:r>
                        <a:rPr lang="ro-RO" sz="1800" smtClean="0">
                          <a:solidFill>
                            <a:srgbClr val="000000"/>
                          </a:solidFill>
                          <a:latin typeface="Arial" pitchFamily="34" charset="0"/>
                          <a:ea typeface="Times New Roman"/>
                          <a:cs typeface="Arial" pitchFamily="34" charset="0"/>
                        </a:rPr>
                        <a:t>originală </a:t>
                      </a:r>
                      <a:r>
                        <a:rPr lang="ro-RO" sz="1800">
                          <a:solidFill>
                            <a:srgbClr val="000000"/>
                          </a:solidFill>
                          <a:latin typeface="Arial" pitchFamily="34" charset="0"/>
                          <a:ea typeface="Times New Roman"/>
                          <a:cs typeface="Arial" pitchFamily="34" charset="0"/>
                        </a:rPr>
                        <a:t>?</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15000"/>
                        </a:lnSpc>
                        <a:spcAft>
                          <a:spcPts val="0"/>
                        </a:spcAft>
                      </a:pPr>
                      <a:r>
                        <a:rPr lang="ro-RO" sz="1800">
                          <a:solidFill>
                            <a:srgbClr val="000000"/>
                          </a:solidFill>
                          <a:latin typeface="Arial" pitchFamily="34" charset="0"/>
                          <a:ea typeface="Times New Roman"/>
                          <a:cs typeface="Arial" pitchFamily="34" charset="0"/>
                        </a:rPr>
                        <a:t>- </a:t>
                      </a:r>
                      <a:r>
                        <a:rPr lang="ro-RO" sz="1800" smtClean="0">
                          <a:solidFill>
                            <a:srgbClr val="000000"/>
                          </a:solidFill>
                          <a:latin typeface="Arial" pitchFamily="34" charset="0"/>
                          <a:ea typeface="Times New Roman"/>
                          <a:cs typeface="Arial" pitchFamily="34" charset="0"/>
                        </a:rPr>
                        <a:t>concordă </a:t>
                      </a:r>
                      <a:r>
                        <a:rPr lang="ro-RO" sz="1800">
                          <a:solidFill>
                            <a:srgbClr val="000000"/>
                          </a:solidFill>
                          <a:latin typeface="Arial" pitchFamily="34" charset="0"/>
                          <a:ea typeface="Times New Roman"/>
                          <a:cs typeface="Arial" pitchFamily="34" charset="0"/>
                        </a:rPr>
                        <a:t>cu strategia firmei ?*</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86055">
                <a:tc>
                  <a:txBody>
                    <a:bodyPr/>
                    <a:lstStyle/>
                    <a:p>
                      <a:pPr>
                        <a:lnSpc>
                          <a:spcPct val="115000"/>
                        </a:lnSpc>
                        <a:spcAft>
                          <a:spcPts val="0"/>
                        </a:spcAft>
                      </a:pPr>
                      <a:r>
                        <a:rPr lang="ro-RO" sz="1800">
                          <a:solidFill>
                            <a:srgbClr val="000000"/>
                          </a:solidFill>
                          <a:latin typeface="Arial" pitchFamily="34" charset="0"/>
                          <a:ea typeface="Times New Roman"/>
                          <a:cs typeface="Arial" pitchFamily="34" charset="0"/>
                        </a:rPr>
                        <a:t>- este dificil de copiat ?</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15000"/>
                        </a:lnSpc>
                        <a:spcAft>
                          <a:spcPts val="0"/>
                        </a:spcAft>
                      </a:pPr>
                      <a:r>
                        <a:rPr lang="ro-RO" sz="1800">
                          <a:solidFill>
                            <a:srgbClr val="000000"/>
                          </a:solidFill>
                          <a:latin typeface="Arial" pitchFamily="34" charset="0"/>
                          <a:ea typeface="Times New Roman"/>
                          <a:cs typeface="Arial" pitchFamily="34" charset="0"/>
                        </a:rPr>
                        <a:t>- avem resurse </a:t>
                      </a:r>
                      <a:r>
                        <a:rPr lang="ro-RO" sz="1800" smtClean="0">
                          <a:solidFill>
                            <a:srgbClr val="000000"/>
                          </a:solidFill>
                          <a:latin typeface="Arial" pitchFamily="34" charset="0"/>
                          <a:ea typeface="Times New Roman"/>
                          <a:cs typeface="Arial" pitchFamily="34" charset="0"/>
                        </a:rPr>
                        <a:t>să </a:t>
                      </a:r>
                      <a:r>
                        <a:rPr lang="ro-RO" sz="1800">
                          <a:solidFill>
                            <a:srgbClr val="000000"/>
                          </a:solidFill>
                          <a:latin typeface="Arial" pitchFamily="34" charset="0"/>
                          <a:ea typeface="Times New Roman"/>
                          <a:cs typeface="Arial" pitchFamily="34" charset="0"/>
                        </a:rPr>
                        <a:t>o punem în </a:t>
                      </a:r>
                      <a:r>
                        <a:rPr lang="ro-RO" sz="1800" smtClean="0">
                          <a:solidFill>
                            <a:srgbClr val="000000"/>
                          </a:solidFill>
                          <a:latin typeface="Arial" pitchFamily="34" charset="0"/>
                          <a:ea typeface="Times New Roman"/>
                          <a:cs typeface="Arial" pitchFamily="34" charset="0"/>
                        </a:rPr>
                        <a:t>practică </a:t>
                      </a:r>
                      <a:r>
                        <a:rPr lang="ro-RO" sz="1800">
                          <a:solidFill>
                            <a:srgbClr val="000000"/>
                          </a:solidFill>
                          <a:latin typeface="Arial" pitchFamily="34" charset="0"/>
                          <a:ea typeface="Times New Roman"/>
                          <a:cs typeface="Arial" pitchFamily="34" charset="0"/>
                        </a:rPr>
                        <a:t>?</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89230">
                <a:tc>
                  <a:txBody>
                    <a:bodyPr/>
                    <a:lstStyle/>
                    <a:p>
                      <a:pPr>
                        <a:lnSpc>
                          <a:spcPct val="115000"/>
                        </a:lnSpc>
                        <a:spcAft>
                          <a:spcPts val="0"/>
                        </a:spcAft>
                      </a:pPr>
                      <a:r>
                        <a:rPr lang="ro-RO" sz="1800">
                          <a:solidFill>
                            <a:srgbClr val="000000"/>
                          </a:solidFill>
                          <a:latin typeface="Arial" pitchFamily="34" charset="0"/>
                          <a:ea typeface="Times New Roman"/>
                          <a:cs typeface="Arial" pitchFamily="34" charset="0"/>
                        </a:rPr>
                        <a:t>- este </a:t>
                      </a:r>
                      <a:r>
                        <a:rPr lang="ro-RO" sz="1800" smtClean="0">
                          <a:solidFill>
                            <a:srgbClr val="000000"/>
                          </a:solidFill>
                          <a:latin typeface="Arial" pitchFamily="34" charset="0"/>
                          <a:ea typeface="Times New Roman"/>
                          <a:cs typeface="Arial" pitchFamily="34" charset="0"/>
                        </a:rPr>
                        <a:t>simplă </a:t>
                      </a:r>
                      <a:r>
                        <a:rPr lang="ro-RO" sz="1800">
                          <a:solidFill>
                            <a:srgbClr val="000000"/>
                          </a:solidFill>
                          <a:latin typeface="Arial" pitchFamily="34" charset="0"/>
                          <a:ea typeface="Times New Roman"/>
                          <a:cs typeface="Arial" pitchFamily="34" charset="0"/>
                        </a:rPr>
                        <a:t>?</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15000"/>
                        </a:lnSpc>
                        <a:spcAft>
                          <a:spcPts val="0"/>
                        </a:spcAft>
                      </a:pPr>
                      <a:r>
                        <a:rPr lang="ro-RO" sz="1800">
                          <a:solidFill>
                            <a:srgbClr val="000000"/>
                          </a:solidFill>
                          <a:latin typeface="Arial" pitchFamily="34" charset="0"/>
                          <a:ea typeface="Times New Roman"/>
                          <a:cs typeface="Arial" pitchFamily="34" charset="0"/>
                        </a:rPr>
                        <a:t>- va fi </a:t>
                      </a:r>
                      <a:r>
                        <a:rPr lang="ro-RO" sz="1800" smtClean="0">
                          <a:solidFill>
                            <a:srgbClr val="000000"/>
                          </a:solidFill>
                          <a:latin typeface="Arial" pitchFamily="34" charset="0"/>
                          <a:ea typeface="Times New Roman"/>
                          <a:cs typeface="Arial" pitchFamily="34" charset="0"/>
                        </a:rPr>
                        <a:t>acceptată </a:t>
                      </a:r>
                      <a:r>
                        <a:rPr lang="ro-RO" sz="1800">
                          <a:solidFill>
                            <a:srgbClr val="000000"/>
                          </a:solidFill>
                          <a:latin typeface="Arial" pitchFamily="34" charset="0"/>
                          <a:ea typeface="Times New Roman"/>
                          <a:cs typeface="Arial" pitchFamily="34" charset="0"/>
                        </a:rPr>
                        <a:t>de </a:t>
                      </a:r>
                      <a:r>
                        <a:rPr lang="ro-RO" sz="1800" smtClean="0">
                          <a:solidFill>
                            <a:srgbClr val="000000"/>
                          </a:solidFill>
                          <a:latin typeface="Arial" pitchFamily="34" charset="0"/>
                          <a:ea typeface="Times New Roman"/>
                          <a:cs typeface="Arial" pitchFamily="34" charset="0"/>
                        </a:rPr>
                        <a:t>piață ?</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86055">
                <a:tc>
                  <a:txBody>
                    <a:bodyPr/>
                    <a:lstStyle/>
                    <a:p>
                      <a:pPr>
                        <a:lnSpc>
                          <a:spcPct val="115000"/>
                        </a:lnSpc>
                        <a:spcAft>
                          <a:spcPts val="0"/>
                        </a:spcAft>
                      </a:pPr>
                      <a:r>
                        <a:rPr lang="ro-RO" sz="1800">
                          <a:solidFill>
                            <a:srgbClr val="000000"/>
                          </a:solidFill>
                          <a:latin typeface="Arial" pitchFamily="34" charset="0"/>
                          <a:ea typeface="Times New Roman"/>
                          <a:cs typeface="Arial" pitchFamily="34" charset="0"/>
                        </a:rPr>
                        <a:t>- </a:t>
                      </a:r>
                      <a:r>
                        <a:rPr lang="ro-RO" sz="1800" smtClean="0">
                          <a:solidFill>
                            <a:srgbClr val="000000"/>
                          </a:solidFill>
                          <a:latin typeface="Arial" pitchFamily="34" charset="0"/>
                          <a:ea typeface="Times New Roman"/>
                          <a:cs typeface="Arial" pitchFamily="34" charset="0"/>
                        </a:rPr>
                        <a:t>stârnește </a:t>
                      </a:r>
                      <a:r>
                        <a:rPr lang="ro-RO" sz="1800">
                          <a:solidFill>
                            <a:srgbClr val="000000"/>
                          </a:solidFill>
                          <a:latin typeface="Arial" pitchFamily="34" charset="0"/>
                          <a:ea typeface="Times New Roman"/>
                          <a:cs typeface="Arial" pitchFamily="34" charset="0"/>
                        </a:rPr>
                        <a:t>idei, </a:t>
                      </a:r>
                      <a:r>
                        <a:rPr lang="ro-RO" sz="1800" smtClean="0">
                          <a:solidFill>
                            <a:srgbClr val="000000"/>
                          </a:solidFill>
                          <a:latin typeface="Arial" pitchFamily="34" charset="0"/>
                          <a:ea typeface="Times New Roman"/>
                          <a:cs typeface="Arial" pitchFamily="34" charset="0"/>
                        </a:rPr>
                        <a:t>inițiative </a:t>
                      </a:r>
                      <a:r>
                        <a:rPr lang="ro-RO" sz="1800">
                          <a:solidFill>
                            <a:srgbClr val="000000"/>
                          </a:solidFill>
                          <a:latin typeface="Arial" pitchFamily="34" charset="0"/>
                          <a:ea typeface="Times New Roman"/>
                          <a:cs typeface="Arial" pitchFamily="34" charset="0"/>
                        </a:rPr>
                        <a:t>?</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lnSpc>
                          <a:spcPct val="115000"/>
                        </a:lnSpc>
                        <a:spcAft>
                          <a:spcPts val="0"/>
                        </a:spcAft>
                      </a:pPr>
                      <a:r>
                        <a:rPr lang="ro-RO" sz="1800">
                          <a:solidFill>
                            <a:srgbClr val="000000"/>
                          </a:solidFill>
                          <a:latin typeface="Arial" pitchFamily="34" charset="0"/>
                          <a:ea typeface="Times New Roman"/>
                          <a:cs typeface="Arial" pitchFamily="34" charset="0"/>
                        </a:rPr>
                        <a:t>- avem </a:t>
                      </a:r>
                      <a:r>
                        <a:rPr lang="ro-RO" sz="1800" smtClean="0">
                          <a:solidFill>
                            <a:srgbClr val="000000"/>
                          </a:solidFill>
                          <a:latin typeface="Arial" pitchFamily="34" charset="0"/>
                          <a:ea typeface="Times New Roman"/>
                          <a:cs typeface="Arial" pitchFamily="34" charset="0"/>
                        </a:rPr>
                        <a:t>cunoștiințele </a:t>
                      </a:r>
                      <a:r>
                        <a:rPr lang="ro-RO" sz="1800">
                          <a:solidFill>
                            <a:srgbClr val="000000"/>
                          </a:solidFill>
                          <a:latin typeface="Arial" pitchFamily="34" charset="0"/>
                          <a:ea typeface="Times New Roman"/>
                          <a:cs typeface="Arial" pitchFamily="34" charset="0"/>
                        </a:rPr>
                        <a:t>necesare pentru realizarea ei ?</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4470">
                <a:tc>
                  <a:txBody>
                    <a:bodyPr/>
                    <a:lstStyle/>
                    <a:p>
                      <a:pPr algn="l">
                        <a:lnSpc>
                          <a:spcPct val="115000"/>
                        </a:lnSpc>
                        <a:spcAft>
                          <a:spcPts val="0"/>
                        </a:spcAft>
                      </a:pPr>
                      <a:r>
                        <a:rPr lang="ro-RO" sz="1800" spc="-5" smtClean="0">
                          <a:solidFill>
                            <a:srgbClr val="000000"/>
                          </a:solidFill>
                          <a:latin typeface="Arial" pitchFamily="34" charset="0"/>
                          <a:ea typeface="Times New Roman"/>
                          <a:cs typeface="Arial" pitchFamily="34" charset="0"/>
                        </a:rPr>
                        <a:t>conduce </a:t>
                      </a:r>
                      <a:r>
                        <a:rPr lang="ro-RO" sz="1800" spc="-5">
                          <a:solidFill>
                            <a:srgbClr val="000000"/>
                          </a:solidFill>
                          <a:latin typeface="Arial" pitchFamily="34" charset="0"/>
                          <a:ea typeface="Times New Roman"/>
                          <a:cs typeface="Arial" pitchFamily="34" charset="0"/>
                        </a:rPr>
                        <a:t>la valoare </a:t>
                      </a:r>
                      <a:r>
                        <a:rPr lang="ro-RO" sz="1800" spc="-5" smtClean="0">
                          <a:solidFill>
                            <a:srgbClr val="000000"/>
                          </a:solidFill>
                          <a:latin typeface="Arial" pitchFamily="34" charset="0"/>
                          <a:ea typeface="Times New Roman"/>
                          <a:cs typeface="Arial" pitchFamily="34" charset="0"/>
                        </a:rPr>
                        <a:t>adăugată </a:t>
                      </a:r>
                      <a:r>
                        <a:rPr lang="ro-RO" sz="1800" spc="-5">
                          <a:solidFill>
                            <a:srgbClr val="000000"/>
                          </a:solidFill>
                          <a:latin typeface="Arial" pitchFamily="34" charset="0"/>
                          <a:ea typeface="Times New Roman"/>
                          <a:cs typeface="Arial" pitchFamily="34" charset="0"/>
                        </a:rPr>
                        <a:t>?</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15000"/>
                        </a:lnSpc>
                        <a:spcAft>
                          <a:spcPts val="0"/>
                        </a:spcAft>
                      </a:pPr>
                      <a:r>
                        <a:rPr lang="ro-RO" sz="1800">
                          <a:solidFill>
                            <a:srgbClr val="000000"/>
                          </a:solidFill>
                          <a:latin typeface="Arial" pitchFamily="34" charset="0"/>
                          <a:ea typeface="Times New Roman"/>
                          <a:cs typeface="Arial" pitchFamily="34" charset="0"/>
                        </a:rPr>
                        <a:t>- îi putem testa </a:t>
                      </a:r>
                      <a:r>
                        <a:rPr lang="ro-RO" sz="1800" smtClean="0">
                          <a:solidFill>
                            <a:srgbClr val="000000"/>
                          </a:solidFill>
                          <a:latin typeface="Arial" pitchFamily="34" charset="0"/>
                          <a:ea typeface="Times New Roman"/>
                          <a:cs typeface="Arial" pitchFamily="34" charset="0"/>
                        </a:rPr>
                        <a:t>șansele </a:t>
                      </a:r>
                      <a:r>
                        <a:rPr lang="ro-RO" sz="1800">
                          <a:solidFill>
                            <a:srgbClr val="000000"/>
                          </a:solidFill>
                          <a:latin typeface="Arial" pitchFamily="34" charset="0"/>
                          <a:ea typeface="Times New Roman"/>
                          <a:cs typeface="Arial" pitchFamily="34" charset="0"/>
                        </a:rPr>
                        <a:t>de succes ?</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bl>
          </a:graphicData>
        </a:graphic>
      </p:graphicFrame>
      <p:sp>
        <p:nvSpPr>
          <p:cNvPr id="8" name="Rectangle 7"/>
          <p:cNvSpPr/>
          <p:nvPr/>
        </p:nvSpPr>
        <p:spPr>
          <a:xfrm>
            <a:off x="1219200" y="5638800"/>
            <a:ext cx="6858000" cy="923330"/>
          </a:xfrm>
          <a:prstGeom prst="rect">
            <a:avLst/>
          </a:prstGeom>
        </p:spPr>
        <p:txBody>
          <a:bodyPr wrap="square">
            <a:spAutoFit/>
          </a:bodyPr>
          <a:lstStyle/>
          <a:p>
            <a:r>
              <a:rPr lang="ro-RO" b="1" smtClean="0">
                <a:latin typeface="Arial" pitchFamily="34" charset="0"/>
                <a:cs typeface="Arial" pitchFamily="34" charset="0"/>
              </a:rPr>
              <a:t>* </a:t>
            </a:r>
            <a:r>
              <a:rPr lang="ro-RO" smtClean="0">
                <a:latin typeface="Arial" pitchFamily="34" charset="0"/>
                <a:cs typeface="Arial" pitchFamily="34" charset="0"/>
              </a:rPr>
              <a:t>Aici, prin strategie se înțelege : (1) ce vrem să fim, (2) cum vrem să ajungem acolo și (3) cum dorim să fim văzuți de alții (ce imagine de marcă vrem sã avem).</a:t>
            </a:r>
            <a:endParaRPr lang="en-US">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71</a:t>
            </a:fld>
            <a:endParaRPr lang="en-US"/>
          </a:p>
        </p:txBody>
      </p:sp>
      <p:sp>
        <p:nvSpPr>
          <p:cNvPr id="3" name="Rectangle 2"/>
          <p:cNvSpPr/>
          <p:nvPr/>
        </p:nvSpPr>
        <p:spPr>
          <a:xfrm>
            <a:off x="1295400" y="1143000"/>
            <a:ext cx="6781800" cy="646331"/>
          </a:xfrm>
          <a:prstGeom prst="rect">
            <a:avLst/>
          </a:prstGeom>
        </p:spPr>
        <p:txBody>
          <a:bodyPr wrap="square">
            <a:spAutoFit/>
          </a:bodyPr>
          <a:lstStyle/>
          <a:p>
            <a:pPr algn="just"/>
            <a:r>
              <a:rPr lang="ro-RO" smtClean="0">
                <a:latin typeface="Arial" pitchFamily="34" charset="0"/>
                <a:cs typeface="Arial" pitchFamily="34" charset="0"/>
              </a:rPr>
              <a:t>Pe baza notelor se poate construi un grafic care sugerează bine valoarea ideii.</a:t>
            </a:r>
            <a:endParaRPr lang="en-US">
              <a:latin typeface="Arial" pitchFamily="34" charset="0"/>
              <a:cs typeface="Arial" pitchFamily="34" charset="0"/>
            </a:endParaRPr>
          </a:p>
        </p:txBody>
      </p:sp>
      <p:sp>
        <p:nvSpPr>
          <p:cNvPr id="4" name="Right Arrow 3"/>
          <p:cNvSpPr/>
          <p:nvPr/>
        </p:nvSpPr>
        <p:spPr>
          <a:xfrm>
            <a:off x="685800" y="12192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7042" name="Picture 2"/>
          <p:cNvPicPr>
            <a:picLocks noChangeAspect="1" noChangeArrowheads="1"/>
          </p:cNvPicPr>
          <p:nvPr/>
        </p:nvPicPr>
        <p:blipFill>
          <a:blip r:embed="rId2" cstate="print"/>
          <a:srcRect/>
          <a:stretch>
            <a:fillRect/>
          </a:stretch>
        </p:blipFill>
        <p:spPr bwMode="auto">
          <a:xfrm>
            <a:off x="2209800" y="1905000"/>
            <a:ext cx="4267200" cy="3471803"/>
          </a:xfrm>
          <a:prstGeom prst="rect">
            <a:avLst/>
          </a:prstGeom>
          <a:solidFill>
            <a:srgbClr val="92D050"/>
          </a:solidFill>
          <a:ln w="9525">
            <a:noFill/>
            <a:miter lim="800000"/>
            <a:headEnd/>
            <a:tailEnd/>
          </a:ln>
          <a:effectLst>
            <a:outerShdw blurRad="50800" dist="38100" algn="l" rotWithShape="0">
              <a:prstClr val="black">
                <a:alpha val="40000"/>
              </a:prstClr>
            </a:outerShdw>
          </a:effectLst>
        </p:spPr>
      </p:pic>
      <p:sp>
        <p:nvSpPr>
          <p:cNvPr id="6" name="Rectangle 5"/>
          <p:cNvSpPr/>
          <p:nvPr/>
        </p:nvSpPr>
        <p:spPr>
          <a:xfrm>
            <a:off x="3048000" y="5791200"/>
            <a:ext cx="3031599" cy="369332"/>
          </a:xfrm>
          <a:prstGeom prst="rect">
            <a:avLst/>
          </a:prstGeom>
          <a:solidFill>
            <a:srgbClr val="FFFF99"/>
          </a:solidFill>
          <a:ln>
            <a:solidFill>
              <a:srgbClr val="FF0000"/>
            </a:solidFill>
          </a:ln>
        </p:spPr>
        <p:txBody>
          <a:bodyPr wrap="none">
            <a:spAutoFit/>
          </a:bodyPr>
          <a:lstStyle/>
          <a:p>
            <a:r>
              <a:rPr lang="ro-RO" smtClean="0">
                <a:latin typeface="Arial" pitchFamily="34" charset="0"/>
                <a:cs typeface="Arial" pitchFamily="34" charset="0"/>
              </a:rPr>
              <a:t>Spaţiul creativitate - inovare</a:t>
            </a:r>
            <a:endParaRPr lang="en-US">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72</a:t>
            </a:fld>
            <a:endParaRPr lang="en-US"/>
          </a:p>
        </p:txBody>
      </p:sp>
      <p:sp>
        <p:nvSpPr>
          <p:cNvPr id="3" name="Rectangle 2"/>
          <p:cNvSpPr/>
          <p:nvPr/>
        </p:nvSpPr>
        <p:spPr>
          <a:xfrm>
            <a:off x="1066800" y="1219200"/>
            <a:ext cx="6934200" cy="923330"/>
          </a:xfrm>
          <a:prstGeom prst="rect">
            <a:avLst/>
          </a:prstGeom>
        </p:spPr>
        <p:txBody>
          <a:bodyPr wrap="square">
            <a:spAutoFit/>
          </a:bodyPr>
          <a:lstStyle/>
          <a:p>
            <a:pPr algn="just"/>
            <a:r>
              <a:rPr lang="ro-RO" smtClean="0">
                <a:latin typeface="Arial" pitchFamily="34" charset="0"/>
                <a:cs typeface="Arial" pitchFamily="34" charset="0"/>
              </a:rPr>
              <a:t>Firma 3M, cunoscută pentru procupările </a:t>
            </a:r>
            <a:r>
              <a:rPr lang="ro-RO" b="1" i="1" smtClean="0">
                <a:solidFill>
                  <a:schemeClr val="accent6">
                    <a:lumMod val="50000"/>
                  </a:schemeClr>
                </a:solidFill>
                <a:latin typeface="Arial" pitchFamily="34" charset="0"/>
                <a:cs typeface="Arial" pitchFamily="34" charset="0"/>
              </a:rPr>
              <a:t>pentru inovarea continuă (continuous improvement)</a:t>
            </a:r>
            <a:r>
              <a:rPr lang="ro-RO" smtClean="0">
                <a:latin typeface="Arial" pitchFamily="34" charset="0"/>
                <a:cs typeface="Arial" pitchFamily="34" charset="0"/>
              </a:rPr>
              <a:t>, a propus o altă definiție, ceva mai pragmatica, a </a:t>
            </a:r>
            <a:r>
              <a:rPr lang="ro-RO" b="1" i="1" smtClean="0">
                <a:solidFill>
                  <a:schemeClr val="accent6">
                    <a:lumMod val="50000"/>
                  </a:schemeClr>
                </a:solidFill>
                <a:latin typeface="Arial" pitchFamily="34" charset="0"/>
                <a:cs typeface="Arial" pitchFamily="34" charset="0"/>
              </a:rPr>
              <a:t>inovării</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4" name="Right Arrow 3"/>
          <p:cNvSpPr/>
          <p:nvPr/>
        </p:nvSpPr>
        <p:spPr>
          <a:xfrm>
            <a:off x="457200" y="1295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33400" y="2438400"/>
            <a:ext cx="1239442" cy="40011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ro-RO" sz="2000" b="1" i="1" smtClean="0">
                <a:solidFill>
                  <a:schemeClr val="accent6">
                    <a:lumMod val="50000"/>
                  </a:schemeClr>
                </a:solidFill>
                <a:latin typeface="Arial" pitchFamily="34" charset="0"/>
                <a:cs typeface="Arial" pitchFamily="34" charset="0"/>
              </a:rPr>
              <a:t>Inovarea</a:t>
            </a:r>
            <a:endParaRPr lang="en-US" sz="2000">
              <a:solidFill>
                <a:schemeClr val="accent6">
                  <a:lumMod val="50000"/>
                </a:schemeClr>
              </a:solidFill>
              <a:latin typeface="Arial" pitchFamily="34" charset="0"/>
              <a:cs typeface="Arial" pitchFamily="34" charset="0"/>
            </a:endParaRPr>
          </a:p>
        </p:txBody>
      </p:sp>
      <p:sp>
        <p:nvSpPr>
          <p:cNvPr id="6" name="Right Arrow 5"/>
          <p:cNvSpPr/>
          <p:nvPr/>
        </p:nvSpPr>
        <p:spPr>
          <a:xfrm>
            <a:off x="1905000" y="25146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590800" y="2438400"/>
            <a:ext cx="5562600" cy="923330"/>
          </a:xfrm>
          <a:prstGeom prst="rect">
            <a:avLst/>
          </a:prstGeom>
          <a:ln>
            <a:solidFill>
              <a:schemeClr val="accent6">
                <a:lumMod val="50000"/>
              </a:schemeClr>
            </a:solidFill>
          </a:ln>
        </p:spPr>
        <p:txBody>
          <a:bodyPr wrap="square">
            <a:spAutoFit/>
          </a:bodyPr>
          <a:lstStyle/>
          <a:p>
            <a:pPr algn="just"/>
            <a:r>
              <a:rPr lang="ro-RO" b="1" i="1" smtClean="0">
                <a:solidFill>
                  <a:schemeClr val="accent6">
                    <a:lumMod val="50000"/>
                  </a:schemeClr>
                </a:solidFill>
                <a:latin typeface="Arial" pitchFamily="34" charset="0"/>
                <a:cs typeface="Arial" pitchFamily="34" charset="0"/>
              </a:rPr>
              <a:t>aplicarea practică </a:t>
            </a:r>
            <a:r>
              <a:rPr lang="ro-RO" i="1" smtClean="0">
                <a:latin typeface="Arial" pitchFamily="34" charset="0"/>
                <a:cs typeface="Arial" pitchFamily="34" charset="0"/>
              </a:rPr>
              <a:t>a unei </a:t>
            </a:r>
            <a:r>
              <a:rPr lang="ro-RO" b="1" i="1" smtClean="0">
                <a:solidFill>
                  <a:schemeClr val="accent1">
                    <a:lumMod val="75000"/>
                  </a:schemeClr>
                </a:solidFill>
                <a:latin typeface="Arial" pitchFamily="34" charset="0"/>
                <a:cs typeface="Arial" pitchFamily="34" charset="0"/>
              </a:rPr>
              <a:t>idei creative</a:t>
            </a:r>
            <a:r>
              <a:rPr lang="ro-RO" i="1" smtClean="0">
                <a:latin typeface="Arial" pitchFamily="34" charset="0"/>
                <a:cs typeface="Arial" pitchFamily="34" charset="0"/>
              </a:rPr>
              <a:t>, care se materializeazã în </a:t>
            </a:r>
            <a:r>
              <a:rPr lang="ro-RO" b="1" i="1" smtClean="0">
                <a:solidFill>
                  <a:srgbClr val="C00000"/>
                </a:solidFill>
                <a:latin typeface="Arial" pitchFamily="34" charset="0"/>
                <a:cs typeface="Arial" pitchFamily="34" charset="0"/>
              </a:rPr>
              <a:t>sporirea cifrei de afaceri </a:t>
            </a:r>
            <a:r>
              <a:rPr lang="ro-RO" i="1" smtClean="0">
                <a:latin typeface="Arial" pitchFamily="34" charset="0"/>
                <a:cs typeface="Arial" pitchFamily="34" charset="0"/>
              </a:rPr>
              <a:t>sau </a:t>
            </a:r>
            <a:r>
              <a:rPr lang="ro-RO" b="1" i="1" smtClean="0">
                <a:solidFill>
                  <a:srgbClr val="C00000"/>
                </a:solidFill>
                <a:latin typeface="Arial" pitchFamily="34" charset="0"/>
                <a:cs typeface="Arial" pitchFamily="34" charset="0"/>
              </a:rPr>
              <a:t>reducerea costurilor</a:t>
            </a:r>
            <a:r>
              <a:rPr lang="ro-RO" i="1" smtClean="0">
                <a:latin typeface="Arial" pitchFamily="34" charset="0"/>
                <a:cs typeface="Arial" pitchFamily="34" charset="0"/>
              </a:rPr>
              <a:t>.</a:t>
            </a:r>
            <a:endParaRPr lang="en-US">
              <a:latin typeface="Arial" pitchFamily="34" charset="0"/>
              <a:cs typeface="Arial" pitchFamily="34" charset="0"/>
            </a:endParaRPr>
          </a:p>
        </p:txBody>
      </p:sp>
      <p:sp>
        <p:nvSpPr>
          <p:cNvPr id="8" name="Rectangle 7"/>
          <p:cNvSpPr/>
          <p:nvPr/>
        </p:nvSpPr>
        <p:spPr>
          <a:xfrm>
            <a:off x="838200" y="3962400"/>
            <a:ext cx="2005677"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ro-RO" b="1" i="1" smtClean="0">
                <a:solidFill>
                  <a:schemeClr val="accent6">
                    <a:lumMod val="50000"/>
                  </a:schemeClr>
                </a:solidFill>
                <a:latin typeface="Arial" pitchFamily="34" charset="0"/>
                <a:cs typeface="Arial" pitchFamily="34" charset="0"/>
              </a:rPr>
              <a:t>inovare adaptivă</a:t>
            </a:r>
            <a:endParaRPr lang="en-US" b="1">
              <a:solidFill>
                <a:schemeClr val="accent6">
                  <a:lumMod val="50000"/>
                </a:schemeClr>
              </a:solidFill>
              <a:latin typeface="Arial" pitchFamily="34" charset="0"/>
              <a:cs typeface="Arial" pitchFamily="34" charset="0"/>
            </a:endParaRPr>
          </a:p>
        </p:txBody>
      </p:sp>
      <p:sp>
        <p:nvSpPr>
          <p:cNvPr id="9" name="Rectangle 8"/>
          <p:cNvSpPr/>
          <p:nvPr/>
        </p:nvSpPr>
        <p:spPr>
          <a:xfrm>
            <a:off x="3581400" y="3962400"/>
            <a:ext cx="4572000" cy="1200329"/>
          </a:xfrm>
          <a:prstGeom prst="rect">
            <a:avLst/>
          </a:prstGeom>
          <a:ln>
            <a:solidFill>
              <a:schemeClr val="accent6">
                <a:lumMod val="50000"/>
              </a:schemeClr>
            </a:solidFill>
          </a:ln>
        </p:spPr>
        <p:txBody>
          <a:bodyPr>
            <a:spAutoFit/>
          </a:bodyPr>
          <a:lstStyle/>
          <a:p>
            <a:pPr algn="just"/>
            <a:r>
              <a:rPr lang="ro-RO" smtClean="0">
                <a:latin typeface="Arial" pitchFamily="34" charset="0"/>
                <a:cs typeface="Arial" pitchFamily="34" charset="0"/>
              </a:rPr>
              <a:t>când personalul firmei </a:t>
            </a:r>
            <a:r>
              <a:rPr lang="ro-RO" b="1" i="1" smtClean="0">
                <a:solidFill>
                  <a:schemeClr val="accent6">
                    <a:lumMod val="50000"/>
                  </a:schemeClr>
                </a:solidFill>
                <a:latin typeface="Arial" pitchFamily="34" charset="0"/>
                <a:cs typeface="Arial" pitchFamily="34" charset="0"/>
              </a:rPr>
              <a:t>găsește o modalitate mai bună de a-și îndeplini sarcinile</a:t>
            </a:r>
            <a:r>
              <a:rPr lang="ro-RO" smtClean="0">
                <a:latin typeface="Arial" pitchFamily="34" charset="0"/>
                <a:cs typeface="Arial" pitchFamily="34" charset="0"/>
              </a:rPr>
              <a:t> sau </a:t>
            </a:r>
            <a:r>
              <a:rPr lang="ro-RO" b="1" i="1" smtClean="0">
                <a:solidFill>
                  <a:schemeClr val="accent6">
                    <a:lumMod val="50000"/>
                  </a:schemeClr>
                </a:solidFill>
                <a:latin typeface="Arial" pitchFamily="34" charset="0"/>
                <a:cs typeface="Arial" pitchFamily="34" charset="0"/>
              </a:rPr>
              <a:t>o soluție la una din problemele firmei</a:t>
            </a:r>
            <a:endParaRPr lang="en-US" b="1" i="1">
              <a:solidFill>
                <a:schemeClr val="accent6">
                  <a:lumMod val="50000"/>
                </a:schemeClr>
              </a:solidFill>
              <a:latin typeface="Arial" pitchFamily="34" charset="0"/>
              <a:cs typeface="Arial" pitchFamily="34" charset="0"/>
            </a:endParaRPr>
          </a:p>
        </p:txBody>
      </p:sp>
      <p:sp>
        <p:nvSpPr>
          <p:cNvPr id="10" name="Right Arrow 9"/>
          <p:cNvSpPr/>
          <p:nvPr/>
        </p:nvSpPr>
        <p:spPr>
          <a:xfrm>
            <a:off x="2971800" y="40386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38200" y="5486400"/>
            <a:ext cx="1941557" cy="369332"/>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ro-RO" b="1" i="1" smtClean="0">
                <a:solidFill>
                  <a:schemeClr val="accent6">
                    <a:lumMod val="50000"/>
                  </a:schemeClr>
                </a:solidFill>
                <a:latin typeface="Arial" pitchFamily="34" charset="0"/>
                <a:cs typeface="Arial" pitchFamily="34" charset="0"/>
              </a:rPr>
              <a:t>inovare creativă</a:t>
            </a:r>
            <a:endParaRPr lang="en-US" b="1">
              <a:solidFill>
                <a:schemeClr val="accent6">
                  <a:lumMod val="50000"/>
                </a:schemeClr>
              </a:solidFill>
              <a:latin typeface="Arial" pitchFamily="34" charset="0"/>
              <a:cs typeface="Arial" pitchFamily="34" charset="0"/>
            </a:endParaRPr>
          </a:p>
        </p:txBody>
      </p:sp>
      <p:sp>
        <p:nvSpPr>
          <p:cNvPr id="12" name="Right Arrow 11"/>
          <p:cNvSpPr/>
          <p:nvPr/>
        </p:nvSpPr>
        <p:spPr>
          <a:xfrm>
            <a:off x="2971800" y="5562600"/>
            <a:ext cx="533400" cy="228600"/>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581400" y="5410200"/>
            <a:ext cx="4572000" cy="1200329"/>
          </a:xfrm>
          <a:prstGeom prst="rect">
            <a:avLst/>
          </a:prstGeom>
          <a:ln>
            <a:solidFill>
              <a:schemeClr val="accent6">
                <a:lumMod val="50000"/>
              </a:schemeClr>
            </a:solidFill>
          </a:ln>
        </p:spPr>
        <p:txBody>
          <a:bodyPr>
            <a:spAutoFit/>
          </a:bodyPr>
          <a:lstStyle/>
          <a:p>
            <a:pPr algn="just"/>
            <a:r>
              <a:rPr lang="ro-RO" smtClean="0">
                <a:latin typeface="Arial" pitchFamily="34" charset="0"/>
                <a:cs typeface="Arial" pitchFamily="34" charset="0"/>
              </a:rPr>
              <a:t>când </a:t>
            </a:r>
            <a:r>
              <a:rPr lang="ro-RO" b="1" i="1" smtClean="0">
                <a:solidFill>
                  <a:schemeClr val="accent6">
                    <a:lumMod val="50000"/>
                  </a:schemeClr>
                </a:solidFill>
                <a:latin typeface="Arial" pitchFamily="34" charset="0"/>
                <a:cs typeface="Arial" pitchFamily="34" charset="0"/>
              </a:rPr>
              <a:t>se găsește ceva cu totul nou</a:t>
            </a:r>
            <a:r>
              <a:rPr lang="ro-RO" smtClean="0">
                <a:latin typeface="Arial" pitchFamily="34" charset="0"/>
                <a:cs typeface="Arial" pitchFamily="34" charset="0"/>
              </a:rPr>
              <a:t>,la care nu s-a gândit nimeni până acum și care </a:t>
            </a:r>
            <a:r>
              <a:rPr lang="ro-RO" b="1" i="1" smtClean="0">
                <a:solidFill>
                  <a:schemeClr val="accent6">
                    <a:lumMod val="50000"/>
                  </a:schemeClr>
                </a:solidFill>
                <a:latin typeface="Arial" pitchFamily="34" charset="0"/>
                <a:cs typeface="Arial" pitchFamily="34" charset="0"/>
              </a:rPr>
              <a:t>conduce la un avantaj competitiv decisiv</a:t>
            </a:r>
            <a:endParaRPr lang="en-US" b="1" i="1">
              <a:solidFill>
                <a:schemeClr val="accent6">
                  <a:lumMod val="50000"/>
                </a:schemeClr>
              </a:solidFill>
              <a:latin typeface="Arial" pitchFamily="34" charset="0"/>
              <a:cs typeface="Arial" pitchFamily="34" charset="0"/>
            </a:endParaRPr>
          </a:p>
        </p:txBody>
      </p:sp>
      <p:cxnSp>
        <p:nvCxnSpPr>
          <p:cNvPr id="15" name="Shape 14"/>
          <p:cNvCxnSpPr>
            <a:stCxn id="5" idx="2"/>
            <a:endCxn id="8" idx="1"/>
          </p:cNvCxnSpPr>
          <p:nvPr/>
        </p:nvCxnSpPr>
        <p:spPr>
          <a:xfrm rot="5400000">
            <a:off x="341383" y="3335328"/>
            <a:ext cx="1308556" cy="314921"/>
          </a:xfrm>
          <a:prstGeom prst="bentConnector4">
            <a:avLst>
              <a:gd name="adj1" fmla="val 42944"/>
              <a:gd name="adj2" fmla="val 172590"/>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hape 18"/>
          <p:cNvCxnSpPr>
            <a:stCxn id="5" idx="1"/>
            <a:endCxn id="11" idx="1"/>
          </p:cNvCxnSpPr>
          <p:nvPr/>
        </p:nvCxnSpPr>
        <p:spPr>
          <a:xfrm rot="10800000" flipH="1" flipV="1">
            <a:off x="533400" y="2638454"/>
            <a:ext cx="304800" cy="3032611"/>
          </a:xfrm>
          <a:prstGeom prst="bentConnector3">
            <a:avLst>
              <a:gd name="adj1" fmla="val -75000"/>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73</a:t>
            </a:fld>
            <a:endParaRPr lang="en-US"/>
          </a:p>
        </p:txBody>
      </p:sp>
      <p:sp>
        <p:nvSpPr>
          <p:cNvPr id="3" name="Rectangle 2"/>
          <p:cNvSpPr/>
          <p:nvPr/>
        </p:nvSpPr>
        <p:spPr>
          <a:xfrm>
            <a:off x="685800" y="762000"/>
            <a:ext cx="707245" cy="707886"/>
          </a:xfrm>
          <a:prstGeom prst="rect">
            <a:avLst/>
          </a:prstGeom>
        </p:spPr>
        <p:txBody>
          <a:bodyPr wrap="none">
            <a:spAutoFit/>
          </a:bodyPr>
          <a:lstStyle/>
          <a:p>
            <a:r>
              <a:rPr lang="ro-RO" sz="40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outerShdw blurRad="50800" dist="38100" algn="l" rotWithShape="0">
                    <a:prstClr val="black">
                      <a:alpha val="40000"/>
                    </a:prstClr>
                  </a:outerShdw>
                </a:effectLst>
                <a:latin typeface="Arial" pitchFamily="34" charset="0"/>
                <a:cs typeface="Arial" pitchFamily="34" charset="0"/>
                <a:sym typeface="Wingdings"/>
              </a:rPr>
              <a:t></a:t>
            </a:r>
            <a:endParaRPr lang="en-US" sz="4000"/>
          </a:p>
        </p:txBody>
      </p:sp>
      <p:sp>
        <p:nvSpPr>
          <p:cNvPr id="4" name="Rectangle 3"/>
          <p:cNvSpPr/>
          <p:nvPr/>
        </p:nvSpPr>
        <p:spPr>
          <a:xfrm>
            <a:off x="1371600" y="914400"/>
            <a:ext cx="6400800" cy="1477328"/>
          </a:xfrm>
          <a:prstGeom prst="rect">
            <a:avLst/>
          </a:prstGeom>
        </p:spPr>
        <p:txBody>
          <a:bodyPr wrap="square">
            <a:spAutoFit/>
          </a:bodyPr>
          <a:lstStyle/>
          <a:p>
            <a:pPr algn="just"/>
            <a:r>
              <a:rPr lang="ro-RO" smtClean="0">
                <a:latin typeface="Arial" pitchFamily="34" charset="0"/>
                <a:cs typeface="Arial" pitchFamily="34" charset="0"/>
              </a:rPr>
              <a:t>Noţiunea de </a:t>
            </a:r>
            <a:r>
              <a:rPr lang="ro-RO" b="1" i="1" smtClean="0">
                <a:solidFill>
                  <a:srgbClr val="C00000"/>
                </a:solidFill>
                <a:latin typeface="Arial" pitchFamily="34" charset="0"/>
                <a:cs typeface="Arial" pitchFamily="34" charset="0"/>
              </a:rPr>
              <a:t>Spirit antreprenorial </a:t>
            </a:r>
            <a:r>
              <a:rPr lang="ro-RO" smtClean="0">
                <a:latin typeface="Arial" pitchFamily="34" charset="0"/>
                <a:cs typeface="Arial" pitchFamily="34" charset="0"/>
              </a:rPr>
              <a:t>a fost introdusă de un alt mare economist al zilelor noastre, </a:t>
            </a:r>
            <a:r>
              <a:rPr lang="ro-RO" b="1" i="1" smtClean="0">
                <a:solidFill>
                  <a:schemeClr val="accent6">
                    <a:lumMod val="50000"/>
                  </a:schemeClr>
                </a:solidFill>
                <a:latin typeface="Arial" pitchFamily="34" charset="0"/>
                <a:cs typeface="Arial" pitchFamily="34" charset="0"/>
              </a:rPr>
              <a:t>Peter Drucker</a:t>
            </a:r>
            <a:r>
              <a:rPr lang="ro-RO" smtClean="0">
                <a:latin typeface="Arial" pitchFamily="34" charset="0"/>
                <a:cs typeface="Arial" pitchFamily="34" charset="0"/>
              </a:rPr>
              <a:t>. Pentru el, este esențială ideea că </a:t>
            </a:r>
            <a:r>
              <a:rPr lang="ro-RO" b="1" i="1" smtClean="0">
                <a:solidFill>
                  <a:schemeClr val="accent1">
                    <a:lumMod val="75000"/>
                  </a:schemeClr>
                </a:solidFill>
                <a:latin typeface="Arial" pitchFamily="34" charset="0"/>
                <a:cs typeface="Arial" pitchFamily="34" charset="0"/>
              </a:rPr>
              <a:t>orice activitate merită luată în seamă dacă se materializează într-o valoare adăugată, dacă aduce bani.</a:t>
            </a:r>
            <a:endParaRPr lang="en-US" b="1" i="1">
              <a:solidFill>
                <a:schemeClr val="accent1">
                  <a:lumMod val="75000"/>
                </a:schemeClr>
              </a:solidFill>
              <a:latin typeface="Arial" pitchFamily="34" charset="0"/>
              <a:cs typeface="Arial" pitchFamily="34" charset="0"/>
            </a:endParaRPr>
          </a:p>
        </p:txBody>
      </p:sp>
      <p:sp>
        <p:nvSpPr>
          <p:cNvPr id="5" name="Rectangle 4"/>
          <p:cNvSpPr/>
          <p:nvPr/>
        </p:nvSpPr>
        <p:spPr>
          <a:xfrm>
            <a:off x="457200" y="2819400"/>
            <a:ext cx="2860078" cy="400110"/>
          </a:xfrm>
          <a:prstGeom prst="rect">
            <a:avLst/>
          </a:prstGeom>
          <a:solidFill>
            <a:srgbClr val="FFFF99"/>
          </a:solidFill>
        </p:spPr>
        <p:style>
          <a:lnRef idx="1">
            <a:schemeClr val="accent3"/>
          </a:lnRef>
          <a:fillRef idx="2">
            <a:schemeClr val="accent3"/>
          </a:fillRef>
          <a:effectRef idx="1">
            <a:schemeClr val="accent3"/>
          </a:effectRef>
          <a:fontRef idx="minor">
            <a:schemeClr val="dk1"/>
          </a:fontRef>
        </p:style>
        <p:txBody>
          <a:bodyPr wrap="none">
            <a:spAutoFit/>
          </a:bodyPr>
          <a:lstStyle/>
          <a:p>
            <a:r>
              <a:rPr lang="ro-RO" sz="2000" b="1" i="1" smtClean="0">
                <a:solidFill>
                  <a:srgbClr val="C00000"/>
                </a:solidFill>
                <a:latin typeface="Arial" pitchFamily="34" charset="0"/>
                <a:cs typeface="Arial" pitchFamily="34" charset="0"/>
              </a:rPr>
              <a:t>Spiritul antreprenorial</a:t>
            </a:r>
            <a:endParaRPr lang="en-US" sz="2000">
              <a:solidFill>
                <a:srgbClr val="C00000"/>
              </a:solidFill>
              <a:latin typeface="Arial" pitchFamily="34" charset="0"/>
              <a:cs typeface="Arial" pitchFamily="34" charset="0"/>
            </a:endParaRPr>
          </a:p>
        </p:txBody>
      </p:sp>
      <p:sp>
        <p:nvSpPr>
          <p:cNvPr id="6" name="Right Arrow 5"/>
          <p:cNvSpPr/>
          <p:nvPr/>
        </p:nvSpPr>
        <p:spPr>
          <a:xfrm>
            <a:off x="3505200" y="2895600"/>
            <a:ext cx="533400" cy="228600"/>
          </a:xfrm>
          <a:prstGeom prst="rightArrow">
            <a:avLst/>
          </a:prstGeom>
          <a:solidFill>
            <a:srgbClr val="FFFF99"/>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191000" y="2819400"/>
            <a:ext cx="4572000" cy="646331"/>
          </a:xfrm>
          <a:prstGeom prst="rect">
            <a:avLst/>
          </a:prstGeom>
          <a:solidFill>
            <a:srgbClr val="FFFF99"/>
          </a:solidFill>
        </p:spPr>
        <p:style>
          <a:lnRef idx="1">
            <a:schemeClr val="accent4"/>
          </a:lnRef>
          <a:fillRef idx="2">
            <a:schemeClr val="accent4"/>
          </a:fillRef>
          <a:effectRef idx="1">
            <a:schemeClr val="accent4"/>
          </a:effectRef>
          <a:fontRef idx="minor">
            <a:schemeClr val="dk1"/>
          </a:fontRef>
        </p:style>
        <p:txBody>
          <a:bodyPr>
            <a:spAutoFit/>
          </a:bodyPr>
          <a:lstStyle/>
          <a:p>
            <a:r>
              <a:rPr lang="ro-RO" b="1" i="1" smtClean="0">
                <a:solidFill>
                  <a:srgbClr val="C00000"/>
                </a:solidFill>
                <a:latin typeface="Arial" pitchFamily="34" charset="0"/>
                <a:cs typeface="Arial" pitchFamily="34" charset="0"/>
              </a:rPr>
              <a:t>abilitatea de a avea succes pe piaţã cu noua creaţie. </a:t>
            </a:r>
            <a:endParaRPr lang="en-US" b="1">
              <a:solidFill>
                <a:srgbClr val="C00000"/>
              </a:solidFill>
              <a:latin typeface="Arial" pitchFamily="34" charset="0"/>
              <a:cs typeface="Arial" pitchFamily="34" charset="0"/>
            </a:endParaRPr>
          </a:p>
        </p:txBody>
      </p:sp>
      <p:sp>
        <p:nvSpPr>
          <p:cNvPr id="8" name="Rectangle 7"/>
          <p:cNvSpPr/>
          <p:nvPr/>
        </p:nvSpPr>
        <p:spPr>
          <a:xfrm>
            <a:off x="457200" y="3886200"/>
            <a:ext cx="6477000" cy="369332"/>
          </a:xfrm>
          <a:prstGeom prst="rect">
            <a:avLst/>
          </a:prstGeom>
        </p:spPr>
        <p:txBody>
          <a:bodyPr wrap="square">
            <a:spAutoFit/>
          </a:bodyPr>
          <a:lstStyle/>
          <a:p>
            <a:pPr algn="just"/>
            <a:r>
              <a:rPr lang="ro-RO" smtClean="0">
                <a:latin typeface="Arial" pitchFamily="34" charset="0"/>
                <a:cs typeface="Arial" pitchFamily="34" charset="0"/>
              </a:rPr>
              <a:t>Uneori, </a:t>
            </a:r>
            <a:r>
              <a:rPr lang="ro-RO" b="1" i="1" smtClean="0">
                <a:solidFill>
                  <a:srgbClr val="C00000"/>
                </a:solidFill>
                <a:latin typeface="Arial" pitchFamily="34" charset="0"/>
                <a:cs typeface="Arial" pitchFamily="34" charset="0"/>
              </a:rPr>
              <a:t>spritul antreprenorial </a:t>
            </a:r>
            <a:r>
              <a:rPr lang="ro-RO" smtClean="0">
                <a:latin typeface="Arial" pitchFamily="34" charset="0"/>
                <a:cs typeface="Arial" pitchFamily="34" charset="0"/>
              </a:rPr>
              <a:t>se definește ca fiind:</a:t>
            </a:r>
            <a:endParaRPr lang="en-US">
              <a:latin typeface="Arial" pitchFamily="34" charset="0"/>
              <a:cs typeface="Arial" pitchFamily="34" charset="0"/>
            </a:endParaRPr>
          </a:p>
        </p:txBody>
      </p:sp>
      <p:sp>
        <p:nvSpPr>
          <p:cNvPr id="10" name="Rectangle 9"/>
          <p:cNvSpPr/>
          <p:nvPr/>
        </p:nvSpPr>
        <p:spPr>
          <a:xfrm>
            <a:off x="457200" y="4343400"/>
            <a:ext cx="4559261" cy="400110"/>
          </a:xfrm>
          <a:prstGeom prst="rect">
            <a:avLst/>
          </a:prstGeom>
          <a:solidFill>
            <a:srgbClr val="FFFF99"/>
          </a:solidFill>
        </p:spPr>
        <p:style>
          <a:lnRef idx="1">
            <a:schemeClr val="accent3"/>
          </a:lnRef>
          <a:fillRef idx="2">
            <a:schemeClr val="accent3"/>
          </a:fillRef>
          <a:effectRef idx="1">
            <a:schemeClr val="accent3"/>
          </a:effectRef>
          <a:fontRef idx="minor">
            <a:schemeClr val="dk1"/>
          </a:fontRef>
        </p:style>
        <p:txBody>
          <a:bodyPr wrap="none">
            <a:spAutoFit/>
          </a:bodyPr>
          <a:lstStyle/>
          <a:p>
            <a:r>
              <a:rPr lang="ro-RO" sz="2000" b="1" i="1" smtClean="0">
                <a:solidFill>
                  <a:srgbClr val="FF0000"/>
                </a:solidFill>
                <a:latin typeface="Arial" pitchFamily="34" charset="0"/>
                <a:cs typeface="Arial" pitchFamily="34" charset="0"/>
              </a:rPr>
              <a:t>Capacitatea de convergență tehnică</a:t>
            </a:r>
            <a:endParaRPr lang="en-US" sz="2000">
              <a:solidFill>
                <a:srgbClr val="FF0000"/>
              </a:solidFill>
              <a:latin typeface="Arial" pitchFamily="34" charset="0"/>
              <a:cs typeface="Arial" pitchFamily="34" charset="0"/>
            </a:endParaRPr>
          </a:p>
        </p:txBody>
      </p:sp>
      <p:sp>
        <p:nvSpPr>
          <p:cNvPr id="11" name="Rectangle 10"/>
          <p:cNvSpPr/>
          <p:nvPr/>
        </p:nvSpPr>
        <p:spPr>
          <a:xfrm>
            <a:off x="3810000" y="4876800"/>
            <a:ext cx="4572000" cy="646331"/>
          </a:xfrm>
          <a:prstGeom prst="rect">
            <a:avLst/>
          </a:prstGeom>
          <a:solidFill>
            <a:srgbClr val="FFFF99"/>
          </a:solidFill>
        </p:spPr>
        <p:txBody>
          <a:bodyPr>
            <a:spAutoFit/>
          </a:bodyPr>
          <a:lstStyle/>
          <a:p>
            <a:r>
              <a:rPr lang="ro-RO" i="1" smtClean="0">
                <a:latin typeface="Arial" pitchFamily="34" charset="0"/>
                <a:cs typeface="Arial" pitchFamily="34" charset="0"/>
              </a:rPr>
              <a:t>ușurința de a introduce un nou produs în</a:t>
            </a:r>
            <a:endParaRPr lang="en-US" smtClean="0">
              <a:latin typeface="Arial" pitchFamily="34" charset="0"/>
              <a:cs typeface="Arial" pitchFamily="34" charset="0"/>
            </a:endParaRPr>
          </a:p>
          <a:p>
            <a:r>
              <a:rPr lang="ro-RO" i="1" smtClean="0">
                <a:latin typeface="Arial" pitchFamily="34" charset="0"/>
                <a:cs typeface="Arial" pitchFamily="34" charset="0"/>
              </a:rPr>
              <a:t>procesul industrial și a-l impune pe piață.</a:t>
            </a:r>
            <a:endParaRPr lang="en-US">
              <a:latin typeface="Arial" pitchFamily="34" charset="0"/>
              <a:cs typeface="Arial" pitchFamily="34" charset="0"/>
            </a:endParaRPr>
          </a:p>
        </p:txBody>
      </p:sp>
      <p:cxnSp>
        <p:nvCxnSpPr>
          <p:cNvPr id="13" name="Shape 12"/>
          <p:cNvCxnSpPr>
            <a:stCxn id="10" idx="2"/>
            <a:endCxn id="11" idx="1"/>
          </p:cNvCxnSpPr>
          <p:nvPr/>
        </p:nvCxnSpPr>
        <p:spPr>
          <a:xfrm rot="16200000" flipH="1">
            <a:off x="3045187" y="4435153"/>
            <a:ext cx="456456" cy="1073169"/>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676400" y="5715000"/>
            <a:ext cx="6248400" cy="646331"/>
          </a:xfrm>
          <a:prstGeom prst="rect">
            <a:avLst/>
          </a:prstGeom>
        </p:spPr>
        <p:txBody>
          <a:bodyPr wrap="square">
            <a:spAutoFit/>
          </a:bodyPr>
          <a:lstStyle/>
          <a:p>
            <a:pPr algn="just"/>
            <a:r>
              <a:rPr lang="ro-RO" smtClean="0">
                <a:latin typeface="Arial" pitchFamily="34" charset="0"/>
                <a:cs typeface="Arial" pitchFamily="34" charset="0"/>
              </a:rPr>
              <a:t>Se consideră însă </a:t>
            </a:r>
            <a:r>
              <a:rPr lang="ro-RO" b="1" i="1" smtClean="0">
                <a:solidFill>
                  <a:srgbClr val="FF0000"/>
                </a:solidFill>
                <a:latin typeface="Arial" pitchFamily="34" charset="0"/>
                <a:cs typeface="Arial" pitchFamily="34" charset="0"/>
              </a:rPr>
              <a:t>capacitatea de convergență tehnică </a:t>
            </a:r>
            <a:r>
              <a:rPr lang="ro-RO" smtClean="0">
                <a:latin typeface="Arial" pitchFamily="34" charset="0"/>
                <a:cs typeface="Arial" pitchFamily="34" charset="0"/>
              </a:rPr>
              <a:t>ca fiind  doar o componentă a </a:t>
            </a:r>
            <a:r>
              <a:rPr lang="ro-RO" b="1" i="1" smtClean="0">
                <a:solidFill>
                  <a:srgbClr val="C00000"/>
                </a:solidFill>
                <a:latin typeface="Arial" pitchFamily="34" charset="0"/>
                <a:cs typeface="Arial" pitchFamily="34" charset="0"/>
              </a:rPr>
              <a:t>spiritului antreprenorial</a:t>
            </a:r>
            <a:endParaRPr lang="en-US" b="1" i="1">
              <a:solidFill>
                <a:srgbClr val="C00000"/>
              </a:solidFill>
              <a:latin typeface="Arial" pitchFamily="34" charset="0"/>
              <a:cs typeface="Arial" pitchFamily="34" charset="0"/>
            </a:endParaRPr>
          </a:p>
        </p:txBody>
      </p:sp>
      <p:sp>
        <p:nvSpPr>
          <p:cNvPr id="18" name="Rectangle 17"/>
          <p:cNvSpPr/>
          <p:nvPr/>
        </p:nvSpPr>
        <p:spPr>
          <a:xfrm>
            <a:off x="990600" y="5562600"/>
            <a:ext cx="707245" cy="707886"/>
          </a:xfrm>
          <a:prstGeom prst="rect">
            <a:avLst/>
          </a:prstGeom>
        </p:spPr>
        <p:txBody>
          <a:bodyPr wrap="none">
            <a:spAutoFit/>
          </a:bodyPr>
          <a:lstStyle/>
          <a:p>
            <a:r>
              <a:rPr lang="ro-RO" sz="40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outerShdw blurRad="50800" dist="38100" algn="l" rotWithShape="0">
                    <a:prstClr val="black">
                      <a:alpha val="40000"/>
                    </a:prstClr>
                  </a:outerShdw>
                </a:effectLst>
                <a:latin typeface="Arial" pitchFamily="34" charset="0"/>
                <a:cs typeface="Arial" pitchFamily="34" charset="0"/>
                <a:sym typeface="Wingdings"/>
              </a:rPr>
              <a:t></a:t>
            </a:r>
            <a:endParaRPr lang="en-US" sz="400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74</a:t>
            </a:fld>
            <a:endParaRPr lang="en-US"/>
          </a:p>
        </p:txBody>
      </p:sp>
      <p:sp>
        <p:nvSpPr>
          <p:cNvPr id="3" name="Rectangle 2"/>
          <p:cNvSpPr/>
          <p:nvPr/>
        </p:nvSpPr>
        <p:spPr>
          <a:xfrm>
            <a:off x="609600" y="914400"/>
            <a:ext cx="1864613" cy="400110"/>
          </a:xfrm>
          <a:prstGeom prst="rect">
            <a:avLst/>
          </a:prstGeom>
          <a:effectLst>
            <a:outerShdw blurRad="50800" dist="38100" dir="2700000" algn="tl" rotWithShape="0">
              <a:prstClr val="black">
                <a:alpha val="40000"/>
              </a:prstClr>
            </a:outerShdw>
          </a:effectLst>
        </p:spPr>
        <p:txBody>
          <a:bodyPr wrap="none">
            <a:spAutoFit/>
          </a:bodyPr>
          <a:lstStyle/>
          <a:p>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sym typeface="Wingdings"/>
              </a:rPr>
              <a:t> </a:t>
            </a:r>
            <a:r>
              <a:rPr kumimoji="0" lang="en-US"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Observaţi</a:t>
            </a:r>
            <a:r>
              <a:rPr lang="ro-RO" sz="2000" b="1" i="1" smtClean="0">
                <a:solidFill>
                  <a:schemeClr val="accent1">
                    <a:lumMod val="75000"/>
                  </a:schemeClr>
                </a:solidFill>
                <a:latin typeface="Arial" pitchFamily="34" charset="0"/>
                <a:ea typeface="Times New Roman" pitchFamily="18" charset="0"/>
                <a:cs typeface="Arial" pitchFamily="34" charset="0"/>
              </a:rPr>
              <a:t>i</a:t>
            </a:r>
            <a:r>
              <a:rPr kumimoji="0" lang="en-US" sz="2000" b="1" i="0"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 </a:t>
            </a:r>
            <a:endParaRPr lang="en-US" sz="2000">
              <a:solidFill>
                <a:schemeClr val="accent1">
                  <a:lumMod val="75000"/>
                </a:schemeClr>
              </a:solidFill>
            </a:endParaRPr>
          </a:p>
        </p:txBody>
      </p:sp>
      <p:sp>
        <p:nvSpPr>
          <p:cNvPr id="4" name="Rectangle 3"/>
          <p:cNvSpPr/>
          <p:nvPr/>
        </p:nvSpPr>
        <p:spPr>
          <a:xfrm>
            <a:off x="1447800" y="1752600"/>
            <a:ext cx="6781800" cy="1323439"/>
          </a:xfrm>
          <a:prstGeom prst="rect">
            <a:avLst/>
          </a:prstGeom>
        </p:spPr>
        <p:txBody>
          <a:bodyPr wrap="square">
            <a:spAutoFit/>
          </a:bodyPr>
          <a:lstStyle/>
          <a:p>
            <a:pPr algn="just"/>
            <a:r>
              <a:rPr lang="ro-RO" sz="2000" smtClean="0">
                <a:latin typeface="Arial" pitchFamily="34" charset="0"/>
                <a:cs typeface="Arial" pitchFamily="34" charset="0"/>
              </a:rPr>
              <a:t>A transpune o </a:t>
            </a:r>
            <a:r>
              <a:rPr lang="ro-RO" sz="2000" b="1" i="1" smtClean="0">
                <a:solidFill>
                  <a:schemeClr val="accent6">
                    <a:lumMod val="50000"/>
                  </a:schemeClr>
                </a:solidFill>
                <a:latin typeface="Arial" pitchFamily="34" charset="0"/>
                <a:cs typeface="Arial" pitchFamily="34" charset="0"/>
              </a:rPr>
              <a:t>inovație</a:t>
            </a:r>
            <a:r>
              <a:rPr lang="ro-RO" sz="2000" smtClean="0">
                <a:latin typeface="Arial" pitchFamily="34" charset="0"/>
                <a:cs typeface="Arial" pitchFamily="34" charset="0"/>
              </a:rPr>
              <a:t> într-o </a:t>
            </a:r>
            <a:r>
              <a:rPr lang="ro-RO" sz="2000" b="1" i="1" smtClean="0">
                <a:solidFill>
                  <a:schemeClr val="accent6">
                    <a:lumMod val="50000"/>
                  </a:schemeClr>
                </a:solidFill>
                <a:latin typeface="Arial" pitchFamily="34" charset="0"/>
                <a:cs typeface="Arial" pitchFamily="34" charset="0"/>
              </a:rPr>
              <a:t>activitate industrială aducătoare de venit </a:t>
            </a:r>
            <a:r>
              <a:rPr lang="ro-RO" sz="2000" smtClean="0">
                <a:latin typeface="Arial" pitchFamily="34" charset="0"/>
                <a:cs typeface="Arial" pitchFamily="34" charset="0"/>
              </a:rPr>
              <a:t>este o </a:t>
            </a:r>
            <a:r>
              <a:rPr lang="ro-RO" sz="2000" b="1" i="1" smtClean="0">
                <a:solidFill>
                  <a:schemeClr val="accent1">
                    <a:lumMod val="75000"/>
                  </a:schemeClr>
                </a:solidFill>
                <a:latin typeface="Arial" pitchFamily="34" charset="0"/>
                <a:cs typeface="Arial" pitchFamily="34" charset="0"/>
              </a:rPr>
              <a:t>operație extrem de complexă </a:t>
            </a:r>
            <a:r>
              <a:rPr lang="ro-RO" sz="2000" smtClean="0">
                <a:latin typeface="Arial" pitchFamily="34" charset="0"/>
                <a:cs typeface="Arial" pitchFamily="34" charset="0"/>
              </a:rPr>
              <a:t>și care </a:t>
            </a:r>
            <a:r>
              <a:rPr lang="ro-RO" sz="2000" b="1" i="1" smtClean="0">
                <a:solidFill>
                  <a:srgbClr val="FF0000"/>
                </a:solidFill>
                <a:latin typeface="Arial" pitchFamily="34" charset="0"/>
                <a:cs typeface="Arial" pitchFamily="34" charset="0"/>
              </a:rPr>
              <a:t>presupune mulți pași </a:t>
            </a:r>
            <a:r>
              <a:rPr lang="ro-RO" sz="2000" smtClean="0">
                <a:latin typeface="Arial" pitchFamily="34" charset="0"/>
                <a:cs typeface="Arial" pitchFamily="34" charset="0"/>
              </a:rPr>
              <a:t>și </a:t>
            </a:r>
            <a:r>
              <a:rPr lang="ro-RO" sz="2000" b="1" i="1" smtClean="0">
                <a:solidFill>
                  <a:srgbClr val="FF0000"/>
                </a:solidFill>
                <a:latin typeface="Arial" pitchFamily="34" charset="0"/>
                <a:cs typeface="Arial" pitchFamily="34" charset="0"/>
              </a:rPr>
              <a:t>mult talent </a:t>
            </a:r>
            <a:r>
              <a:rPr lang="ro-RO" sz="2000" smtClean="0">
                <a:latin typeface="Arial" pitchFamily="34" charset="0"/>
                <a:cs typeface="Arial" pitchFamily="34" charset="0"/>
              </a:rPr>
              <a:t>din partea celui care o organizează</a:t>
            </a:r>
            <a:endParaRPr lang="en-US" sz="2000">
              <a:latin typeface="Arial" pitchFamily="34" charset="0"/>
              <a:cs typeface="Arial" pitchFamily="34" charset="0"/>
            </a:endParaRPr>
          </a:p>
        </p:txBody>
      </p:sp>
      <p:sp>
        <p:nvSpPr>
          <p:cNvPr id="5" name="Right Arrow 4"/>
          <p:cNvSpPr/>
          <p:nvPr/>
        </p:nvSpPr>
        <p:spPr>
          <a:xfrm>
            <a:off x="685800" y="18288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524000" y="3886200"/>
            <a:ext cx="6781800" cy="707886"/>
          </a:xfrm>
          <a:prstGeom prst="rect">
            <a:avLst/>
          </a:prstGeom>
        </p:spPr>
        <p:txBody>
          <a:bodyPr wrap="square">
            <a:spAutoFit/>
          </a:bodyPr>
          <a:lstStyle/>
          <a:p>
            <a:pPr algn="just"/>
            <a:r>
              <a:rPr lang="ro-RO" sz="2000" smtClean="0">
                <a:latin typeface="Arial" pitchFamily="34" charset="0"/>
                <a:cs typeface="Arial" pitchFamily="34" charset="0"/>
              </a:rPr>
              <a:t>A avea </a:t>
            </a:r>
            <a:r>
              <a:rPr lang="ro-RO" sz="2000" b="1" i="1" smtClean="0">
                <a:solidFill>
                  <a:schemeClr val="accent2">
                    <a:lumMod val="75000"/>
                  </a:schemeClr>
                </a:solidFill>
                <a:latin typeface="Arial" pitchFamily="34" charset="0"/>
                <a:cs typeface="Arial" pitchFamily="34" charset="0"/>
              </a:rPr>
              <a:t>spirit managerial </a:t>
            </a:r>
            <a:r>
              <a:rPr lang="ro-RO" sz="2000" smtClean="0">
                <a:latin typeface="Arial" pitchFamily="34" charset="0"/>
                <a:cs typeface="Arial" pitchFamily="34" charset="0"/>
              </a:rPr>
              <a:t>este un </a:t>
            </a:r>
            <a:r>
              <a:rPr lang="ro-RO" sz="2000" b="1" i="1" smtClean="0">
                <a:solidFill>
                  <a:schemeClr val="accent6">
                    <a:lumMod val="50000"/>
                  </a:schemeClr>
                </a:solidFill>
                <a:latin typeface="Arial" pitchFamily="34" charset="0"/>
                <a:cs typeface="Arial" pitchFamily="34" charset="0"/>
              </a:rPr>
              <a:t>dar înăscut </a:t>
            </a:r>
            <a:r>
              <a:rPr lang="ro-RO" sz="2000" smtClean="0">
                <a:latin typeface="Arial" pitchFamily="34" charset="0"/>
                <a:cs typeface="Arial" pitchFamily="34" charset="0"/>
              </a:rPr>
              <a:t>sau, eventual, o </a:t>
            </a:r>
            <a:r>
              <a:rPr lang="ro-RO" sz="2000" b="1" i="1" smtClean="0">
                <a:solidFill>
                  <a:schemeClr val="accent6">
                    <a:lumMod val="50000"/>
                  </a:schemeClr>
                </a:solidFill>
                <a:latin typeface="Arial" pitchFamily="34" charset="0"/>
                <a:cs typeface="Arial" pitchFamily="34" charset="0"/>
              </a:rPr>
              <a:t>abilitate dobândită prin educație și formare</a:t>
            </a:r>
            <a:r>
              <a:rPr lang="ro-RO" sz="2000" smtClean="0">
                <a:latin typeface="Arial" pitchFamily="34" charset="0"/>
                <a:cs typeface="Arial" pitchFamily="34" charset="0"/>
              </a:rPr>
              <a:t>.</a:t>
            </a:r>
            <a:endParaRPr lang="en-US" sz="2000">
              <a:latin typeface="Arial" pitchFamily="34" charset="0"/>
              <a:cs typeface="Arial" pitchFamily="34" charset="0"/>
            </a:endParaRPr>
          </a:p>
        </p:txBody>
      </p:sp>
      <p:sp>
        <p:nvSpPr>
          <p:cNvPr id="7" name="Right Arrow 6"/>
          <p:cNvSpPr/>
          <p:nvPr/>
        </p:nvSpPr>
        <p:spPr>
          <a:xfrm>
            <a:off x="762000" y="39624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75</a:t>
            </a:fld>
            <a:endParaRPr lang="en-US"/>
          </a:p>
        </p:txBody>
      </p:sp>
      <p:sp>
        <p:nvSpPr>
          <p:cNvPr id="3" name="Rectangle 2"/>
          <p:cNvSpPr/>
          <p:nvPr/>
        </p:nvSpPr>
        <p:spPr>
          <a:xfrm>
            <a:off x="762000" y="1752600"/>
            <a:ext cx="7772400" cy="4524315"/>
          </a:xfrm>
          <a:prstGeom prst="rect">
            <a:avLst/>
          </a:prstGeom>
        </p:spPr>
        <p:txBody>
          <a:bodyPr wrap="square">
            <a:spAutoFit/>
          </a:bodyPr>
          <a:lstStyle/>
          <a:p>
            <a:pPr algn="just"/>
            <a:r>
              <a:rPr lang="ro-RO" smtClean="0">
                <a:latin typeface="Arial" pitchFamily="34" charset="0"/>
                <a:cs typeface="Arial" pitchFamily="34" charset="0"/>
              </a:rPr>
              <a:t>Să presupunem că îi dăm unei </a:t>
            </a:r>
            <a:r>
              <a:rPr lang="ro-RO" b="1" i="1" smtClean="0">
                <a:solidFill>
                  <a:schemeClr val="accent6">
                    <a:lumMod val="50000"/>
                  </a:schemeClr>
                </a:solidFill>
                <a:latin typeface="Arial" pitchFamily="34" charset="0"/>
                <a:cs typeface="Arial" pitchFamily="34" charset="0"/>
              </a:rPr>
              <a:t>persoane oarecare </a:t>
            </a:r>
            <a:r>
              <a:rPr lang="ro-RO" smtClean="0">
                <a:latin typeface="Arial" pitchFamily="34" charset="0"/>
                <a:cs typeface="Arial" pitchFamily="34" charset="0"/>
              </a:rPr>
              <a:t>o bucată dintr-un plastic nou. </a:t>
            </a:r>
          </a:p>
          <a:p>
            <a:pPr algn="just">
              <a:buFont typeface="Wingdings" pitchFamily="2" charset="2"/>
              <a:buChar char="ü"/>
            </a:pPr>
            <a:r>
              <a:rPr lang="ro-RO" smtClean="0">
                <a:latin typeface="Arial" pitchFamily="34" charset="0"/>
                <a:cs typeface="Arial" pitchFamily="34" charset="0"/>
              </a:rPr>
              <a:t> el va vedea că este colorată (inevitabil);</a:t>
            </a:r>
          </a:p>
          <a:p>
            <a:pPr algn="just">
              <a:buFont typeface="Wingdings" pitchFamily="2" charset="2"/>
              <a:buChar char="ü"/>
            </a:pPr>
            <a:r>
              <a:rPr lang="ro-RO" smtClean="0">
                <a:latin typeface="Arial" pitchFamily="34" charset="0"/>
                <a:cs typeface="Arial" pitchFamily="34" charset="0"/>
              </a:rPr>
              <a:t> o va cântări în mână, sesizând că este ușoară (aproape inevitabil);</a:t>
            </a:r>
          </a:p>
          <a:p>
            <a:pPr algn="just">
              <a:buFont typeface="Wingdings" pitchFamily="2" charset="2"/>
              <a:buChar char="ü"/>
            </a:pPr>
            <a:r>
              <a:rPr lang="ro-RO" smtClean="0">
                <a:latin typeface="Arial" pitchFamily="34" charset="0"/>
                <a:cs typeface="Arial" pitchFamily="34" charset="0"/>
              </a:rPr>
              <a:t> o strânge în mână și vede că este uşor deformabilă (ar fi putut să nu o facă, așa că cinste lui)... </a:t>
            </a:r>
            <a:r>
              <a:rPr lang="ro-RO" b="1" i="1" smtClean="0">
                <a:solidFill>
                  <a:schemeClr val="accent6">
                    <a:lumMod val="50000"/>
                  </a:schemeClr>
                </a:solidFill>
                <a:latin typeface="Arial" pitchFamily="34" charset="0"/>
                <a:cs typeface="Arial" pitchFamily="34" charset="0"/>
              </a:rPr>
              <a:t>apoi v-o dă înapoi</a:t>
            </a:r>
            <a:r>
              <a:rPr lang="ro-RO" smtClean="0">
                <a:latin typeface="Arial" pitchFamily="34" charset="0"/>
                <a:cs typeface="Arial" pitchFamily="34" charset="0"/>
              </a:rPr>
              <a:t>.</a:t>
            </a:r>
          </a:p>
          <a:p>
            <a:pPr algn="just"/>
            <a:endParaRPr lang="en-US" smtClean="0">
              <a:latin typeface="Arial" pitchFamily="34" charset="0"/>
              <a:cs typeface="Arial" pitchFamily="34" charset="0"/>
            </a:endParaRPr>
          </a:p>
          <a:p>
            <a:pPr algn="just"/>
            <a:r>
              <a:rPr lang="ro-RO" smtClean="0">
                <a:latin typeface="Arial" pitchFamily="34" charset="0"/>
                <a:cs typeface="Arial" pitchFamily="34" charset="0"/>
              </a:rPr>
              <a:t>Să dăm aceeași bucată de plastic unui </a:t>
            </a:r>
            <a:r>
              <a:rPr lang="ro-RO" b="1" i="1" smtClean="0">
                <a:solidFill>
                  <a:srgbClr val="C00000"/>
                </a:solidFill>
                <a:latin typeface="Arial" pitchFamily="34" charset="0"/>
                <a:cs typeface="Arial" pitchFamily="34" charset="0"/>
              </a:rPr>
              <a:t>om cu spirit antreprenorial</a:t>
            </a:r>
            <a:r>
              <a:rPr lang="ro-RO" smtClean="0">
                <a:latin typeface="Arial" pitchFamily="34" charset="0"/>
                <a:cs typeface="Arial" pitchFamily="34" charset="0"/>
              </a:rPr>
              <a:t>. </a:t>
            </a:r>
          </a:p>
          <a:p>
            <a:pPr algn="just">
              <a:buFont typeface="Wingdings" pitchFamily="2" charset="2"/>
              <a:buChar char="ü"/>
            </a:pPr>
            <a:r>
              <a:rPr lang="ro-RO" smtClean="0">
                <a:latin typeface="Arial" pitchFamily="34" charset="0"/>
                <a:cs typeface="Arial" pitchFamily="34" charset="0"/>
                <a:sym typeface="Wingdings"/>
              </a:rPr>
              <a:t>a</a:t>
            </a:r>
            <a:r>
              <a:rPr lang="ro-RO" smtClean="0">
                <a:latin typeface="Arial" pitchFamily="34" charset="0"/>
                <a:cs typeface="Arial" pitchFamily="34" charset="0"/>
              </a:rPr>
              <a:t>cesta va face tot ce a făcut și celălalt, dar și ceva în plus. </a:t>
            </a:r>
          </a:p>
          <a:p>
            <a:pPr algn="just">
              <a:buFont typeface="Symbol" pitchFamily="18" charset="2"/>
              <a:buChar char="Þ"/>
            </a:pPr>
            <a:r>
              <a:rPr lang="ro-RO" smtClean="0">
                <a:latin typeface="Arial" pitchFamily="34" charset="0"/>
                <a:cs typeface="Arial" pitchFamily="34" charset="0"/>
                <a:sym typeface="Symbol"/>
              </a:rPr>
              <a:t> î</a:t>
            </a:r>
            <a:r>
              <a:rPr lang="ro-RO" smtClean="0">
                <a:latin typeface="Arial" pitchFamily="34" charset="0"/>
                <a:cs typeface="Arial" pitchFamily="34" charset="0"/>
              </a:rPr>
              <a:t>i dă drumul din mână să vadă dacă se sparge. </a:t>
            </a:r>
          </a:p>
          <a:p>
            <a:pPr algn="just">
              <a:buFont typeface="Symbol" pitchFamily="18" charset="2"/>
              <a:buChar char="Þ"/>
            </a:pPr>
            <a:r>
              <a:rPr lang="ro-RO" smtClean="0">
                <a:latin typeface="Arial" pitchFamily="34" charset="0"/>
                <a:cs typeface="Arial" pitchFamily="34" charset="0"/>
              </a:rPr>
              <a:t> taie o bucată, să vadă cât de moale este:</a:t>
            </a:r>
          </a:p>
          <a:p>
            <a:pPr algn="just">
              <a:buFont typeface="Symbol" pitchFamily="18" charset="2"/>
              <a:buChar char="Þ"/>
            </a:pPr>
            <a:r>
              <a:rPr lang="ro-RO" smtClean="0">
                <a:latin typeface="Arial" pitchFamily="34" charset="0"/>
                <a:cs typeface="Arial" pitchFamily="34" charset="0"/>
              </a:rPr>
              <a:t> o încălzește și vede ce modificări apar;</a:t>
            </a:r>
          </a:p>
          <a:p>
            <a:pPr algn="just">
              <a:buFont typeface="Symbol" pitchFamily="18" charset="2"/>
              <a:buChar char="Þ"/>
            </a:pPr>
            <a:r>
              <a:rPr lang="ro-RO" smtClean="0">
                <a:latin typeface="Arial" pitchFamily="34" charset="0"/>
                <a:cs typeface="Arial" pitchFamily="34" charset="0"/>
              </a:rPr>
              <a:t> apoi ne pune tot felul de întrebări: </a:t>
            </a:r>
            <a:r>
              <a:rPr lang="ro-RO" i="1" smtClean="0">
                <a:latin typeface="Arial" pitchFamily="34" charset="0"/>
                <a:cs typeface="Arial" pitchFamily="34" charset="0"/>
              </a:rPr>
              <a:t>cum se numește?, cum se fabrică?, cine o fabrică și ce capacitate de producţie instalată există?, cît costă?, știe cineva cum se comportă la frig și la soare?, la ce se folosește în prezent?</a:t>
            </a:r>
            <a:r>
              <a:rPr lang="ro-RO" smtClean="0">
                <a:latin typeface="Arial" pitchFamily="34" charset="0"/>
                <a:cs typeface="Arial" pitchFamily="34" charset="0"/>
              </a:rPr>
              <a:t>...iar în final </a:t>
            </a:r>
            <a:r>
              <a:rPr lang="ro-RO" b="1" i="1" smtClean="0">
                <a:solidFill>
                  <a:srgbClr val="C00000"/>
                </a:solidFill>
                <a:latin typeface="Arial" pitchFamily="34" charset="0"/>
                <a:cs typeface="Arial" pitchFamily="34" charset="0"/>
              </a:rPr>
              <a:t>“pot păstra această mostră? "</a:t>
            </a:r>
            <a:endParaRPr lang="en-US" b="1" i="1">
              <a:solidFill>
                <a:srgbClr val="C00000"/>
              </a:solidFill>
              <a:latin typeface="Arial" pitchFamily="34" charset="0"/>
              <a:cs typeface="Arial" pitchFamily="34" charset="0"/>
            </a:endParaRPr>
          </a:p>
        </p:txBody>
      </p:sp>
      <p:sp>
        <p:nvSpPr>
          <p:cNvPr id="4" name="Rectangle 3"/>
          <p:cNvSpPr/>
          <p:nvPr/>
        </p:nvSpPr>
        <p:spPr>
          <a:xfrm>
            <a:off x="1371600" y="914400"/>
            <a:ext cx="6553200" cy="646331"/>
          </a:xfrm>
          <a:prstGeom prst="rect">
            <a:avLst/>
          </a:prstGeom>
        </p:spPr>
        <p:txBody>
          <a:bodyPr wrap="square">
            <a:spAutoFit/>
          </a:bodyPr>
          <a:lstStyle/>
          <a:p>
            <a:pPr algn="just"/>
            <a:r>
              <a:rPr lang="ro-RO" b="1" i="1" smtClean="0">
                <a:solidFill>
                  <a:schemeClr val="tx2">
                    <a:lumMod val="75000"/>
                  </a:schemeClr>
                </a:solidFill>
                <a:latin typeface="Arial" pitchFamily="34" charset="0"/>
                <a:cs typeface="Arial" pitchFamily="34" charset="0"/>
              </a:rPr>
              <a:t>A. D. Moore</a:t>
            </a:r>
            <a:r>
              <a:rPr lang="ro-RO" smtClean="0">
                <a:latin typeface="Arial" pitchFamily="34" charset="0"/>
                <a:cs typeface="Arial" pitchFamily="34" charset="0"/>
              </a:rPr>
              <a:t>, profesor american, descrie astfel diferența între un </a:t>
            </a:r>
            <a:r>
              <a:rPr lang="ro-RO" b="1" i="1" smtClean="0">
                <a:solidFill>
                  <a:schemeClr val="accent6">
                    <a:lumMod val="50000"/>
                  </a:schemeClr>
                </a:solidFill>
                <a:latin typeface="Arial" pitchFamily="34" charset="0"/>
                <a:cs typeface="Arial" pitchFamily="34" charset="0"/>
              </a:rPr>
              <a:t>om obișnuit</a:t>
            </a:r>
            <a:r>
              <a:rPr lang="ro-RO" smtClean="0">
                <a:latin typeface="Arial" pitchFamily="34" charset="0"/>
                <a:cs typeface="Arial" pitchFamily="34" charset="0"/>
              </a:rPr>
              <a:t> și </a:t>
            </a:r>
            <a:r>
              <a:rPr lang="ro-RO" b="1" i="1" smtClean="0">
                <a:solidFill>
                  <a:srgbClr val="C00000"/>
                </a:solidFill>
                <a:latin typeface="Arial" pitchFamily="34" charset="0"/>
                <a:cs typeface="Arial" pitchFamily="34" charset="0"/>
              </a:rPr>
              <a:t>unul cu spirit antreprenorial </a:t>
            </a:r>
            <a:r>
              <a:rPr lang="ro-RO" smtClean="0">
                <a:latin typeface="Arial" pitchFamily="34" charset="0"/>
                <a:cs typeface="Arial" pitchFamily="34" charset="0"/>
              </a:rPr>
              <a:t>:</a:t>
            </a:r>
            <a:endParaRPr lang="en-US">
              <a:latin typeface="Arial" pitchFamily="34" charset="0"/>
              <a:cs typeface="Arial" pitchFamily="34" charset="0"/>
            </a:endParaRPr>
          </a:p>
        </p:txBody>
      </p:sp>
      <p:sp>
        <p:nvSpPr>
          <p:cNvPr id="5" name="Rectangle 4"/>
          <p:cNvSpPr/>
          <p:nvPr/>
        </p:nvSpPr>
        <p:spPr>
          <a:xfrm>
            <a:off x="685800" y="762000"/>
            <a:ext cx="707245" cy="707886"/>
          </a:xfrm>
          <a:prstGeom prst="rect">
            <a:avLst/>
          </a:prstGeom>
        </p:spPr>
        <p:txBody>
          <a:bodyPr wrap="none">
            <a:spAutoFit/>
          </a:bodyPr>
          <a:lstStyle/>
          <a:p>
            <a:r>
              <a:rPr lang="ro-RO" sz="40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outerShdw blurRad="50800" dist="38100" algn="l" rotWithShape="0">
                    <a:prstClr val="black">
                      <a:alpha val="40000"/>
                    </a:prstClr>
                  </a:outerShdw>
                </a:effectLst>
                <a:latin typeface="Arial" pitchFamily="34" charset="0"/>
                <a:cs typeface="Arial" pitchFamily="34" charset="0"/>
                <a:sym typeface="Wingdings"/>
              </a:rPr>
              <a:t></a:t>
            </a:r>
            <a:endParaRPr lang="en-US" sz="400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76</a:t>
            </a:fld>
            <a:endParaRPr lang="en-US"/>
          </a:p>
        </p:txBody>
      </p:sp>
      <p:sp>
        <p:nvSpPr>
          <p:cNvPr id="3" name="Rectangle 2"/>
          <p:cNvSpPr/>
          <p:nvPr/>
        </p:nvSpPr>
        <p:spPr>
          <a:xfrm>
            <a:off x="1295400" y="914400"/>
            <a:ext cx="6781800" cy="646331"/>
          </a:xfrm>
          <a:prstGeom prst="rect">
            <a:avLst/>
          </a:prstGeom>
        </p:spPr>
        <p:txBody>
          <a:bodyPr wrap="square">
            <a:spAutoFit/>
          </a:bodyPr>
          <a:lstStyle/>
          <a:p>
            <a:pPr algn="just"/>
            <a:r>
              <a:rPr lang="ro-RO" smtClean="0">
                <a:latin typeface="Arial" pitchFamily="34" charset="0"/>
                <a:cs typeface="Arial" pitchFamily="34" charset="0"/>
              </a:rPr>
              <a:t>Lipsa de </a:t>
            </a:r>
            <a:r>
              <a:rPr lang="ro-RO" b="1" i="1" smtClean="0">
                <a:solidFill>
                  <a:srgbClr val="C00000"/>
                </a:solidFill>
                <a:latin typeface="Arial" pitchFamily="34" charset="0"/>
                <a:cs typeface="Arial" pitchFamily="34" charset="0"/>
              </a:rPr>
              <a:t>spirit antreprenorial </a:t>
            </a:r>
            <a:r>
              <a:rPr lang="ro-RO" smtClean="0">
                <a:latin typeface="Arial" pitchFamily="34" charset="0"/>
                <a:cs typeface="Arial" pitchFamily="34" charset="0"/>
              </a:rPr>
              <a:t>poate duce adesea la </a:t>
            </a:r>
            <a:r>
              <a:rPr lang="ro-RO" b="1" i="1" smtClean="0">
                <a:solidFill>
                  <a:schemeClr val="accent1">
                    <a:lumMod val="75000"/>
                  </a:schemeClr>
                </a:solidFill>
                <a:latin typeface="Arial" pitchFamily="34" charset="0"/>
                <a:cs typeface="Arial" pitchFamily="34" charset="0"/>
              </a:rPr>
              <a:t>pierderea unei bune oportunități de afaceri</a:t>
            </a:r>
            <a:endParaRPr lang="en-US">
              <a:latin typeface="Arial" pitchFamily="34" charset="0"/>
              <a:cs typeface="Arial" pitchFamily="34" charset="0"/>
            </a:endParaRPr>
          </a:p>
        </p:txBody>
      </p:sp>
      <p:sp>
        <p:nvSpPr>
          <p:cNvPr id="4" name="Rectangle 3"/>
          <p:cNvSpPr/>
          <p:nvPr/>
        </p:nvSpPr>
        <p:spPr>
          <a:xfrm>
            <a:off x="609600" y="838200"/>
            <a:ext cx="707245" cy="707886"/>
          </a:xfrm>
          <a:prstGeom prst="rect">
            <a:avLst/>
          </a:prstGeom>
        </p:spPr>
        <p:txBody>
          <a:bodyPr wrap="none">
            <a:spAutoFit/>
          </a:bodyPr>
          <a:lstStyle/>
          <a:p>
            <a:r>
              <a:rPr lang="ro-RO" sz="40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outerShdw blurRad="50800" dist="38100" algn="l" rotWithShape="0">
                    <a:prstClr val="black">
                      <a:alpha val="40000"/>
                    </a:prstClr>
                  </a:outerShdw>
                </a:effectLst>
                <a:latin typeface="Arial" pitchFamily="34" charset="0"/>
                <a:cs typeface="Arial" pitchFamily="34" charset="0"/>
                <a:sym typeface="Wingdings"/>
              </a:rPr>
              <a:t></a:t>
            </a:r>
            <a:endParaRPr lang="en-US" sz="4000"/>
          </a:p>
        </p:txBody>
      </p:sp>
      <p:sp>
        <p:nvSpPr>
          <p:cNvPr id="5" name="Rectangle 4"/>
          <p:cNvSpPr/>
          <p:nvPr/>
        </p:nvSpPr>
        <p:spPr>
          <a:xfrm>
            <a:off x="838200" y="1752600"/>
            <a:ext cx="7696200" cy="4247317"/>
          </a:xfrm>
          <a:prstGeom prst="rect">
            <a:avLst/>
          </a:prstGeom>
        </p:spPr>
        <p:txBody>
          <a:bodyPr wrap="square">
            <a:spAutoFit/>
          </a:bodyPr>
          <a:lstStyle/>
          <a:p>
            <a:pPr algn="just"/>
            <a:r>
              <a:rPr lang="ro-RO" b="1" smtClean="0">
                <a:latin typeface="Arial" pitchFamily="34" charset="0"/>
                <a:cs typeface="Arial" pitchFamily="34" charset="0"/>
              </a:rPr>
              <a:t>1925</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Redactorul șef </a:t>
            </a:r>
            <a:r>
              <a:rPr lang="ro-RO" smtClean="0">
                <a:latin typeface="Arial" pitchFamily="34" charset="0"/>
                <a:cs typeface="Arial" pitchFamily="34" charset="0"/>
              </a:rPr>
              <a:t>de la Daily Express, Londra, către serviciul de pază: </a:t>
            </a:r>
            <a:r>
              <a:rPr lang="ro-RO" b="1" i="1" smtClean="0">
                <a:solidFill>
                  <a:srgbClr val="FF0000"/>
                </a:solidFill>
                <a:latin typeface="Arial" pitchFamily="34" charset="0"/>
                <a:cs typeface="Arial" pitchFamily="34" charset="0"/>
              </a:rPr>
              <a:t>"Mergeți repede jos, acolo este un nebun care pretinde că are un aparat care poate transmite imagini fără fir. Fiți atenți, s-ar putea să fie înarmat cu un brici !" </a:t>
            </a:r>
            <a:r>
              <a:rPr lang="ro-RO" smtClean="0">
                <a:latin typeface="Arial" pitchFamily="34" charset="0"/>
                <a:cs typeface="Arial" pitchFamily="34" charset="0"/>
              </a:rPr>
              <a:t>„Nebunul” era </a:t>
            </a:r>
            <a:r>
              <a:rPr lang="ro-RO" b="1" i="1" smtClean="0">
                <a:solidFill>
                  <a:schemeClr val="accent6">
                    <a:lumMod val="50000"/>
                  </a:schemeClr>
                </a:solidFill>
                <a:latin typeface="Arial" pitchFamily="34" charset="0"/>
                <a:cs typeface="Arial" pitchFamily="34" charset="0"/>
              </a:rPr>
              <a:t>John Baird</a:t>
            </a:r>
            <a:r>
              <a:rPr lang="ro-RO" smtClean="0">
                <a:latin typeface="Arial" pitchFamily="34" charset="0"/>
                <a:cs typeface="Arial" pitchFamily="34" charset="0"/>
              </a:rPr>
              <a:t>, inventatorul televiziunii.</a:t>
            </a:r>
          </a:p>
          <a:p>
            <a:pPr algn="just"/>
            <a:endParaRPr lang="en-US" smtClean="0">
              <a:latin typeface="Arial" pitchFamily="34" charset="0"/>
              <a:cs typeface="Arial" pitchFamily="34" charset="0"/>
            </a:endParaRPr>
          </a:p>
          <a:p>
            <a:pPr algn="just"/>
            <a:r>
              <a:rPr lang="ro-RO" b="1" smtClean="0">
                <a:latin typeface="Arial" pitchFamily="34" charset="0"/>
                <a:cs typeface="Arial" pitchFamily="34" charset="0"/>
              </a:rPr>
              <a:t>1927</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Harry Warner </a:t>
            </a:r>
            <a:r>
              <a:rPr lang="ro-RO" smtClean="0">
                <a:latin typeface="Arial" pitchFamily="34" charset="0"/>
                <a:cs typeface="Arial" pitchFamily="34" charset="0"/>
              </a:rPr>
              <a:t>(Warner Bros Films, SUA): "</a:t>
            </a:r>
            <a:r>
              <a:rPr lang="ro-RO" b="1" i="1" smtClean="0">
                <a:solidFill>
                  <a:srgbClr val="FF0000"/>
                </a:solidFill>
                <a:latin typeface="Arial" pitchFamily="34" charset="0"/>
                <a:cs typeface="Arial" pitchFamily="34" charset="0"/>
              </a:rPr>
              <a:t>Dar pentru Dumnezeu, cine credeți că ar avea chef să îi audă pe actorii de film vorbind ?“</a:t>
            </a:r>
          </a:p>
          <a:p>
            <a:pPr algn="just"/>
            <a:endParaRPr lang="en-US" b="1" i="1" smtClean="0">
              <a:solidFill>
                <a:srgbClr val="FF0000"/>
              </a:solidFill>
              <a:latin typeface="Arial" pitchFamily="34" charset="0"/>
              <a:cs typeface="Arial" pitchFamily="34" charset="0"/>
            </a:endParaRPr>
          </a:p>
          <a:p>
            <a:pPr algn="just"/>
            <a:r>
              <a:rPr lang="ro-RO" b="1" smtClean="0">
                <a:latin typeface="Arial" pitchFamily="34" charset="0"/>
                <a:cs typeface="Arial" pitchFamily="34" charset="0"/>
              </a:rPr>
              <a:t>1943</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Thomas Watson</a:t>
            </a:r>
            <a:r>
              <a:rPr lang="ro-RO" smtClean="0">
                <a:latin typeface="Arial" pitchFamily="34" charset="0"/>
                <a:cs typeface="Arial" pitchFamily="34" charset="0"/>
              </a:rPr>
              <a:t>, preşedinte IBM: </a:t>
            </a:r>
            <a:r>
              <a:rPr lang="ro-RO" b="1" i="1" smtClean="0">
                <a:solidFill>
                  <a:srgbClr val="FF0000"/>
                </a:solidFill>
                <a:latin typeface="Arial" pitchFamily="34" charset="0"/>
                <a:cs typeface="Arial" pitchFamily="34" charset="0"/>
              </a:rPr>
              <a:t>"Cred că există o piață mondială pentru circa 5 ordinatoare“</a:t>
            </a:r>
            <a:r>
              <a:rPr lang="ro-RO" smtClean="0">
                <a:latin typeface="Arial" pitchFamily="34" charset="0"/>
                <a:cs typeface="Arial" pitchFamily="34" charset="0"/>
              </a:rPr>
              <a:t>.</a:t>
            </a:r>
          </a:p>
          <a:p>
            <a:pPr algn="just"/>
            <a:endParaRPr lang="en-US" b="1" i="1" smtClean="0">
              <a:solidFill>
                <a:srgbClr val="FF0000"/>
              </a:solidFill>
              <a:latin typeface="Arial" pitchFamily="34" charset="0"/>
              <a:cs typeface="Arial" pitchFamily="34" charset="0"/>
            </a:endParaRPr>
          </a:p>
          <a:p>
            <a:pPr algn="just"/>
            <a:r>
              <a:rPr lang="ro-RO" smtClean="0">
                <a:latin typeface="Arial" pitchFamily="34" charset="0"/>
                <a:cs typeface="Arial" pitchFamily="34" charset="0"/>
              </a:rPr>
              <a:t>1</a:t>
            </a:r>
            <a:r>
              <a:rPr lang="ro-RO" b="1" smtClean="0">
                <a:latin typeface="Arial" pitchFamily="34" charset="0"/>
                <a:cs typeface="Arial" pitchFamily="34" charset="0"/>
              </a:rPr>
              <a:t>977</a:t>
            </a:r>
            <a:r>
              <a:rPr lang="ro-RO" smtClean="0">
                <a:latin typeface="Arial" pitchFamily="34" charset="0"/>
                <a:cs typeface="Arial" pitchFamily="34" charset="0"/>
              </a:rPr>
              <a:t>, </a:t>
            </a:r>
            <a:r>
              <a:rPr lang="ro-RO" b="1" i="1" smtClean="0">
                <a:solidFill>
                  <a:schemeClr val="accent1">
                    <a:lumMod val="75000"/>
                  </a:schemeClr>
                </a:solidFill>
                <a:latin typeface="Arial" pitchFamily="34" charset="0"/>
                <a:cs typeface="Arial" pitchFamily="34" charset="0"/>
              </a:rPr>
              <a:t>Ken Olson</a:t>
            </a:r>
            <a:r>
              <a:rPr lang="ro-RO" smtClean="0">
                <a:latin typeface="Arial" pitchFamily="34" charset="0"/>
                <a:cs typeface="Arial" pitchFamily="34" charset="0"/>
              </a:rPr>
              <a:t>, preşedinte DEC (Digital Equipement Comp. SUA): </a:t>
            </a:r>
            <a:r>
              <a:rPr lang="ro-RO" b="1" i="1" smtClean="0">
                <a:solidFill>
                  <a:srgbClr val="FF0000"/>
                </a:solidFill>
                <a:latin typeface="Arial" pitchFamily="34" charset="0"/>
                <a:cs typeface="Arial" pitchFamily="34" charset="0"/>
              </a:rPr>
              <a:t>"Nu există nici un motiv pentru ca un om să doreascã să aibă un ordinator la domiciliu“</a:t>
            </a:r>
            <a:r>
              <a:rPr lang="ro-RO" smtClean="0">
                <a:latin typeface="Arial" pitchFamily="34" charset="0"/>
                <a:cs typeface="Arial" pitchFamily="34" charset="0"/>
              </a:rPr>
              <a:t> .</a:t>
            </a:r>
            <a:endParaRPr lang="en-US">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77</a:t>
            </a:fld>
            <a:endParaRPr lang="en-US"/>
          </a:p>
        </p:txBody>
      </p:sp>
      <p:sp>
        <p:nvSpPr>
          <p:cNvPr id="4" name="Rectangle 3"/>
          <p:cNvSpPr/>
          <p:nvPr/>
        </p:nvSpPr>
        <p:spPr>
          <a:xfrm>
            <a:off x="533400" y="838200"/>
            <a:ext cx="1142813"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algn="just"/>
            <a:r>
              <a:rPr lang="ro-RO" b="1" i="1" smtClean="0">
                <a:solidFill>
                  <a:srgbClr val="FF0000"/>
                </a:solidFill>
                <a:latin typeface="Arial" pitchFamily="34" charset="0"/>
                <a:cs typeface="Arial" pitchFamily="34" charset="0"/>
              </a:rPr>
              <a:t>Invenția</a:t>
            </a:r>
            <a:r>
              <a:rPr lang="ro-RO" b="1" i="1" smtClean="0">
                <a:solidFill>
                  <a:srgbClr val="FF0000"/>
                </a:solidFill>
              </a:rPr>
              <a:t> </a:t>
            </a:r>
            <a:endParaRPr lang="en-US">
              <a:solidFill>
                <a:srgbClr val="FF0000"/>
              </a:solidFill>
            </a:endParaRPr>
          </a:p>
        </p:txBody>
      </p:sp>
      <p:sp>
        <p:nvSpPr>
          <p:cNvPr id="5" name="Rectangle 4"/>
          <p:cNvSpPr/>
          <p:nvPr/>
        </p:nvSpPr>
        <p:spPr>
          <a:xfrm>
            <a:off x="2514600" y="762000"/>
            <a:ext cx="6019800" cy="646331"/>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este legată de un </a:t>
            </a:r>
            <a:r>
              <a:rPr lang="ro-RO" b="1" i="1" smtClean="0">
                <a:solidFill>
                  <a:schemeClr val="accent6">
                    <a:lumMod val="50000"/>
                  </a:schemeClr>
                </a:solidFill>
                <a:latin typeface="Arial" pitchFamily="34" charset="0"/>
                <a:cs typeface="Arial" pitchFamily="34" charset="0"/>
              </a:rPr>
              <a:t>progres al cunoştiințelor</a:t>
            </a:r>
            <a:r>
              <a:rPr lang="ro-RO" smtClean="0">
                <a:latin typeface="Arial" pitchFamily="34" charset="0"/>
                <a:cs typeface="Arial" pitchFamily="34" charset="0"/>
              </a:rPr>
              <a:t>, care se concretizează în </a:t>
            </a:r>
            <a:r>
              <a:rPr lang="ro-RO" b="1" i="1" smtClean="0">
                <a:solidFill>
                  <a:schemeClr val="accent6">
                    <a:lumMod val="50000"/>
                  </a:schemeClr>
                </a:solidFill>
                <a:latin typeface="Arial" pitchFamily="34" charset="0"/>
                <a:cs typeface="Arial" pitchFamily="34" charset="0"/>
              </a:rPr>
              <a:t>elemente de tehnică sau tehnologie</a:t>
            </a:r>
            <a:endParaRPr lang="en-US" b="1" i="1">
              <a:solidFill>
                <a:schemeClr val="accent6">
                  <a:lumMod val="50000"/>
                </a:schemeClr>
              </a:solidFill>
              <a:latin typeface="Arial" pitchFamily="34" charset="0"/>
              <a:cs typeface="Arial" pitchFamily="34" charset="0"/>
            </a:endParaRPr>
          </a:p>
        </p:txBody>
      </p:sp>
      <p:sp>
        <p:nvSpPr>
          <p:cNvPr id="6" name="Right Arrow 5"/>
          <p:cNvSpPr/>
          <p:nvPr/>
        </p:nvSpPr>
        <p:spPr>
          <a:xfrm>
            <a:off x="1828800" y="9144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514600" y="1828800"/>
            <a:ext cx="6019800" cy="369332"/>
          </a:xfrm>
          <a:prstGeom prst="rect">
            <a:avLst/>
          </a:prstGeom>
          <a:solidFill>
            <a:schemeClr val="accent3">
              <a:lumMod val="40000"/>
              <a:lumOff val="60000"/>
            </a:schemeClr>
          </a:solidFill>
        </p:spPr>
        <p:txBody>
          <a:bodyPr wrap="square">
            <a:spAutoFit/>
          </a:bodyPr>
          <a:lstStyle/>
          <a:p>
            <a:pPr algn="ctr"/>
            <a:r>
              <a:rPr lang="ro-RO" b="1" i="1" smtClean="0">
                <a:solidFill>
                  <a:srgbClr val="FF0000"/>
                </a:solidFill>
                <a:latin typeface="Arial" pitchFamily="34" charset="0"/>
                <a:cs typeface="Arial" pitchFamily="34" charset="0"/>
              </a:rPr>
              <a:t>condiția de succes </a:t>
            </a:r>
            <a:r>
              <a:rPr lang="ro-RO" smtClean="0">
                <a:latin typeface="Arial" pitchFamily="34" charset="0"/>
                <a:cs typeface="Arial" pitchFamily="34" charset="0"/>
              </a:rPr>
              <a:t>constă în </a:t>
            </a:r>
            <a:r>
              <a:rPr lang="ro-RO" b="1" i="1" smtClean="0">
                <a:solidFill>
                  <a:schemeClr val="accent6">
                    <a:lumMod val="50000"/>
                  </a:schemeClr>
                </a:solidFill>
                <a:latin typeface="Arial" pitchFamily="34" charset="0"/>
                <a:cs typeface="Arial" pitchFamily="34" charset="0"/>
              </a:rPr>
              <a:t>buna funcţionare</a:t>
            </a:r>
            <a:endParaRPr lang="en-US" b="1" i="1">
              <a:solidFill>
                <a:schemeClr val="accent6">
                  <a:lumMod val="50000"/>
                </a:schemeClr>
              </a:solidFill>
              <a:latin typeface="Arial" pitchFamily="34" charset="0"/>
              <a:cs typeface="Arial" pitchFamily="34" charset="0"/>
            </a:endParaRPr>
          </a:p>
        </p:txBody>
      </p:sp>
      <p:cxnSp>
        <p:nvCxnSpPr>
          <p:cNvPr id="11" name="Elbow Connector 10"/>
          <p:cNvCxnSpPr>
            <a:stCxn id="4" idx="2"/>
            <a:endCxn id="7" idx="1"/>
          </p:cNvCxnSpPr>
          <p:nvPr/>
        </p:nvCxnSpPr>
        <p:spPr>
          <a:xfrm rot="16200000" flipH="1">
            <a:off x="1406736" y="905602"/>
            <a:ext cx="805934" cy="1409793"/>
          </a:xfrm>
          <a:prstGeom prst="bentConnector2">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457200" y="2667000"/>
            <a:ext cx="1096839"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i="1" smtClean="0">
                <a:solidFill>
                  <a:schemeClr val="accent1">
                    <a:lumMod val="75000"/>
                  </a:schemeClr>
                </a:solidFill>
                <a:latin typeface="Arial" pitchFamily="34" charset="0"/>
                <a:cs typeface="Arial" pitchFamily="34" charset="0"/>
              </a:rPr>
              <a:t>Inovaţia</a:t>
            </a:r>
            <a:endParaRPr lang="en-US">
              <a:solidFill>
                <a:schemeClr val="accent1">
                  <a:lumMod val="75000"/>
                </a:schemeClr>
              </a:solidFill>
              <a:latin typeface="Arial" pitchFamily="34" charset="0"/>
              <a:cs typeface="Arial" pitchFamily="34" charset="0"/>
            </a:endParaRPr>
          </a:p>
        </p:txBody>
      </p:sp>
      <p:sp>
        <p:nvSpPr>
          <p:cNvPr id="18" name="Right Arrow 17"/>
          <p:cNvSpPr/>
          <p:nvPr/>
        </p:nvSpPr>
        <p:spPr>
          <a:xfrm>
            <a:off x="1676400" y="27432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86000" y="2438400"/>
            <a:ext cx="6248400" cy="923330"/>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vizează </a:t>
            </a:r>
            <a:r>
              <a:rPr lang="ro-RO" b="1" i="1" smtClean="0">
                <a:solidFill>
                  <a:srgbClr val="FF0000"/>
                </a:solidFill>
                <a:latin typeface="Arial" pitchFamily="34" charset="0"/>
                <a:cs typeface="Arial" pitchFamily="34" charset="0"/>
              </a:rPr>
              <a:t>introducerea invenției </a:t>
            </a:r>
            <a:r>
              <a:rPr lang="ro-RO" smtClean="0">
                <a:latin typeface="Arial" pitchFamily="34" charset="0"/>
                <a:cs typeface="Arial" pitchFamily="34" charset="0"/>
              </a:rPr>
              <a:t>în practica socială, fiind vorba aici nu numai de o </a:t>
            </a:r>
            <a:r>
              <a:rPr lang="ro-RO" b="1" i="1" smtClean="0">
                <a:solidFill>
                  <a:schemeClr val="accent6">
                    <a:lumMod val="50000"/>
                  </a:schemeClr>
                </a:solidFill>
                <a:latin typeface="Arial" pitchFamily="34" charset="0"/>
                <a:cs typeface="Arial" pitchFamily="34" charset="0"/>
              </a:rPr>
              <a:t>reușită tehnologică </a:t>
            </a:r>
            <a:r>
              <a:rPr lang="ro-RO" smtClean="0">
                <a:latin typeface="Arial" pitchFamily="34" charset="0"/>
                <a:cs typeface="Arial" pitchFamily="34" charset="0"/>
              </a:rPr>
              <a:t>ci și </a:t>
            </a:r>
            <a:r>
              <a:rPr lang="ro-RO" b="1" i="1" smtClean="0">
                <a:solidFill>
                  <a:schemeClr val="accent6">
                    <a:lumMod val="50000"/>
                  </a:schemeClr>
                </a:solidFill>
                <a:latin typeface="Arial" pitchFamily="34" charset="0"/>
                <a:cs typeface="Arial" pitchFamily="34" charset="0"/>
              </a:rPr>
              <a:t>economică</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industrială</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comercială</a:t>
            </a:r>
            <a:r>
              <a:rPr lang="ro-RO" smtClean="0">
                <a:latin typeface="Arial" pitchFamily="34" charset="0"/>
                <a:cs typeface="Arial" pitchFamily="34" charset="0"/>
              </a:rPr>
              <a:t>, </a:t>
            </a:r>
            <a:r>
              <a:rPr lang="ro-RO" b="1" i="1" smtClean="0">
                <a:solidFill>
                  <a:schemeClr val="accent6">
                    <a:lumMod val="50000"/>
                  </a:schemeClr>
                </a:solidFill>
                <a:latin typeface="Arial" pitchFamily="34" charset="0"/>
                <a:cs typeface="Arial" pitchFamily="34" charset="0"/>
              </a:rPr>
              <a:t>socială</a:t>
            </a:r>
            <a:r>
              <a:rPr lang="ro-RO" smtClean="0">
                <a:latin typeface="Arial" pitchFamily="34" charset="0"/>
                <a:cs typeface="Arial" pitchFamily="34" charset="0"/>
              </a:rPr>
              <a:t> și </a:t>
            </a:r>
            <a:r>
              <a:rPr lang="ro-RO" b="1" i="1" smtClean="0">
                <a:solidFill>
                  <a:schemeClr val="accent6">
                    <a:lumMod val="50000"/>
                  </a:schemeClr>
                </a:solidFill>
                <a:latin typeface="Arial" pitchFamily="34" charset="0"/>
                <a:cs typeface="Arial" pitchFamily="34" charset="0"/>
              </a:rPr>
              <a:t>culturală</a:t>
            </a:r>
            <a:endParaRPr lang="en-US" b="1" i="1">
              <a:solidFill>
                <a:schemeClr val="accent6">
                  <a:lumMod val="50000"/>
                </a:schemeClr>
              </a:solidFill>
              <a:latin typeface="Arial" pitchFamily="34" charset="0"/>
              <a:cs typeface="Arial" pitchFamily="34" charset="0"/>
            </a:endParaRPr>
          </a:p>
        </p:txBody>
      </p:sp>
      <p:sp>
        <p:nvSpPr>
          <p:cNvPr id="21" name="Rectangle 20"/>
          <p:cNvSpPr/>
          <p:nvPr/>
        </p:nvSpPr>
        <p:spPr>
          <a:xfrm>
            <a:off x="2286000" y="3657600"/>
            <a:ext cx="6324600" cy="1200329"/>
          </a:xfrm>
          <a:prstGeom prst="rect">
            <a:avLst/>
          </a:prstGeom>
          <a:solidFill>
            <a:schemeClr val="accent4">
              <a:lumMod val="40000"/>
              <a:lumOff val="60000"/>
            </a:schemeClr>
          </a:solidFill>
        </p:spPr>
        <p:txBody>
          <a:bodyPr wrap="square">
            <a:spAutoFit/>
          </a:bodyPr>
          <a:lstStyle/>
          <a:p>
            <a:pPr algn="just"/>
            <a:r>
              <a:rPr lang="ro-RO" b="1" i="1" smtClean="0">
                <a:solidFill>
                  <a:schemeClr val="accent6">
                    <a:lumMod val="50000"/>
                  </a:schemeClr>
                </a:solidFill>
                <a:latin typeface="Arial" pitchFamily="34" charset="0"/>
                <a:cs typeface="Arial" pitchFamily="34" charset="0"/>
              </a:rPr>
              <a:t>procesul este mai lung</a:t>
            </a:r>
            <a:r>
              <a:rPr lang="ro-RO" smtClean="0">
                <a:latin typeface="Arial" pitchFamily="34" charset="0"/>
                <a:cs typeface="Arial" pitchFamily="34" charset="0"/>
              </a:rPr>
              <a:t>, are un </a:t>
            </a:r>
            <a:r>
              <a:rPr lang="ro-RO" b="1" i="1" smtClean="0">
                <a:solidFill>
                  <a:schemeClr val="accent1">
                    <a:lumMod val="75000"/>
                  </a:schemeClr>
                </a:solidFill>
                <a:latin typeface="Arial" pitchFamily="34" charset="0"/>
                <a:cs typeface="Arial" pitchFamily="34" charset="0"/>
              </a:rPr>
              <a:t>caracter interactiv </a:t>
            </a:r>
            <a:r>
              <a:rPr lang="ro-RO" smtClean="0">
                <a:latin typeface="Arial" pitchFamily="34" charset="0"/>
                <a:cs typeface="Arial" pitchFamily="34" charset="0"/>
              </a:rPr>
              <a:t>și </a:t>
            </a:r>
            <a:r>
              <a:rPr lang="ro-RO" b="1" i="1" smtClean="0">
                <a:solidFill>
                  <a:schemeClr val="accent1">
                    <a:lumMod val="75000"/>
                  </a:schemeClr>
                </a:solidFill>
                <a:latin typeface="Arial" pitchFamily="34" charset="0"/>
                <a:cs typeface="Arial" pitchFamily="34" charset="0"/>
              </a:rPr>
              <a:t>iterativ</a:t>
            </a:r>
            <a:r>
              <a:rPr lang="ro-RO" smtClean="0">
                <a:latin typeface="Arial" pitchFamily="34" charset="0"/>
                <a:cs typeface="Arial" pitchFamily="34" charset="0"/>
              </a:rPr>
              <a:t>, care implică mult mai mulți actori având </a:t>
            </a:r>
            <a:r>
              <a:rPr lang="ro-RO" b="1" i="1" smtClean="0">
                <a:solidFill>
                  <a:schemeClr val="accent1">
                    <a:lumMod val="75000"/>
                  </a:schemeClr>
                </a:solidFill>
                <a:latin typeface="Arial" pitchFamily="34" charset="0"/>
                <a:cs typeface="Arial" pitchFamily="34" charset="0"/>
              </a:rPr>
              <a:t>cunoștiințe complementare</a:t>
            </a:r>
            <a:r>
              <a:rPr lang="ro-RO" smtClean="0">
                <a:latin typeface="Arial" pitchFamily="34" charset="0"/>
                <a:cs typeface="Arial" pitchFamily="34" charset="0"/>
              </a:rPr>
              <a:t> şi cel mai adesea suferă </a:t>
            </a:r>
            <a:r>
              <a:rPr lang="ro-RO" b="1" i="1" smtClean="0">
                <a:solidFill>
                  <a:schemeClr val="accent6">
                    <a:lumMod val="50000"/>
                  </a:schemeClr>
                </a:solidFill>
                <a:latin typeface="Arial" pitchFamily="34" charset="0"/>
                <a:cs typeface="Arial" pitchFamily="34" charset="0"/>
              </a:rPr>
              <a:t>multe adaptări</a:t>
            </a:r>
            <a:r>
              <a:rPr lang="ro-RO" smtClean="0">
                <a:latin typeface="Arial" pitchFamily="34" charset="0"/>
                <a:cs typeface="Arial" pitchFamily="34" charset="0"/>
              </a:rPr>
              <a:t> înainte de a deveni un </a:t>
            </a:r>
            <a:r>
              <a:rPr lang="ro-RO" b="1" i="1" smtClean="0">
                <a:solidFill>
                  <a:srgbClr val="FF0000"/>
                </a:solidFill>
                <a:latin typeface="Arial" pitchFamily="34" charset="0"/>
                <a:cs typeface="Arial" pitchFamily="34" charset="0"/>
              </a:rPr>
              <a:t>succes</a:t>
            </a:r>
            <a:r>
              <a:rPr lang="ro-RO" smtClean="0">
                <a:latin typeface="Arial" pitchFamily="34" charset="0"/>
                <a:cs typeface="Arial" pitchFamily="34" charset="0"/>
              </a:rPr>
              <a:t>.</a:t>
            </a:r>
            <a:endParaRPr lang="en-US">
              <a:latin typeface="Arial" pitchFamily="34" charset="0"/>
              <a:cs typeface="Arial" pitchFamily="34" charset="0"/>
            </a:endParaRPr>
          </a:p>
        </p:txBody>
      </p:sp>
      <p:cxnSp>
        <p:nvCxnSpPr>
          <p:cNvPr id="23" name="Shape 22"/>
          <p:cNvCxnSpPr>
            <a:stCxn id="17" idx="2"/>
            <a:endCxn id="21" idx="1"/>
          </p:cNvCxnSpPr>
          <p:nvPr/>
        </p:nvCxnSpPr>
        <p:spPr>
          <a:xfrm rot="16200000" flipH="1">
            <a:off x="1035094" y="3006858"/>
            <a:ext cx="1221433" cy="1280380"/>
          </a:xfrm>
          <a:prstGeom prst="bentConnector2">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381000" y="5410200"/>
            <a:ext cx="1239442" cy="400110"/>
          </a:xfrm>
          <a:prstGeom prst="rect">
            <a:avLst/>
          </a:prstGeom>
          <a:effectLst>
            <a:glow rad="228600">
              <a:schemeClr val="accent6">
                <a:satMod val="175000"/>
                <a:alpha val="40000"/>
              </a:schemeClr>
            </a:glow>
            <a:outerShdw blurRad="57150" dist="38100" dir="5400000" algn="ctr" rotWithShape="0">
              <a:schemeClr val="accent4">
                <a:shade val="9000"/>
                <a:satMod val="105000"/>
                <a:alpha val="48000"/>
              </a:schemeClr>
            </a:outerShdw>
          </a:effectLst>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a:spAutoFit/>
          </a:bodyPr>
          <a:lstStyle/>
          <a:p>
            <a:r>
              <a:rPr lang="ro-RO" sz="2000" b="1" i="1" smtClean="0">
                <a:solidFill>
                  <a:schemeClr val="accent6">
                    <a:lumMod val="50000"/>
                  </a:schemeClr>
                </a:solidFill>
                <a:latin typeface="Arial" pitchFamily="34" charset="0"/>
                <a:cs typeface="Arial" pitchFamily="34" charset="0"/>
              </a:rPr>
              <a:t>Inovarea</a:t>
            </a:r>
            <a:endParaRPr lang="en-US" sz="2000">
              <a:solidFill>
                <a:schemeClr val="accent6">
                  <a:lumMod val="50000"/>
                </a:schemeClr>
              </a:solidFill>
              <a:latin typeface="Arial" pitchFamily="34" charset="0"/>
              <a:cs typeface="Arial" pitchFamily="34" charset="0"/>
            </a:endParaRPr>
          </a:p>
        </p:txBody>
      </p:sp>
      <p:sp>
        <p:nvSpPr>
          <p:cNvPr id="35" name="Right Arrow 34"/>
          <p:cNvSpPr/>
          <p:nvPr/>
        </p:nvSpPr>
        <p:spPr>
          <a:xfrm>
            <a:off x="1752600" y="5562600"/>
            <a:ext cx="533400" cy="228600"/>
          </a:xfrm>
          <a:prstGeom prst="rightArrow">
            <a:avLst/>
          </a:prstGeom>
          <a:solidFill>
            <a:srgbClr val="FFFF66"/>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2362200" y="5105400"/>
            <a:ext cx="6248400" cy="1200329"/>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ro-RO" b="1" i="1" smtClean="0">
                <a:solidFill>
                  <a:schemeClr val="accent1">
                    <a:lumMod val="75000"/>
                  </a:schemeClr>
                </a:solidFill>
                <a:latin typeface="Arial" pitchFamily="34" charset="0"/>
                <a:cs typeface="Arial" pitchFamily="34" charset="0"/>
              </a:rPr>
              <a:t>instrumentul specific al unui manager întreprinzãtor, mijlocul prin care el exploateazã schimbarea ca o ocazie pentru diferite afaceri sau diferite servicii (Peter Drucker)</a:t>
            </a:r>
            <a:endParaRPr lang="en-US" b="1">
              <a:solidFill>
                <a:schemeClr val="accent1">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78</a:t>
            </a:fld>
            <a:endParaRPr lang="en-US"/>
          </a:p>
        </p:txBody>
      </p:sp>
      <p:sp>
        <p:nvSpPr>
          <p:cNvPr id="3" name="Rectangle 2"/>
          <p:cNvSpPr/>
          <p:nvPr/>
        </p:nvSpPr>
        <p:spPr>
          <a:xfrm>
            <a:off x="838200" y="990600"/>
            <a:ext cx="2601994" cy="400110"/>
          </a:xfrm>
          <a:prstGeom prst="rect">
            <a:avLst/>
          </a:prstGeom>
          <a:effectLst>
            <a:outerShdw blurRad="50800" dist="38100" algn="l" rotWithShape="0">
              <a:prstClr val="black">
                <a:alpha val="40000"/>
              </a:prstClr>
            </a:outerShdw>
          </a:effectLst>
        </p:spPr>
        <p:txBody>
          <a:bodyPr wrap="none">
            <a:spAutoFit/>
          </a:bodyPr>
          <a:lstStyle/>
          <a:p>
            <a:r>
              <a:rPr lang="ro-RO" sz="2000" b="1" smtClean="0">
                <a:solidFill>
                  <a:srgbClr val="7030A0"/>
                </a:solidFill>
                <a:latin typeface="Arial" pitchFamily="34" charset="0"/>
                <a:cs typeface="Arial" pitchFamily="34" charset="0"/>
              </a:rPr>
              <a:t>1.</a:t>
            </a:r>
            <a:r>
              <a:rPr lang="en-US" sz="2000" b="1" smtClean="0">
                <a:solidFill>
                  <a:srgbClr val="7030A0"/>
                </a:solidFill>
                <a:latin typeface="Arial" pitchFamily="34" charset="0"/>
                <a:cs typeface="Arial" pitchFamily="34" charset="0"/>
              </a:rPr>
              <a:t>5</a:t>
            </a:r>
            <a:r>
              <a:rPr lang="ro-RO" sz="2000" b="1" smtClean="0">
                <a:solidFill>
                  <a:srgbClr val="7030A0"/>
                </a:solidFill>
                <a:latin typeface="Arial" pitchFamily="34" charset="0"/>
                <a:cs typeface="Arial" pitchFamily="34" charset="0"/>
              </a:rPr>
              <a:t>.</a:t>
            </a:r>
            <a:r>
              <a:rPr lang="en-US" sz="2000" b="1" smtClean="0">
                <a:solidFill>
                  <a:srgbClr val="7030A0"/>
                </a:solidFill>
                <a:latin typeface="Arial" pitchFamily="34" charset="0"/>
                <a:cs typeface="Arial" pitchFamily="34" charset="0"/>
              </a:rPr>
              <a:t>2</a:t>
            </a:r>
            <a:r>
              <a:rPr lang="ro-RO" sz="2000" b="1" smtClean="0">
                <a:solidFill>
                  <a:srgbClr val="7030A0"/>
                </a:solidFill>
                <a:latin typeface="Arial" pitchFamily="34" charset="0"/>
                <a:cs typeface="Arial" pitchFamily="34" charset="0"/>
              </a:rPr>
              <a:t>  Omul inovant</a:t>
            </a:r>
            <a:endParaRPr lang="en-US" sz="2000">
              <a:solidFill>
                <a:srgbClr val="7030A0"/>
              </a:solidFill>
              <a:latin typeface="Arial" pitchFamily="34" charset="0"/>
              <a:cs typeface="Arial" pitchFamily="34" charset="0"/>
            </a:endParaRPr>
          </a:p>
        </p:txBody>
      </p:sp>
      <p:sp>
        <p:nvSpPr>
          <p:cNvPr id="4097" name="Rectangle 1"/>
          <p:cNvSpPr>
            <a:spLocks noChangeArrowheads="1"/>
          </p:cNvSpPr>
          <p:nvPr/>
        </p:nvSpPr>
        <p:spPr bwMode="auto">
          <a:xfrm>
            <a:off x="457200" y="2133600"/>
            <a:ext cx="8382000" cy="3170099"/>
          </a:xfrm>
          <a:prstGeom prst="rect">
            <a:avLst/>
          </a:prstGeom>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239963" algn="l"/>
              </a:tabLst>
            </a:pP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 faci când munceşti ?</a:t>
            </a:r>
          </a:p>
          <a:p>
            <a:pPr marL="0" marR="0" lvl="0" indent="0" algn="just" defTabSz="914400" rtl="0" eaLnBrk="1" fontAlgn="base" latinLnBrk="0" hangingPunct="1">
              <a:lnSpc>
                <a:spcPct val="100000"/>
              </a:lnSpc>
              <a:spcBef>
                <a:spcPct val="0"/>
              </a:spcBef>
              <a:spcAft>
                <a:spcPct val="0"/>
              </a:spcAft>
              <a:buClrTx/>
              <a:buSzTx/>
              <a:tabLst>
                <a:tab pos="2239963" algn="l"/>
              </a:tabLst>
            </a:pPr>
            <a:endParaRPr kumimoji="0" lang="en-US" sz="2000" b="1" i="1"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239963" algn="l"/>
              </a:tabLst>
            </a:pP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Stau. Stau întins, culcat. Pe pat. Închid ochii şi mă gândesc. Din când în când iau creionul şi încerc un calcul. Și iar mă gândesc.</a:t>
            </a:r>
          </a:p>
          <a:p>
            <a:pPr marL="0" marR="0" lvl="0" indent="0" algn="just" defTabSz="914400" rtl="0" eaLnBrk="0" fontAlgn="base" latinLnBrk="0" hangingPunct="0">
              <a:lnSpc>
                <a:spcPct val="100000"/>
              </a:lnSpc>
              <a:spcBef>
                <a:spcPct val="0"/>
              </a:spcBef>
              <a:spcAft>
                <a:spcPct val="0"/>
              </a:spcAft>
              <a:buClrTx/>
              <a:buSzTx/>
              <a:tabLst>
                <a:tab pos="2239963" algn="l"/>
              </a:tabLst>
            </a:pPr>
            <a:endParaRPr kumimoji="0" lang="en-US" sz="2000" b="1" i="1"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239963" algn="l"/>
              </a:tabLst>
            </a:pPr>
            <a:r>
              <a:rPr kumimoji="0" lang="ro-RO" sz="2000"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Uşoară muncă</a:t>
            </a:r>
            <a:r>
              <a:rPr kumimoji="0" lang="ro-RO" sz="2000" b="1" i="1" u="none" strike="noStrike" cap="none" normalizeH="0" smtClean="0">
                <a:ln>
                  <a:noFill/>
                </a:ln>
                <a:solidFill>
                  <a:schemeClr val="accent1">
                    <a:lumMod val="75000"/>
                  </a:schemeClr>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tabLst>
                <a:tab pos="2239963" algn="l"/>
              </a:tabLst>
            </a:pPr>
            <a:endParaRPr kumimoji="0" lang="en-US" sz="2000" b="1" i="1"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2239963" algn="l"/>
              </a:tabLst>
            </a:pPr>
            <a:r>
              <a:rPr lang="ro-RO" sz="2000" b="1" i="1" smtClean="0">
                <a:solidFill>
                  <a:schemeClr val="accent6">
                    <a:lumMod val="50000"/>
                  </a:schemeClr>
                </a:solidFill>
                <a:latin typeface="Arial" pitchFamily="34" charset="0"/>
                <a:ea typeface="Times New Roman" pitchFamily="18" charset="0"/>
                <a:cs typeface="Arial" pitchFamily="34" charset="0"/>
              </a:rPr>
              <a:t>Î</a:t>
            </a:r>
            <a:r>
              <a:rPr kumimoji="0" lang="ro-RO" sz="2000" b="1" i="1"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ncearcă</a:t>
            </a:r>
            <a:r>
              <a:rPr kumimoji="0" lang="ro-RO" sz="2000" b="1" i="1" u="none" strike="noStrike" cap="none" normalizeH="0" smtClean="0">
                <a:ln>
                  <a:noFill/>
                </a:ln>
                <a:solidFill>
                  <a:schemeClr val="accent6">
                    <a:lumMod val="50000"/>
                  </a:schemeClr>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tabLst>
                <a:tab pos="2239963" algn="l"/>
              </a:tabLst>
            </a:pPr>
            <a:endParaRPr kumimoji="0" lang="en-US" sz="2000" b="1" i="1" u="none" strike="noStrike" cap="none" normalizeH="0" baseline="0" smtClean="0">
              <a:ln>
                <a:noFill/>
              </a:ln>
              <a:solidFill>
                <a:schemeClr val="accent6">
                  <a:lumMod val="50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39963" algn="l"/>
              </a:tabLst>
            </a:pPr>
            <a:r>
              <a:rPr kumimoji="0" lang="ro-RO" sz="2000" b="1" i="1" u="none" strike="noStrike" cap="none" normalizeH="0" baseline="0" smtClean="0">
                <a:ln>
                  <a:noFill/>
                </a:ln>
                <a:solidFill>
                  <a:srgbClr val="C00000"/>
                </a:solidFill>
                <a:effectLst/>
                <a:latin typeface="Arial" pitchFamily="34" charset="0"/>
                <a:ea typeface="Times New Roman" pitchFamily="18" charset="0"/>
                <a:cs typeface="Arial" pitchFamily="34" charset="0"/>
              </a:rPr>
              <a:t>Acad. Gr</a:t>
            </a:r>
            <a:r>
              <a:rPr lang="ro-RO" sz="2000" b="1" i="1" smtClean="0">
                <a:solidFill>
                  <a:srgbClr val="C00000"/>
                </a:solidFill>
                <a:latin typeface="Arial" pitchFamily="34" charset="0"/>
                <a:ea typeface="Times New Roman" pitchFamily="18" charset="0"/>
                <a:cs typeface="Arial" pitchFamily="34" charset="0"/>
              </a:rPr>
              <a:t>igore</a:t>
            </a:r>
            <a:r>
              <a:rPr kumimoji="0" lang="ro-RO" sz="2000" b="1" i="1" u="none" strike="noStrike" cap="none" normalizeH="0" baseline="0" smtClean="0">
                <a:ln>
                  <a:noFill/>
                </a:ln>
                <a:solidFill>
                  <a:srgbClr val="C00000"/>
                </a:solidFill>
                <a:effectLst/>
                <a:latin typeface="Arial" pitchFamily="34" charset="0"/>
                <a:ea typeface="Times New Roman" pitchFamily="18" charset="0"/>
                <a:cs typeface="Arial" pitchFamily="34" charset="0"/>
              </a:rPr>
              <a:t> Moisil</a:t>
            </a:r>
            <a:endParaRPr kumimoji="0" lang="ro-RO" sz="2000" b="1" i="1" u="none" strike="noStrike" cap="none" normalizeH="0" baseline="0" smtClean="0">
              <a:ln>
                <a:noFill/>
              </a:ln>
              <a:solidFill>
                <a:srgbClr val="C00000"/>
              </a:solidFill>
              <a:effectLst/>
              <a:latin typeface="Arial" pitchFamily="34" charset="0"/>
              <a:cs typeface="Arial"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79</a:t>
            </a:fld>
            <a:endParaRPr lang="en-US"/>
          </a:p>
        </p:txBody>
      </p:sp>
      <p:sp>
        <p:nvSpPr>
          <p:cNvPr id="3" name="Rectangle 2"/>
          <p:cNvSpPr/>
          <p:nvPr/>
        </p:nvSpPr>
        <p:spPr>
          <a:xfrm>
            <a:off x="1447800" y="762000"/>
            <a:ext cx="6858000" cy="646331"/>
          </a:xfrm>
          <a:prstGeom prst="rect">
            <a:avLst/>
          </a:prstGeom>
        </p:spPr>
        <p:txBody>
          <a:bodyPr wrap="square">
            <a:spAutoFit/>
          </a:bodyPr>
          <a:lstStyle/>
          <a:p>
            <a:pPr algn="just"/>
            <a:r>
              <a:rPr lang="ro-RO" b="1" i="1" smtClean="0">
                <a:solidFill>
                  <a:srgbClr val="C00000"/>
                </a:solidFill>
                <a:latin typeface="Arial" pitchFamily="34" charset="0"/>
                <a:cs typeface="Arial" pitchFamily="34" charset="0"/>
              </a:rPr>
              <a:t>Capacitatea unui om de a fi inovant </a:t>
            </a:r>
            <a:r>
              <a:rPr lang="ro-RO" smtClean="0">
                <a:latin typeface="Arial" pitchFamily="34" charset="0"/>
                <a:cs typeface="Arial" pitchFamily="34" charset="0"/>
              </a:rPr>
              <a:t>se poate aprecia după o serie de </a:t>
            </a:r>
            <a:r>
              <a:rPr lang="ro-RO" b="1" i="1" smtClean="0">
                <a:solidFill>
                  <a:schemeClr val="accent6">
                    <a:lumMod val="50000"/>
                  </a:schemeClr>
                </a:solidFill>
                <a:latin typeface="Arial" pitchFamily="34" charset="0"/>
                <a:cs typeface="Arial" pitchFamily="34" charset="0"/>
              </a:rPr>
              <a:t>criterii</a:t>
            </a:r>
            <a:endParaRPr lang="en-US" b="1" i="1">
              <a:solidFill>
                <a:schemeClr val="accent6">
                  <a:lumMod val="50000"/>
                </a:schemeClr>
              </a:solidFill>
              <a:latin typeface="Arial" pitchFamily="34" charset="0"/>
              <a:cs typeface="Arial" pitchFamily="34" charset="0"/>
            </a:endParaRPr>
          </a:p>
        </p:txBody>
      </p:sp>
      <p:sp>
        <p:nvSpPr>
          <p:cNvPr id="5" name="Rectangle 4"/>
          <p:cNvSpPr/>
          <p:nvPr/>
        </p:nvSpPr>
        <p:spPr>
          <a:xfrm>
            <a:off x="762000" y="685800"/>
            <a:ext cx="707245" cy="707886"/>
          </a:xfrm>
          <a:prstGeom prst="rect">
            <a:avLst/>
          </a:prstGeom>
        </p:spPr>
        <p:txBody>
          <a:bodyPr wrap="none">
            <a:spAutoFit/>
          </a:bodyPr>
          <a:lstStyle/>
          <a:p>
            <a:r>
              <a:rPr lang="ro-RO" sz="40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outerShdw blurRad="50800" dist="38100" algn="l" rotWithShape="0">
                    <a:prstClr val="black">
                      <a:alpha val="40000"/>
                    </a:prstClr>
                  </a:outerShdw>
                </a:effectLst>
                <a:latin typeface="Arial" pitchFamily="34" charset="0"/>
                <a:cs typeface="Arial" pitchFamily="34" charset="0"/>
                <a:sym typeface="Wingdings"/>
              </a:rPr>
              <a:t></a:t>
            </a:r>
            <a:endParaRPr lang="en-US" sz="4000"/>
          </a:p>
        </p:txBody>
      </p:sp>
      <p:sp>
        <p:nvSpPr>
          <p:cNvPr id="6" name="Rectangle 5"/>
          <p:cNvSpPr/>
          <p:nvPr/>
        </p:nvSpPr>
        <p:spPr>
          <a:xfrm>
            <a:off x="1219200" y="2209800"/>
            <a:ext cx="6858000" cy="646331"/>
          </a:xfrm>
          <a:prstGeom prst="rect">
            <a:avLst/>
          </a:prstGeom>
          <a:solidFill>
            <a:srgbClr val="FFFF99"/>
          </a:solidFill>
        </p:spPr>
        <p:txBody>
          <a:bodyPr wrap="square">
            <a:spAutoFit/>
          </a:bodyPr>
          <a:lstStyle/>
          <a:p>
            <a:pPr algn="just"/>
            <a:r>
              <a:rPr lang="ro-RO" b="1" i="1" smtClean="0">
                <a:solidFill>
                  <a:schemeClr val="accent1">
                    <a:lumMod val="75000"/>
                  </a:schemeClr>
                </a:solidFill>
                <a:latin typeface="Arial" pitchFamily="34" charset="0"/>
                <a:cs typeface="Arial" pitchFamily="34" charset="0"/>
              </a:rPr>
              <a:t>Creativitatea</a:t>
            </a:r>
            <a:r>
              <a:rPr lang="ro-RO" smtClean="0">
                <a:latin typeface="Arial" pitchFamily="34" charset="0"/>
                <a:cs typeface="Arial" pitchFamily="34" charset="0"/>
              </a:rPr>
              <a:t> în sine este un </a:t>
            </a:r>
            <a:r>
              <a:rPr lang="ro-RO" b="1" i="1" smtClean="0">
                <a:solidFill>
                  <a:schemeClr val="accent1">
                    <a:lumMod val="75000"/>
                  </a:schemeClr>
                </a:solidFill>
                <a:latin typeface="Arial" pitchFamily="34" charset="0"/>
                <a:cs typeface="Arial" pitchFamily="34" charset="0"/>
              </a:rPr>
              <a:t>proces </a:t>
            </a:r>
            <a:r>
              <a:rPr lang="ro-RO" smtClean="0">
                <a:latin typeface="Arial" pitchFamily="34" charset="0"/>
                <a:cs typeface="Arial" pitchFamily="34" charset="0"/>
              </a:rPr>
              <a:t>mai degrabă </a:t>
            </a:r>
            <a:r>
              <a:rPr lang="ro-RO" b="1" i="1" smtClean="0">
                <a:solidFill>
                  <a:schemeClr val="accent1">
                    <a:lumMod val="75000"/>
                  </a:schemeClr>
                </a:solidFill>
                <a:latin typeface="Arial" pitchFamily="34" charset="0"/>
                <a:cs typeface="Arial" pitchFamily="34" charset="0"/>
              </a:rPr>
              <a:t>intuitiv</a:t>
            </a:r>
            <a:r>
              <a:rPr lang="ro-RO" smtClean="0">
                <a:latin typeface="Arial" pitchFamily="34" charset="0"/>
                <a:cs typeface="Arial" pitchFamily="34" charset="0"/>
              </a:rPr>
              <a:t> şi </a:t>
            </a:r>
            <a:r>
              <a:rPr lang="ro-RO" b="1" i="1" smtClean="0">
                <a:solidFill>
                  <a:schemeClr val="accent1">
                    <a:lumMod val="75000"/>
                  </a:schemeClr>
                </a:solidFill>
                <a:latin typeface="Arial" pitchFamily="34" charset="0"/>
                <a:cs typeface="Arial" pitchFamily="34" charset="0"/>
              </a:rPr>
              <a:t>spontan</a:t>
            </a:r>
            <a:r>
              <a:rPr lang="ro-RO" smtClean="0">
                <a:latin typeface="Arial" pitchFamily="34" charset="0"/>
                <a:cs typeface="Arial" pitchFamily="34" charset="0"/>
              </a:rPr>
              <a:t>. Dar a fi </a:t>
            </a:r>
            <a:r>
              <a:rPr lang="ro-RO" b="1" i="1" smtClean="0">
                <a:solidFill>
                  <a:schemeClr val="accent1">
                    <a:lumMod val="75000"/>
                  </a:schemeClr>
                </a:solidFill>
                <a:latin typeface="Arial" pitchFamily="34" charset="0"/>
                <a:cs typeface="Arial" pitchFamily="34" charset="0"/>
              </a:rPr>
              <a:t>creativ</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nu este suficient</a:t>
            </a:r>
            <a:r>
              <a:rPr lang="ro-RO" smtClean="0">
                <a:latin typeface="Arial" pitchFamily="34" charset="0"/>
                <a:cs typeface="Arial" pitchFamily="34" charset="0"/>
              </a:rPr>
              <a:t>.</a:t>
            </a:r>
          </a:p>
        </p:txBody>
      </p:sp>
      <p:sp>
        <p:nvSpPr>
          <p:cNvPr id="7" name="Rectangle 6"/>
          <p:cNvSpPr/>
          <p:nvPr/>
        </p:nvSpPr>
        <p:spPr>
          <a:xfrm>
            <a:off x="457200" y="1524000"/>
            <a:ext cx="723900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ro-RO" b="1" i="1" smtClean="0">
                <a:solidFill>
                  <a:schemeClr val="accent1">
                    <a:lumMod val="75000"/>
                  </a:schemeClr>
                </a:solidFill>
                <a:latin typeface="Arial" pitchFamily="34" charset="0"/>
                <a:cs typeface="Arial" pitchFamily="34" charset="0"/>
              </a:rPr>
              <a:t>1. Uşurinţa de a rezolva problemele dificile cu care se confruntã</a:t>
            </a:r>
            <a:endParaRPr lang="en-US" b="1" i="1">
              <a:solidFill>
                <a:schemeClr val="accent1">
                  <a:lumMod val="75000"/>
                </a:schemeClr>
              </a:solidFill>
              <a:latin typeface="Arial" pitchFamily="34" charset="0"/>
              <a:cs typeface="Arial" pitchFamily="34" charset="0"/>
            </a:endParaRPr>
          </a:p>
        </p:txBody>
      </p:sp>
      <p:sp>
        <p:nvSpPr>
          <p:cNvPr id="8" name="Right Arrow 7"/>
          <p:cNvSpPr/>
          <p:nvPr/>
        </p:nvSpPr>
        <p:spPr>
          <a:xfrm>
            <a:off x="609600" y="23622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609600" y="31242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85800" y="4114800"/>
            <a:ext cx="525780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ro-RO" b="1" i="1" smtClean="0">
                <a:solidFill>
                  <a:schemeClr val="accent1">
                    <a:lumMod val="75000"/>
                  </a:schemeClr>
                </a:solidFill>
                <a:latin typeface="Arial" pitchFamily="34" charset="0"/>
                <a:cs typeface="Arial" pitchFamily="34" charset="0"/>
              </a:rPr>
              <a:t>2. Capacitatea de a-şi asuma riscuri calculate</a:t>
            </a:r>
            <a:endParaRPr lang="en-US" b="1" i="1">
              <a:solidFill>
                <a:schemeClr val="accent1">
                  <a:lumMod val="75000"/>
                </a:schemeClr>
              </a:solidFill>
              <a:latin typeface="Arial" pitchFamily="34" charset="0"/>
              <a:cs typeface="Arial" pitchFamily="34" charset="0"/>
            </a:endParaRPr>
          </a:p>
        </p:txBody>
      </p:sp>
      <p:sp>
        <p:nvSpPr>
          <p:cNvPr id="11" name="Rectangle 10"/>
          <p:cNvSpPr/>
          <p:nvPr/>
        </p:nvSpPr>
        <p:spPr>
          <a:xfrm>
            <a:off x="1219200" y="2971800"/>
            <a:ext cx="6858000" cy="923330"/>
          </a:xfrm>
          <a:prstGeom prst="rect">
            <a:avLst/>
          </a:prstGeom>
          <a:solidFill>
            <a:srgbClr val="FFFF99"/>
          </a:solidFill>
        </p:spPr>
        <p:txBody>
          <a:bodyPr wrap="square">
            <a:spAutoFit/>
          </a:bodyPr>
          <a:lstStyle/>
          <a:p>
            <a:pPr algn="just"/>
            <a:r>
              <a:rPr lang="ro-RO" smtClean="0">
                <a:latin typeface="Arial" pitchFamily="34" charset="0"/>
                <a:cs typeface="Arial" pitchFamily="34" charset="0"/>
              </a:rPr>
              <a:t>Pentru a transpune </a:t>
            </a:r>
            <a:r>
              <a:rPr lang="ro-RO" b="1" i="1" smtClean="0">
                <a:solidFill>
                  <a:schemeClr val="accent6">
                    <a:lumMod val="50000"/>
                  </a:schemeClr>
                </a:solidFill>
                <a:latin typeface="Arial" pitchFamily="34" charset="0"/>
                <a:cs typeface="Arial" pitchFamily="34" charset="0"/>
              </a:rPr>
              <a:t>noua idee </a:t>
            </a:r>
            <a:r>
              <a:rPr lang="ro-RO" smtClean="0">
                <a:latin typeface="Arial" pitchFamily="34" charset="0"/>
                <a:cs typeface="Arial" pitchFamily="34" charset="0"/>
              </a:rPr>
              <a:t>în </a:t>
            </a:r>
            <a:r>
              <a:rPr lang="ro-RO" b="1" i="1" smtClean="0">
                <a:solidFill>
                  <a:schemeClr val="accent6">
                    <a:lumMod val="50000"/>
                  </a:schemeClr>
                </a:solidFill>
                <a:latin typeface="Arial" pitchFamily="34" charset="0"/>
                <a:cs typeface="Arial" pitchFamily="34" charset="0"/>
              </a:rPr>
              <a:t>practică</a:t>
            </a:r>
            <a:r>
              <a:rPr lang="ro-RO" smtClean="0">
                <a:latin typeface="Arial" pitchFamily="34" charset="0"/>
                <a:cs typeface="Arial" pitchFamily="34" charset="0"/>
              </a:rPr>
              <a:t>, trebuiesc depăşite o mulțime de praguri inerţiale, trebuie obţinute aprobări, găsite resurse etc. </a:t>
            </a:r>
          </a:p>
        </p:txBody>
      </p:sp>
      <p:sp>
        <p:nvSpPr>
          <p:cNvPr id="12" name="Rectangle 11"/>
          <p:cNvSpPr/>
          <p:nvPr/>
        </p:nvSpPr>
        <p:spPr>
          <a:xfrm>
            <a:off x="1295400" y="4724400"/>
            <a:ext cx="6858000" cy="646331"/>
          </a:xfrm>
          <a:prstGeom prst="rect">
            <a:avLst/>
          </a:prstGeom>
          <a:solidFill>
            <a:srgbClr val="FFFF99"/>
          </a:solidFill>
        </p:spPr>
        <p:txBody>
          <a:bodyPr wrap="square">
            <a:spAutoFit/>
          </a:bodyPr>
          <a:lstStyle/>
          <a:p>
            <a:pPr algn="just"/>
            <a:r>
              <a:rPr lang="ro-RO" b="1" i="1" smtClean="0">
                <a:solidFill>
                  <a:schemeClr val="accent1">
                    <a:lumMod val="75000"/>
                  </a:schemeClr>
                </a:solidFill>
                <a:latin typeface="Arial" pitchFamily="34" charset="0"/>
                <a:cs typeface="Arial" pitchFamily="34" charset="0"/>
              </a:rPr>
              <a:t>O idee</a:t>
            </a:r>
            <a:r>
              <a:rPr lang="ro-RO" smtClean="0">
                <a:latin typeface="Arial" pitchFamily="34" charset="0"/>
                <a:cs typeface="Arial" pitchFamily="34" charset="0"/>
              </a:rPr>
              <a:t>, oricât de promiţătoare ar fi, </a:t>
            </a:r>
            <a:r>
              <a:rPr lang="ro-RO" b="1" i="1" smtClean="0">
                <a:solidFill>
                  <a:srgbClr val="C00000"/>
                </a:solidFill>
                <a:latin typeface="Arial" pitchFamily="34" charset="0"/>
                <a:cs typeface="Arial" pitchFamily="34" charset="0"/>
              </a:rPr>
              <a:t>nu se transformă automat</a:t>
            </a:r>
            <a:r>
              <a:rPr lang="ro-RO" smtClean="0">
                <a:latin typeface="Arial" pitchFamily="34" charset="0"/>
                <a:cs typeface="Arial" pitchFamily="34" charset="0"/>
              </a:rPr>
              <a:t> într-o </a:t>
            </a:r>
            <a:r>
              <a:rPr lang="ro-RO" b="1" i="1" smtClean="0">
                <a:solidFill>
                  <a:srgbClr val="FF0000"/>
                </a:solidFill>
                <a:latin typeface="Arial" pitchFamily="34" charset="0"/>
                <a:cs typeface="Arial" pitchFamily="34" charset="0"/>
              </a:rPr>
              <a:t>inovaţie de succes</a:t>
            </a:r>
            <a:endParaRPr lang="en-US" b="1" i="1">
              <a:solidFill>
                <a:srgbClr val="FF0000"/>
              </a:solidFill>
              <a:latin typeface="Arial" pitchFamily="34" charset="0"/>
              <a:cs typeface="Arial" pitchFamily="34" charset="0"/>
            </a:endParaRPr>
          </a:p>
        </p:txBody>
      </p:sp>
      <p:sp>
        <p:nvSpPr>
          <p:cNvPr id="13" name="Rectangle 12"/>
          <p:cNvSpPr/>
          <p:nvPr/>
        </p:nvSpPr>
        <p:spPr>
          <a:xfrm>
            <a:off x="1295400" y="5715000"/>
            <a:ext cx="6781800" cy="646331"/>
          </a:xfrm>
          <a:prstGeom prst="rect">
            <a:avLst/>
          </a:prstGeom>
          <a:solidFill>
            <a:srgbClr val="FFFF99"/>
          </a:solidFill>
        </p:spPr>
        <p:txBody>
          <a:bodyPr wrap="square">
            <a:spAutoFit/>
          </a:bodyPr>
          <a:lstStyle/>
          <a:p>
            <a:r>
              <a:rPr lang="ro-RO" b="1" i="1" smtClean="0">
                <a:solidFill>
                  <a:schemeClr val="accent6">
                    <a:lumMod val="50000"/>
                  </a:schemeClr>
                </a:solidFill>
                <a:latin typeface="Arial" pitchFamily="34" charset="0"/>
                <a:cs typeface="Arial" pitchFamily="34" charset="0"/>
              </a:rPr>
              <a:t>omul inovant </a:t>
            </a:r>
            <a:r>
              <a:rPr lang="ro-RO" smtClean="0">
                <a:latin typeface="Arial" pitchFamily="34" charset="0"/>
                <a:cs typeface="Arial" pitchFamily="34" charset="0"/>
              </a:rPr>
              <a:t>trebuie să fie capabil să îşi asume riscuri, tot aşa cum trebuie să ştie însã şi când este mai bine să se oprească</a:t>
            </a:r>
            <a:endParaRPr lang="en-US">
              <a:latin typeface="Arial" pitchFamily="34" charset="0"/>
              <a:cs typeface="Arial" pitchFamily="34" charset="0"/>
            </a:endParaRPr>
          </a:p>
        </p:txBody>
      </p:sp>
      <p:sp>
        <p:nvSpPr>
          <p:cNvPr id="14" name="Right Arrow 13"/>
          <p:cNvSpPr/>
          <p:nvPr/>
        </p:nvSpPr>
        <p:spPr>
          <a:xfrm>
            <a:off x="685800" y="48006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685800" y="57912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62400" y="762000"/>
            <a:ext cx="4724400" cy="101566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ro-RO" sz="2000" smtClean="0">
                <a:latin typeface="Arial" pitchFamily="34" charset="0"/>
                <a:cs typeface="Arial" pitchFamily="34" charset="0"/>
              </a:rPr>
              <a:t>Legăturile, conexiunile  se stabilesc mai degrabă </a:t>
            </a:r>
            <a:r>
              <a:rPr lang="ro-RO" sz="2000" b="1" i="1" smtClean="0">
                <a:solidFill>
                  <a:schemeClr val="accent1">
                    <a:lumMod val="75000"/>
                  </a:schemeClr>
                </a:solidFill>
                <a:latin typeface="Arial" pitchFamily="34" charset="0"/>
                <a:cs typeface="Arial" pitchFamily="34" charset="0"/>
              </a:rPr>
              <a:t>intuitiv</a:t>
            </a:r>
            <a:r>
              <a:rPr lang="ro-RO" sz="2000" smtClean="0">
                <a:latin typeface="Arial" pitchFamily="34" charset="0"/>
                <a:cs typeface="Arial" pitchFamily="34" charset="0"/>
              </a:rPr>
              <a:t> decât </a:t>
            </a:r>
            <a:r>
              <a:rPr lang="ro-RO" sz="2000" b="1" i="1" smtClean="0">
                <a:solidFill>
                  <a:schemeClr val="accent6">
                    <a:lumMod val="50000"/>
                  </a:schemeClr>
                </a:solidFill>
                <a:latin typeface="Arial" pitchFamily="34" charset="0"/>
                <a:cs typeface="Arial" pitchFamily="34" charset="0"/>
              </a:rPr>
              <a:t>logic</a:t>
            </a:r>
            <a:r>
              <a:rPr lang="ro-RO" sz="2000" smtClean="0">
                <a:latin typeface="Arial" pitchFamily="34" charset="0"/>
                <a:cs typeface="Arial" pitchFamily="34" charset="0"/>
              </a:rPr>
              <a:t> şi ele apar de regulă, mai întâi, sub formă de </a:t>
            </a:r>
            <a:r>
              <a:rPr lang="ro-RO" sz="2000" b="1" i="1" smtClean="0">
                <a:solidFill>
                  <a:srgbClr val="FF0000"/>
                </a:solidFill>
                <a:latin typeface="Arial" pitchFamily="34" charset="0"/>
                <a:cs typeface="Arial" pitchFamily="34" charset="0"/>
              </a:rPr>
              <a:t>idei</a:t>
            </a:r>
            <a:r>
              <a:rPr lang="ro-RO" sz="2000" smtClean="0">
                <a:latin typeface="Arial" pitchFamily="34" charset="0"/>
                <a:cs typeface="Arial" pitchFamily="34" charset="0"/>
              </a:rPr>
              <a:t>.</a:t>
            </a:r>
            <a:endParaRPr lang="en-US" sz="2000">
              <a:latin typeface="Arial" pitchFamily="34" charset="0"/>
              <a:cs typeface="Arial" pitchFamily="34" charset="0"/>
            </a:endParaRPr>
          </a:p>
        </p:txBody>
      </p:sp>
      <p:sp>
        <p:nvSpPr>
          <p:cNvPr id="3" name="Rectangle 2"/>
          <p:cNvSpPr/>
          <p:nvPr/>
        </p:nvSpPr>
        <p:spPr>
          <a:xfrm>
            <a:off x="609600" y="1676400"/>
            <a:ext cx="2133600" cy="533400"/>
          </a:xfrm>
          <a:prstGeom prst="rect">
            <a:avLst/>
          </a:prstGeom>
          <a:solidFill>
            <a:srgbClr val="FFFF00">
              <a:alpha val="52000"/>
            </a:srgbClr>
          </a:solidFill>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sz="2000" b="1" smtClean="0">
                <a:solidFill>
                  <a:schemeClr val="accent1">
                    <a:lumMod val="75000"/>
                  </a:schemeClr>
                </a:solidFill>
                <a:latin typeface="Arial" pitchFamily="34" charset="0"/>
                <a:cs typeface="Arial" pitchFamily="34" charset="0"/>
              </a:rPr>
              <a:t>CONSTATĂRI</a:t>
            </a:r>
            <a:endParaRPr lang="en-US" sz="2000" b="1">
              <a:solidFill>
                <a:schemeClr val="accent1">
                  <a:lumMod val="75000"/>
                </a:schemeClr>
              </a:solidFill>
              <a:latin typeface="Arial" pitchFamily="34" charset="0"/>
              <a:cs typeface="Arial" pitchFamily="34" charset="0"/>
            </a:endParaRPr>
          </a:p>
        </p:txBody>
      </p:sp>
      <p:sp>
        <p:nvSpPr>
          <p:cNvPr id="7" name="Right Arrow 6"/>
          <p:cNvSpPr/>
          <p:nvPr/>
        </p:nvSpPr>
        <p:spPr>
          <a:xfrm rot="19709374">
            <a:off x="2807304" y="1406827"/>
            <a:ext cx="1082684" cy="259169"/>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663843">
            <a:off x="2817522" y="2218212"/>
            <a:ext cx="1082684" cy="259169"/>
          </a:xfrm>
          <a:prstGeom prst="rightArrow">
            <a:avLst/>
          </a:prstGeom>
          <a:solidFill>
            <a:srgbClr val="92D05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2209800"/>
            <a:ext cx="4724400" cy="101566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ro-RO" sz="2000" smtClean="0">
                <a:latin typeface="Arial" pitchFamily="34" charset="0"/>
                <a:cs typeface="Arial" pitchFamily="34" charset="0"/>
              </a:rPr>
              <a:t>Procesul de </a:t>
            </a:r>
            <a:r>
              <a:rPr lang="ro-RO" sz="2000" b="1" i="1" smtClean="0">
                <a:solidFill>
                  <a:schemeClr val="accent2">
                    <a:lumMod val="75000"/>
                  </a:schemeClr>
                </a:solidFill>
                <a:latin typeface="Arial" pitchFamily="34" charset="0"/>
                <a:cs typeface="Arial" pitchFamily="34" charset="0"/>
              </a:rPr>
              <a:t>creativitate</a:t>
            </a:r>
            <a:r>
              <a:rPr lang="ro-RO" sz="2000" smtClean="0">
                <a:latin typeface="Arial" pitchFamily="34" charset="0"/>
                <a:cs typeface="Arial" pitchFamily="34" charset="0"/>
              </a:rPr>
              <a:t> se </a:t>
            </a:r>
            <a:r>
              <a:rPr lang="ro-RO" sz="2000" b="1" i="1" smtClean="0">
                <a:solidFill>
                  <a:schemeClr val="accent6">
                    <a:lumMod val="50000"/>
                  </a:schemeClr>
                </a:solidFill>
                <a:latin typeface="Arial" pitchFamily="34" charset="0"/>
                <a:cs typeface="Arial" pitchFamily="34" charset="0"/>
              </a:rPr>
              <a:t>materializeaz</a:t>
            </a:r>
            <a:r>
              <a:rPr lang="ro-RO" sz="2000" smtClean="0">
                <a:latin typeface="Arial" pitchFamily="34" charset="0"/>
                <a:cs typeface="Arial" pitchFamily="34" charset="0"/>
              </a:rPr>
              <a:t>ă în generarea de </a:t>
            </a:r>
            <a:r>
              <a:rPr lang="ro-RO" sz="2000" b="1" i="1" smtClean="0">
                <a:solidFill>
                  <a:srgbClr val="FF0000"/>
                </a:solidFill>
                <a:latin typeface="Arial" pitchFamily="34" charset="0"/>
                <a:cs typeface="Arial" pitchFamily="34" charset="0"/>
              </a:rPr>
              <a:t>idei cu caracter original</a:t>
            </a:r>
            <a:r>
              <a:rPr lang="ro-RO" sz="2000" smtClean="0">
                <a:latin typeface="Arial" pitchFamily="34" charset="0"/>
                <a:cs typeface="Arial" pitchFamily="34" charset="0"/>
              </a:rPr>
              <a:t>, </a:t>
            </a:r>
            <a:r>
              <a:rPr lang="ro-RO" sz="2000" b="1" i="1" smtClean="0">
                <a:solidFill>
                  <a:srgbClr val="FF0000"/>
                </a:solidFill>
                <a:latin typeface="Arial" pitchFamily="34" charset="0"/>
                <a:cs typeface="Arial" pitchFamily="34" charset="0"/>
              </a:rPr>
              <a:t>idei creative</a:t>
            </a:r>
            <a:r>
              <a:rPr lang="ro-RO" sz="2000" smtClean="0">
                <a:latin typeface="Arial" pitchFamily="34" charset="0"/>
                <a:cs typeface="Arial" pitchFamily="34" charset="0"/>
              </a:rPr>
              <a:t>.</a:t>
            </a:r>
            <a:endParaRPr lang="en-US" sz="2000">
              <a:latin typeface="Arial" pitchFamily="34" charset="0"/>
              <a:cs typeface="Arial" pitchFamily="34" charset="0"/>
            </a:endParaRPr>
          </a:p>
        </p:txBody>
      </p:sp>
      <p:sp>
        <p:nvSpPr>
          <p:cNvPr id="10" name="Rectangle 9"/>
          <p:cNvSpPr/>
          <p:nvPr/>
        </p:nvSpPr>
        <p:spPr>
          <a:xfrm>
            <a:off x="762000" y="3429000"/>
            <a:ext cx="70104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ro-RO" b="1" i="1" smtClean="0">
                <a:solidFill>
                  <a:schemeClr val="accent1">
                    <a:lumMod val="75000"/>
                  </a:schemeClr>
                </a:solidFill>
                <a:latin typeface="Arial" pitchFamily="34" charset="0"/>
                <a:cs typeface="Arial" pitchFamily="34" charset="0"/>
              </a:rPr>
              <a:t>Creativitatea</a:t>
            </a:r>
            <a:r>
              <a:rPr lang="ro-RO" b="1" i="1" smtClean="0">
                <a:latin typeface="Arial" pitchFamily="34" charset="0"/>
                <a:cs typeface="Arial" pitchFamily="34" charset="0"/>
              </a:rPr>
              <a:t> </a:t>
            </a:r>
            <a:r>
              <a:rPr lang="ro-RO" i="1" smtClean="0">
                <a:latin typeface="Arial" pitchFamily="34" charset="0"/>
                <a:cs typeface="Arial" pitchFamily="34" charset="0"/>
              </a:rPr>
              <a:t>= un ansamblu complex de: idei, moduri de                                      </a:t>
            </a:r>
          </a:p>
          <a:p>
            <a:pPr algn="just"/>
            <a:r>
              <a:rPr lang="ro-RO" i="1" smtClean="0">
                <a:latin typeface="Arial" pitchFamily="34" charset="0"/>
                <a:cs typeface="Arial" pitchFamily="34" charset="0"/>
              </a:rPr>
              <a:t>                         gândire, activităţi, procese (instrumente, tehnici,  </a:t>
            </a:r>
          </a:p>
          <a:p>
            <a:pPr algn="just"/>
            <a:r>
              <a:rPr lang="ro-RO" i="1" smtClean="0">
                <a:latin typeface="Arial" pitchFamily="34" charset="0"/>
                <a:cs typeface="Arial" pitchFamily="34" charset="0"/>
              </a:rPr>
              <a:t>                        moduri de abordare), rezultate (soluţii la probleme, </a:t>
            </a:r>
          </a:p>
          <a:p>
            <a:pPr algn="just"/>
            <a:r>
              <a:rPr lang="ro-RO" i="1" smtClean="0">
                <a:latin typeface="Arial" pitchFamily="34" charset="0"/>
                <a:cs typeface="Arial" pitchFamily="34" charset="0"/>
              </a:rPr>
              <a:t>                        sisteme de producţie, produse) </a:t>
            </a:r>
            <a:endParaRPr lang="en-US">
              <a:latin typeface="Arial" pitchFamily="34" charset="0"/>
              <a:cs typeface="Arial" pitchFamily="34" charset="0"/>
            </a:endParaRPr>
          </a:p>
        </p:txBody>
      </p:sp>
      <p:sp>
        <p:nvSpPr>
          <p:cNvPr id="11" name="Rectangle 10"/>
          <p:cNvSpPr/>
          <p:nvPr/>
        </p:nvSpPr>
        <p:spPr>
          <a:xfrm>
            <a:off x="762000" y="5105400"/>
            <a:ext cx="7010400"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ro-RO" b="1" i="1" smtClean="0">
                <a:solidFill>
                  <a:schemeClr val="accent1">
                    <a:lumMod val="75000"/>
                  </a:schemeClr>
                </a:solidFill>
                <a:latin typeface="Arial" pitchFamily="34" charset="0"/>
                <a:cs typeface="Arial" pitchFamily="34" charset="0"/>
              </a:rPr>
              <a:t>O idee creativă </a:t>
            </a:r>
            <a:r>
              <a:rPr lang="ro-RO" i="1" smtClean="0">
                <a:latin typeface="Arial" pitchFamily="34" charset="0"/>
                <a:cs typeface="Arial" pitchFamily="34" charset="0"/>
              </a:rPr>
              <a:t>este o idee caracterizată prin câteva din </a:t>
            </a:r>
          </a:p>
          <a:p>
            <a:r>
              <a:rPr lang="ro-RO" i="1" smtClean="0">
                <a:latin typeface="Arial" pitchFamily="34" charset="0"/>
                <a:cs typeface="Arial" pitchFamily="34" charset="0"/>
              </a:rPr>
              <a:t>                          următoarele trăsături: </a:t>
            </a:r>
            <a:r>
              <a:rPr lang="ro-RO" b="1" i="1" smtClean="0">
                <a:solidFill>
                  <a:srgbClr val="FF0000"/>
                </a:solidFill>
                <a:latin typeface="Arial" pitchFamily="34" charset="0"/>
                <a:cs typeface="Arial" pitchFamily="34" charset="0"/>
              </a:rPr>
              <a:t>unică</a:t>
            </a:r>
            <a:r>
              <a:rPr lang="ro-RO" i="1" smtClean="0">
                <a:latin typeface="Arial" pitchFamily="34" charset="0"/>
                <a:cs typeface="Arial" pitchFamily="34" charset="0"/>
              </a:rPr>
              <a:t>; </a:t>
            </a:r>
            <a:r>
              <a:rPr lang="ro-RO" b="1" i="1" smtClean="0">
                <a:solidFill>
                  <a:srgbClr val="FF0000"/>
                </a:solidFill>
                <a:latin typeface="Arial" pitchFamily="34" charset="0"/>
                <a:cs typeface="Arial" pitchFamily="34" charset="0"/>
              </a:rPr>
              <a:t>diferită</a:t>
            </a:r>
            <a:r>
              <a:rPr lang="ro-RO" i="1" smtClean="0">
                <a:latin typeface="Arial" pitchFamily="34" charset="0"/>
                <a:cs typeface="Arial" pitchFamily="34" charset="0"/>
              </a:rPr>
              <a:t>; </a:t>
            </a:r>
            <a:r>
              <a:rPr lang="ro-RO" b="1" i="1" smtClean="0">
                <a:solidFill>
                  <a:srgbClr val="FF0000"/>
                </a:solidFill>
                <a:latin typeface="Arial" pitchFamily="34" charset="0"/>
                <a:cs typeface="Arial" pitchFamily="34" charset="0"/>
              </a:rPr>
              <a:t>atipică</a:t>
            </a:r>
            <a:r>
              <a:rPr lang="ro-RO" i="1" smtClean="0">
                <a:latin typeface="Arial" pitchFamily="34" charset="0"/>
                <a:cs typeface="Arial" pitchFamily="34" charset="0"/>
              </a:rPr>
              <a:t>;</a:t>
            </a:r>
            <a:endParaRPr lang="en-US" smtClean="0">
              <a:latin typeface="Arial" pitchFamily="34" charset="0"/>
              <a:cs typeface="Arial" pitchFamily="34" charset="0"/>
            </a:endParaRPr>
          </a:p>
          <a:p>
            <a:r>
              <a:rPr lang="ro-RO" i="1" smtClean="0">
                <a:latin typeface="Arial" pitchFamily="34" charset="0"/>
                <a:cs typeface="Arial" pitchFamily="34" charset="0"/>
              </a:rPr>
              <a:t>                          făcută altfel decât de obicei; </a:t>
            </a:r>
            <a:r>
              <a:rPr lang="ro-RO" b="1" i="1" smtClean="0">
                <a:solidFill>
                  <a:srgbClr val="FF0000"/>
                </a:solidFill>
                <a:latin typeface="Arial" pitchFamily="34" charset="0"/>
                <a:cs typeface="Arial" pitchFamily="34" charset="0"/>
              </a:rPr>
              <a:t>foarte potrivită </a:t>
            </a:r>
          </a:p>
          <a:p>
            <a:r>
              <a:rPr lang="ro-RO" b="1" i="1" smtClean="0">
                <a:solidFill>
                  <a:srgbClr val="FF0000"/>
                </a:solidFill>
                <a:latin typeface="Arial" pitchFamily="34" charset="0"/>
                <a:cs typeface="Arial" pitchFamily="34" charset="0"/>
              </a:rPr>
              <a:t>                          scopului</a:t>
            </a:r>
            <a:r>
              <a:rPr lang="ro-RO" i="1" smtClean="0">
                <a:latin typeface="Arial" pitchFamily="34" charset="0"/>
                <a:cs typeface="Arial" pitchFamily="34" charset="0"/>
              </a:rPr>
              <a:t>; </a:t>
            </a:r>
            <a:r>
              <a:rPr lang="ro-RO" b="1" i="1" smtClean="0">
                <a:solidFill>
                  <a:srgbClr val="FF0000"/>
                </a:solidFill>
                <a:latin typeface="Arial" pitchFamily="34" charset="0"/>
                <a:cs typeface="Arial" pitchFamily="34" charset="0"/>
              </a:rPr>
              <a:t>genială</a:t>
            </a:r>
            <a:endParaRPr lang="en-US" b="1">
              <a:solidFill>
                <a:srgbClr val="FF0000"/>
              </a:solidFill>
              <a:latin typeface="Arial" pitchFamily="34" charset="0"/>
              <a:cs typeface="Arial" pitchFamily="34" charset="0"/>
            </a:endParaRPr>
          </a:p>
        </p:txBody>
      </p:sp>
      <p:cxnSp>
        <p:nvCxnSpPr>
          <p:cNvPr id="13" name="Elbow Connector 12"/>
          <p:cNvCxnSpPr>
            <a:stCxn id="9" idx="3"/>
            <a:endCxn id="11" idx="3"/>
          </p:cNvCxnSpPr>
          <p:nvPr/>
        </p:nvCxnSpPr>
        <p:spPr>
          <a:xfrm flipH="1">
            <a:off x="7772400" y="2717632"/>
            <a:ext cx="914400" cy="2987933"/>
          </a:xfrm>
          <a:prstGeom prst="bentConnector3">
            <a:avLst>
              <a:gd name="adj1" fmla="val -25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0" idx="2"/>
            <a:endCxn id="11" idx="0"/>
          </p:cNvCxnSpPr>
          <p:nvPr/>
        </p:nvCxnSpPr>
        <p:spPr>
          <a:xfrm rot="5400000">
            <a:off x="4029165" y="4867364"/>
            <a:ext cx="476071"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Slide Number Placeholder 11"/>
          <p:cNvSpPr>
            <a:spLocks noGrp="1"/>
          </p:cNvSpPr>
          <p:nvPr>
            <p:ph type="sldNum" sz="quarter" idx="12"/>
          </p:nvPr>
        </p:nvSpPr>
        <p:spPr/>
        <p:txBody>
          <a:bodyPr/>
          <a:lstStyle/>
          <a:p>
            <a:fld id="{11BC0289-3807-40C7-866C-DA665800FB43}" type="slidenum">
              <a:rPr lang="en-US" smtClean="0"/>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80</a:t>
            </a:fld>
            <a:endParaRPr lang="en-US"/>
          </a:p>
        </p:txBody>
      </p:sp>
      <p:sp>
        <p:nvSpPr>
          <p:cNvPr id="3" name="Rectangle 2"/>
          <p:cNvSpPr/>
          <p:nvPr/>
        </p:nvSpPr>
        <p:spPr>
          <a:xfrm>
            <a:off x="533400" y="1143000"/>
            <a:ext cx="586740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ro-RO" b="1" i="1" smtClean="0">
                <a:solidFill>
                  <a:schemeClr val="accent1">
                    <a:lumMod val="75000"/>
                  </a:schemeClr>
                </a:solidFill>
                <a:latin typeface="Arial" pitchFamily="34" charset="0"/>
                <a:cs typeface="Arial" pitchFamily="34" charset="0"/>
              </a:rPr>
              <a:t>3. Capacitatea de a conduce un colectiv de oameni</a:t>
            </a:r>
            <a:endParaRPr lang="en-US" b="1" i="1">
              <a:solidFill>
                <a:schemeClr val="accent1">
                  <a:lumMod val="75000"/>
                </a:schemeClr>
              </a:solidFill>
              <a:latin typeface="Arial" pitchFamily="34" charset="0"/>
              <a:cs typeface="Arial" pitchFamily="34" charset="0"/>
            </a:endParaRPr>
          </a:p>
        </p:txBody>
      </p:sp>
      <p:sp>
        <p:nvSpPr>
          <p:cNvPr id="4" name="Rectangle 3"/>
          <p:cNvSpPr/>
          <p:nvPr/>
        </p:nvSpPr>
        <p:spPr>
          <a:xfrm>
            <a:off x="1447800" y="1905000"/>
            <a:ext cx="6705600" cy="646331"/>
          </a:xfrm>
          <a:prstGeom prst="rect">
            <a:avLst/>
          </a:prstGeom>
          <a:solidFill>
            <a:srgbClr val="FFFF99"/>
          </a:solidFill>
        </p:spPr>
        <p:txBody>
          <a:bodyPr wrap="square">
            <a:spAutoFit/>
          </a:bodyPr>
          <a:lstStyle/>
          <a:p>
            <a:pPr algn="just"/>
            <a:r>
              <a:rPr lang="ro-RO" smtClean="0">
                <a:latin typeface="Arial" pitchFamily="34" charset="0"/>
                <a:cs typeface="Arial" pitchFamily="34" charset="0"/>
              </a:rPr>
              <a:t>În ziua de azi, </a:t>
            </a:r>
            <a:r>
              <a:rPr lang="ro-RO" b="1" i="1" smtClean="0">
                <a:solidFill>
                  <a:schemeClr val="accent6">
                    <a:lumMod val="50000"/>
                  </a:schemeClr>
                </a:solidFill>
                <a:latin typeface="Arial" pitchFamily="34" charset="0"/>
                <a:cs typeface="Arial" pitchFamily="34" charset="0"/>
              </a:rPr>
              <a:t>orice inovaţie </a:t>
            </a:r>
            <a:r>
              <a:rPr lang="ro-RO" smtClean="0">
                <a:latin typeface="Arial" pitchFamily="34" charset="0"/>
                <a:cs typeface="Arial" pitchFamily="34" charset="0"/>
              </a:rPr>
              <a:t>presupune </a:t>
            </a:r>
            <a:r>
              <a:rPr lang="ro-RO" b="1" i="1" smtClean="0">
                <a:solidFill>
                  <a:schemeClr val="accent1">
                    <a:lumMod val="75000"/>
                  </a:schemeClr>
                </a:solidFill>
                <a:latin typeface="Arial" pitchFamily="34" charset="0"/>
                <a:cs typeface="Arial" pitchFamily="34" charset="0"/>
              </a:rPr>
              <a:t>contribuţia unui colectiv numeros</a:t>
            </a:r>
            <a:r>
              <a:rPr lang="ro-RO" smtClean="0">
                <a:latin typeface="Arial" pitchFamily="34" charset="0"/>
                <a:cs typeface="Arial" pitchFamily="34" charset="0"/>
              </a:rPr>
              <a:t>, adesea </a:t>
            </a:r>
            <a:r>
              <a:rPr lang="ro-RO" b="1" i="1" smtClean="0">
                <a:solidFill>
                  <a:schemeClr val="accent1">
                    <a:lumMod val="75000"/>
                  </a:schemeClr>
                </a:solidFill>
                <a:latin typeface="Arial" pitchFamily="34" charset="0"/>
                <a:cs typeface="Arial" pitchFamily="34" charset="0"/>
              </a:rPr>
              <a:t>interdisciplinar</a:t>
            </a:r>
            <a:endParaRPr lang="en-US" b="1" i="1">
              <a:solidFill>
                <a:schemeClr val="accent1">
                  <a:lumMod val="75000"/>
                </a:schemeClr>
              </a:solidFill>
              <a:latin typeface="Arial" pitchFamily="34" charset="0"/>
              <a:cs typeface="Arial" pitchFamily="34" charset="0"/>
            </a:endParaRPr>
          </a:p>
        </p:txBody>
      </p:sp>
      <p:sp>
        <p:nvSpPr>
          <p:cNvPr id="5" name="Right Arrow 4"/>
          <p:cNvSpPr/>
          <p:nvPr/>
        </p:nvSpPr>
        <p:spPr>
          <a:xfrm>
            <a:off x="685800" y="19812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447800" y="2819400"/>
            <a:ext cx="6705600" cy="646331"/>
          </a:xfrm>
          <a:prstGeom prst="rect">
            <a:avLst/>
          </a:prstGeom>
          <a:solidFill>
            <a:srgbClr val="FFFF99"/>
          </a:solidFill>
        </p:spPr>
        <p:txBody>
          <a:bodyPr wrap="square">
            <a:spAutoFit/>
          </a:bodyPr>
          <a:lstStyle/>
          <a:p>
            <a:pPr algn="just"/>
            <a:r>
              <a:rPr lang="ro-RO" smtClean="0">
                <a:latin typeface="Arial" pitchFamily="34" charset="0"/>
                <a:cs typeface="Arial" pitchFamily="34" charset="0"/>
              </a:rPr>
              <a:t>Calităţile de </a:t>
            </a:r>
            <a:r>
              <a:rPr lang="ro-RO" b="1" i="1" smtClean="0">
                <a:solidFill>
                  <a:srgbClr val="FF0000"/>
                </a:solidFill>
                <a:latin typeface="Arial" pitchFamily="34" charset="0"/>
                <a:cs typeface="Arial" pitchFamily="34" charset="0"/>
              </a:rPr>
              <a:t>lider</a:t>
            </a:r>
            <a:r>
              <a:rPr lang="ro-RO" smtClean="0">
                <a:latin typeface="Arial" pitchFamily="34" charset="0"/>
                <a:cs typeface="Arial" pitchFamily="34" charset="0"/>
              </a:rPr>
              <a:t> ale </a:t>
            </a:r>
            <a:r>
              <a:rPr lang="ro-RO" b="1" i="1" smtClean="0">
                <a:solidFill>
                  <a:schemeClr val="accent6">
                    <a:lumMod val="50000"/>
                  </a:schemeClr>
                </a:solidFill>
                <a:latin typeface="Arial" pitchFamily="34" charset="0"/>
                <a:cs typeface="Arial" pitchFamily="34" charset="0"/>
              </a:rPr>
              <a:t>omului inovant </a:t>
            </a:r>
            <a:r>
              <a:rPr lang="ro-RO" smtClean="0">
                <a:latin typeface="Arial" pitchFamily="34" charset="0"/>
                <a:cs typeface="Arial" pitchFamily="34" charset="0"/>
              </a:rPr>
              <a:t>sunt </a:t>
            </a:r>
            <a:r>
              <a:rPr lang="ro-RO" b="1" i="1" smtClean="0">
                <a:solidFill>
                  <a:schemeClr val="accent6">
                    <a:lumMod val="50000"/>
                  </a:schemeClr>
                </a:solidFill>
                <a:latin typeface="Arial" pitchFamily="34" charset="0"/>
                <a:cs typeface="Arial" pitchFamily="34" charset="0"/>
              </a:rPr>
              <a:t>indispensabile</a:t>
            </a:r>
            <a:r>
              <a:rPr lang="ro-RO" smtClean="0">
                <a:latin typeface="Arial" pitchFamily="34" charset="0"/>
                <a:cs typeface="Arial" pitchFamily="34" charset="0"/>
              </a:rPr>
              <a:t> pentru ca activităţile sale să aibă şanse de succes</a:t>
            </a:r>
            <a:endParaRPr lang="en-US">
              <a:latin typeface="Arial" pitchFamily="34" charset="0"/>
              <a:cs typeface="Arial" pitchFamily="34" charset="0"/>
            </a:endParaRPr>
          </a:p>
        </p:txBody>
      </p:sp>
      <p:sp>
        <p:nvSpPr>
          <p:cNvPr id="7" name="Right Arrow 6"/>
          <p:cNvSpPr/>
          <p:nvPr/>
        </p:nvSpPr>
        <p:spPr>
          <a:xfrm>
            <a:off x="685800" y="28956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0" y="4648200"/>
            <a:ext cx="6629400" cy="646331"/>
          </a:xfrm>
          <a:prstGeom prst="rect">
            <a:avLst/>
          </a:prstGeom>
          <a:solidFill>
            <a:srgbClr val="FFFF99"/>
          </a:solidFill>
        </p:spPr>
        <p:txBody>
          <a:bodyPr wrap="square">
            <a:spAutoFit/>
          </a:bodyPr>
          <a:lstStyle/>
          <a:p>
            <a:pPr algn="just"/>
            <a:r>
              <a:rPr lang="ro-RO" smtClean="0">
                <a:latin typeface="Arial" pitchFamily="34" charset="0"/>
                <a:cs typeface="Arial" pitchFamily="34" charset="0"/>
              </a:rPr>
              <a:t>cerinţa e a </a:t>
            </a:r>
            <a:r>
              <a:rPr lang="ro-RO" b="1" i="1" smtClean="0">
                <a:solidFill>
                  <a:srgbClr val="FF0000"/>
                </a:solidFill>
                <a:latin typeface="Arial" pitchFamily="34" charset="0"/>
                <a:cs typeface="Arial" pitchFamily="34" charset="0"/>
              </a:rPr>
              <a:t>comunica</a:t>
            </a:r>
            <a:r>
              <a:rPr lang="ro-RO" smtClean="0">
                <a:latin typeface="Arial" pitchFamily="34" charset="0"/>
                <a:cs typeface="Arial" pitchFamily="34" charset="0"/>
              </a:rPr>
              <a:t> bine cu oamenii este strâns legată de cea anterioară, de </a:t>
            </a:r>
            <a:r>
              <a:rPr lang="ro-RO" b="1" i="1" smtClean="0">
                <a:solidFill>
                  <a:schemeClr val="accent1">
                    <a:lumMod val="75000"/>
                  </a:schemeClr>
                </a:solidFill>
                <a:latin typeface="Arial" pitchFamily="34" charset="0"/>
                <a:cs typeface="Arial" pitchFamily="34" charset="0"/>
              </a:rPr>
              <a:t>a fi capabil să îi conduci</a:t>
            </a:r>
            <a:endParaRPr lang="en-US" b="1" i="1">
              <a:solidFill>
                <a:schemeClr val="accent1">
                  <a:lumMod val="75000"/>
                </a:schemeClr>
              </a:solidFill>
              <a:latin typeface="Arial" pitchFamily="34" charset="0"/>
              <a:cs typeface="Arial" pitchFamily="34" charset="0"/>
            </a:endParaRPr>
          </a:p>
        </p:txBody>
      </p:sp>
      <p:sp>
        <p:nvSpPr>
          <p:cNvPr id="9" name="Rectangle 8"/>
          <p:cNvSpPr/>
          <p:nvPr/>
        </p:nvSpPr>
        <p:spPr>
          <a:xfrm>
            <a:off x="1524000" y="5486400"/>
            <a:ext cx="6553200" cy="923330"/>
          </a:xfrm>
          <a:prstGeom prst="rect">
            <a:avLst/>
          </a:prstGeom>
          <a:solidFill>
            <a:srgbClr val="FFFF99"/>
          </a:solidFill>
        </p:spPr>
        <p:txBody>
          <a:bodyPr wrap="square">
            <a:spAutoFit/>
          </a:bodyPr>
          <a:lstStyle/>
          <a:p>
            <a:pPr algn="just"/>
            <a:r>
              <a:rPr lang="ro-RO" b="1" i="1" smtClean="0">
                <a:solidFill>
                  <a:schemeClr val="accent6">
                    <a:lumMod val="50000"/>
                  </a:schemeClr>
                </a:solidFill>
                <a:latin typeface="Arial" pitchFamily="34" charset="0"/>
                <a:cs typeface="Arial" pitchFamily="34" charset="0"/>
              </a:rPr>
              <a:t>procesul de inovare </a:t>
            </a:r>
            <a:r>
              <a:rPr lang="ro-RO" smtClean="0">
                <a:latin typeface="Arial" pitchFamily="34" charset="0"/>
                <a:cs typeface="Arial" pitchFamily="34" charset="0"/>
              </a:rPr>
              <a:t>aduce cu sine </a:t>
            </a:r>
            <a:r>
              <a:rPr lang="ro-RO" b="1" i="1" smtClean="0">
                <a:solidFill>
                  <a:schemeClr val="accent1">
                    <a:lumMod val="75000"/>
                  </a:schemeClr>
                </a:solidFill>
                <a:latin typeface="Arial" pitchFamily="34" charset="0"/>
                <a:cs typeface="Arial" pitchFamily="34" charset="0"/>
              </a:rPr>
              <a:t>multe elemente de noutate,</a:t>
            </a:r>
            <a:r>
              <a:rPr lang="ro-RO" smtClean="0">
                <a:latin typeface="Arial" pitchFamily="34" charset="0"/>
                <a:cs typeface="Arial" pitchFamily="34" charset="0"/>
              </a:rPr>
              <a:t> care </a:t>
            </a:r>
            <a:r>
              <a:rPr lang="ro-RO" b="1" i="1" smtClean="0">
                <a:solidFill>
                  <a:srgbClr val="FF0000"/>
                </a:solidFill>
                <a:latin typeface="Arial" pitchFamily="34" charset="0"/>
                <a:cs typeface="Arial" pitchFamily="34" charset="0"/>
              </a:rPr>
              <a:t>nu sunt deloc implicite </a:t>
            </a:r>
            <a:r>
              <a:rPr lang="ro-RO" smtClean="0">
                <a:latin typeface="Arial" pitchFamily="34" charset="0"/>
                <a:cs typeface="Arial" pitchFamily="34" charset="0"/>
              </a:rPr>
              <a:t>şi ele </a:t>
            </a:r>
            <a:r>
              <a:rPr lang="ro-RO" b="1" i="1" smtClean="0">
                <a:solidFill>
                  <a:srgbClr val="FF0000"/>
                </a:solidFill>
                <a:latin typeface="Arial" pitchFamily="34" charset="0"/>
                <a:cs typeface="Arial" pitchFamily="34" charset="0"/>
              </a:rPr>
              <a:t>trebuiesc</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bine înţelese</a:t>
            </a:r>
            <a:r>
              <a:rPr lang="ro-RO" smtClean="0">
                <a:latin typeface="Arial" pitchFamily="34" charset="0"/>
                <a:cs typeface="Arial" pitchFamily="34" charset="0"/>
              </a:rPr>
              <a:t> de cei formează </a:t>
            </a:r>
            <a:r>
              <a:rPr lang="ro-RO" b="1" i="1" smtClean="0">
                <a:latin typeface="Arial" pitchFamily="34" charset="0"/>
                <a:cs typeface="Arial" pitchFamily="34" charset="0"/>
              </a:rPr>
              <a:t>colectivul de lucru</a:t>
            </a:r>
            <a:endParaRPr lang="en-US" b="1" i="1">
              <a:latin typeface="Arial" pitchFamily="34" charset="0"/>
              <a:cs typeface="Arial" pitchFamily="34" charset="0"/>
            </a:endParaRPr>
          </a:p>
        </p:txBody>
      </p:sp>
      <p:sp>
        <p:nvSpPr>
          <p:cNvPr id="10" name="Right Arrow 9"/>
          <p:cNvSpPr/>
          <p:nvPr/>
        </p:nvSpPr>
        <p:spPr>
          <a:xfrm>
            <a:off x="762000" y="47244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762000" y="55626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85800" y="3810000"/>
            <a:ext cx="4572000" cy="369332"/>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r>
              <a:rPr lang="ro-RO" b="1" i="1" smtClean="0">
                <a:solidFill>
                  <a:schemeClr val="accent1">
                    <a:lumMod val="75000"/>
                  </a:schemeClr>
                </a:solidFill>
                <a:latin typeface="Arial" pitchFamily="34" charset="0"/>
                <a:cs typeface="Arial" pitchFamily="34" charset="0"/>
              </a:rPr>
              <a:t>4. Uşurinţa de comunicare cu oamenii</a:t>
            </a:r>
            <a:endParaRPr lang="en-US" b="1" i="1">
              <a:solidFill>
                <a:schemeClr val="accent1">
                  <a:lumMod val="75000"/>
                </a:schemeClr>
              </a:solidFill>
              <a:latin typeface="Arial" pitchFamily="34" charset="0"/>
              <a:cs typeface="Arial"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81</a:t>
            </a:fld>
            <a:endParaRPr lang="en-US"/>
          </a:p>
        </p:txBody>
      </p:sp>
      <p:sp>
        <p:nvSpPr>
          <p:cNvPr id="3" name="Rectangle 2"/>
          <p:cNvSpPr/>
          <p:nvPr/>
        </p:nvSpPr>
        <p:spPr>
          <a:xfrm>
            <a:off x="762000" y="609600"/>
            <a:ext cx="4172937"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ro-RO" b="1" i="1" smtClean="0">
                <a:solidFill>
                  <a:schemeClr val="accent1">
                    <a:lumMod val="75000"/>
                  </a:schemeClr>
                </a:solidFill>
                <a:latin typeface="Arial" pitchFamily="34" charset="0"/>
                <a:cs typeface="Arial" pitchFamily="34" charset="0"/>
              </a:rPr>
              <a:t>5. Dorinţa de a se realiza în domeniu</a:t>
            </a:r>
            <a:endParaRPr lang="en-US" b="1" i="1">
              <a:solidFill>
                <a:schemeClr val="accent1">
                  <a:lumMod val="75000"/>
                </a:schemeClr>
              </a:solidFill>
              <a:latin typeface="Arial" pitchFamily="34" charset="0"/>
              <a:cs typeface="Arial" pitchFamily="34" charset="0"/>
            </a:endParaRPr>
          </a:p>
        </p:txBody>
      </p:sp>
      <p:sp>
        <p:nvSpPr>
          <p:cNvPr id="4" name="Rectangle 3"/>
          <p:cNvSpPr/>
          <p:nvPr/>
        </p:nvSpPr>
        <p:spPr>
          <a:xfrm>
            <a:off x="762000" y="1143000"/>
            <a:ext cx="1710725"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ro-RO" b="1" i="1" smtClean="0">
                <a:solidFill>
                  <a:schemeClr val="accent1">
                    <a:lumMod val="75000"/>
                  </a:schemeClr>
                </a:solidFill>
                <a:latin typeface="Arial" pitchFamily="34" charset="0"/>
                <a:cs typeface="Arial" pitchFamily="34" charset="0"/>
              </a:rPr>
              <a:t>6. Optimismul</a:t>
            </a:r>
            <a:endParaRPr lang="en-US" b="1" i="1">
              <a:solidFill>
                <a:schemeClr val="accent1">
                  <a:lumMod val="75000"/>
                </a:schemeClr>
              </a:solidFill>
              <a:latin typeface="Arial" pitchFamily="34" charset="0"/>
              <a:cs typeface="Arial" pitchFamily="34" charset="0"/>
            </a:endParaRPr>
          </a:p>
        </p:txBody>
      </p:sp>
      <p:sp>
        <p:nvSpPr>
          <p:cNvPr id="5" name="Rectangle 4"/>
          <p:cNvSpPr/>
          <p:nvPr/>
        </p:nvSpPr>
        <p:spPr>
          <a:xfrm>
            <a:off x="762000" y="1676400"/>
            <a:ext cx="3923959"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ro-RO" b="1" i="1" smtClean="0">
                <a:solidFill>
                  <a:schemeClr val="accent1">
                    <a:lumMod val="75000"/>
                  </a:schemeClr>
                </a:solidFill>
                <a:latin typeface="Arial" pitchFamily="34" charset="0"/>
                <a:cs typeface="Arial" pitchFamily="34" charset="0"/>
              </a:rPr>
              <a:t>7. O experienţă bogată în domeniu</a:t>
            </a:r>
            <a:endParaRPr lang="en-US" b="1" i="1">
              <a:solidFill>
                <a:schemeClr val="accent1">
                  <a:lumMod val="75000"/>
                </a:schemeClr>
              </a:solidFill>
              <a:latin typeface="Arial" pitchFamily="34" charset="0"/>
              <a:cs typeface="Arial" pitchFamily="34" charset="0"/>
            </a:endParaRPr>
          </a:p>
        </p:txBody>
      </p:sp>
      <p:sp>
        <p:nvSpPr>
          <p:cNvPr id="6" name="Rectangle 5"/>
          <p:cNvSpPr/>
          <p:nvPr/>
        </p:nvSpPr>
        <p:spPr>
          <a:xfrm>
            <a:off x="1143000" y="2286000"/>
            <a:ext cx="7391400" cy="1200329"/>
          </a:xfrm>
          <a:prstGeom prst="rect">
            <a:avLst/>
          </a:prstGeom>
          <a:solidFill>
            <a:srgbClr val="FFFF99"/>
          </a:solidFill>
        </p:spPr>
        <p:txBody>
          <a:bodyPr wrap="square">
            <a:spAutoFit/>
          </a:bodyPr>
          <a:lstStyle/>
          <a:p>
            <a:pPr algn="just"/>
            <a:r>
              <a:rPr lang="ro-RO" smtClean="0">
                <a:latin typeface="Arial" pitchFamily="34" charset="0"/>
                <a:cs typeface="Arial" pitchFamily="34" charset="0"/>
              </a:rPr>
              <a:t>Istoria ştiinţei ne arată că toate marile descoperiri au fost făcute de oameni foarte tineri (</a:t>
            </a:r>
            <a:r>
              <a:rPr lang="ro-RO" b="1" i="1" smtClean="0">
                <a:solidFill>
                  <a:schemeClr val="accent1">
                    <a:lumMod val="75000"/>
                  </a:schemeClr>
                </a:solidFill>
                <a:latin typeface="Arial" pitchFamily="34" charset="0"/>
                <a:cs typeface="Arial" pitchFamily="34" charset="0"/>
              </a:rPr>
              <a:t>Niels Bohr </a:t>
            </a:r>
            <a:r>
              <a:rPr lang="ro-RO" smtClean="0">
                <a:latin typeface="Arial" pitchFamily="34" charset="0"/>
                <a:cs typeface="Arial" pitchFamily="34" charset="0"/>
              </a:rPr>
              <a:t>nu împlinise 25 de ani când a descoperit structura atomului, </a:t>
            </a:r>
            <a:r>
              <a:rPr lang="ro-RO" b="1" i="1" smtClean="0">
                <a:solidFill>
                  <a:schemeClr val="accent1">
                    <a:lumMod val="75000"/>
                  </a:schemeClr>
                </a:solidFill>
                <a:latin typeface="Arial" pitchFamily="34" charset="0"/>
                <a:cs typeface="Arial" pitchFamily="34" charset="0"/>
              </a:rPr>
              <a:t>Albert Einstein </a:t>
            </a:r>
            <a:r>
              <a:rPr lang="ro-RO" smtClean="0">
                <a:latin typeface="Arial" pitchFamily="34" charset="0"/>
                <a:cs typeface="Arial" pitchFamily="34" charset="0"/>
              </a:rPr>
              <a:t>la fel când a publicat primul articol referitor la teoria relativităţii). </a:t>
            </a:r>
            <a:endParaRPr lang="en-US">
              <a:latin typeface="Arial" pitchFamily="34" charset="0"/>
              <a:cs typeface="Arial" pitchFamily="34" charset="0"/>
            </a:endParaRPr>
          </a:p>
        </p:txBody>
      </p:sp>
      <p:sp>
        <p:nvSpPr>
          <p:cNvPr id="7" name="Right Arrow 6"/>
          <p:cNvSpPr/>
          <p:nvPr/>
        </p:nvSpPr>
        <p:spPr>
          <a:xfrm>
            <a:off x="533400" y="23622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43000" y="3581400"/>
            <a:ext cx="7391400" cy="2585323"/>
          </a:xfrm>
          <a:prstGeom prst="rect">
            <a:avLst/>
          </a:prstGeom>
          <a:solidFill>
            <a:srgbClr val="FFFF99"/>
          </a:solidFill>
        </p:spPr>
        <p:txBody>
          <a:bodyPr wrap="square">
            <a:spAutoFit/>
          </a:bodyPr>
          <a:lstStyle/>
          <a:p>
            <a:pPr algn="just"/>
            <a:r>
              <a:rPr lang="ro-RO" smtClean="0">
                <a:latin typeface="Arial" pitchFamily="34" charset="0"/>
                <a:cs typeface="Arial" pitchFamily="34" charset="0"/>
              </a:rPr>
              <a:t>Explicaţia acestui fenomen ne-a dat-o </a:t>
            </a:r>
            <a:r>
              <a:rPr lang="ro-RO" b="1" i="1" smtClean="0">
                <a:solidFill>
                  <a:schemeClr val="accent1">
                    <a:lumMod val="75000"/>
                  </a:schemeClr>
                </a:solidFill>
                <a:latin typeface="Arial" pitchFamily="34" charset="0"/>
                <a:cs typeface="Arial" pitchFamily="34" charset="0"/>
              </a:rPr>
              <a:t>Thomas Kuhn</a:t>
            </a:r>
            <a:r>
              <a:rPr lang="ro-RO" smtClean="0">
                <a:latin typeface="Arial" pitchFamily="34" charset="0"/>
                <a:cs typeface="Arial" pitchFamily="34" charset="0"/>
              </a:rPr>
              <a:t>, în lucrarea "</a:t>
            </a:r>
            <a:r>
              <a:rPr lang="ro-RO" b="1" i="1" smtClean="0">
                <a:solidFill>
                  <a:schemeClr val="accent6">
                    <a:lumMod val="50000"/>
                  </a:schemeClr>
                </a:solidFill>
                <a:latin typeface="Arial" pitchFamily="34" charset="0"/>
                <a:cs typeface="Arial" pitchFamily="34" charset="0"/>
              </a:rPr>
              <a:t>Structura revoluţiilor ştiinţifice</a:t>
            </a:r>
            <a:r>
              <a:rPr lang="ro-RO" smtClean="0">
                <a:latin typeface="Arial" pitchFamily="34" charset="0"/>
                <a:cs typeface="Arial" pitchFamily="34" charset="0"/>
              </a:rPr>
              <a:t>" (1970), prin introducerea noţiunii de </a:t>
            </a:r>
            <a:r>
              <a:rPr lang="ro-RO" b="1" i="1" smtClean="0">
                <a:solidFill>
                  <a:srgbClr val="FF0000"/>
                </a:solidFill>
                <a:latin typeface="Arial" pitchFamily="34" charset="0"/>
                <a:cs typeface="Arial" pitchFamily="34" charset="0"/>
              </a:rPr>
              <a:t>paradigmă ştiinţifică </a:t>
            </a:r>
            <a:r>
              <a:rPr lang="ro-RO" smtClean="0">
                <a:latin typeface="Arial" pitchFamily="34" charset="0"/>
                <a:cs typeface="Arial" pitchFamily="34" charset="0"/>
              </a:rPr>
              <a:t>(un set de reguli pe care toată comunitatea ştiinţifică le acceptă fără a le mai pune în discuţie). Conform lui Kuhn, tinerii, încă neîndoctrinaţi cu paradigma în vigoare, au curajul de a o pune în discuţie şi, eventual, de a o răsturna.</a:t>
            </a:r>
            <a:r>
              <a:rPr lang="ro-RO" smtClean="0"/>
              <a:t> </a:t>
            </a:r>
            <a:r>
              <a:rPr lang="ro-RO" smtClean="0">
                <a:latin typeface="Arial" pitchFamily="34" charset="0"/>
                <a:cs typeface="Arial" pitchFamily="34" charset="0"/>
              </a:rPr>
              <a:t>Dar între capacitatea tinerilor de a răsturna lumea şi cerinţa de a fi foarte bine pregătit şi cu o experienţă în domeniu nu existã nicio contradicţie, a şti multe nu este nicidecum apanajul celor în vârstă.</a:t>
            </a:r>
            <a:endParaRPr lang="en-US">
              <a:latin typeface="Arial" pitchFamily="34" charset="0"/>
              <a:cs typeface="Arial" pitchFamily="34" charset="0"/>
            </a:endParaRPr>
          </a:p>
        </p:txBody>
      </p:sp>
      <p:sp>
        <p:nvSpPr>
          <p:cNvPr id="9" name="Right Arrow 8"/>
          <p:cNvSpPr/>
          <p:nvPr/>
        </p:nvSpPr>
        <p:spPr>
          <a:xfrm>
            <a:off x="533400" y="36576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62000" y="6248400"/>
            <a:ext cx="1967205"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ro-RO" b="1" i="1" smtClean="0">
                <a:solidFill>
                  <a:schemeClr val="accent1">
                    <a:lumMod val="75000"/>
                  </a:schemeClr>
                </a:solidFill>
                <a:latin typeface="Arial" pitchFamily="34" charset="0"/>
                <a:cs typeface="Arial" pitchFamily="34" charset="0"/>
              </a:rPr>
              <a:t>8. Multă fantezie</a:t>
            </a:r>
            <a:endParaRPr lang="en-US" b="1" i="1">
              <a:solidFill>
                <a:schemeClr val="accent1">
                  <a:lumMod val="75000"/>
                </a:schemeClr>
              </a:solidFill>
              <a:latin typeface="Arial" pitchFamily="34" charset="0"/>
              <a:cs typeface="Arial" pitchFamily="34"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82</a:t>
            </a:fld>
            <a:endParaRPr lang="en-US"/>
          </a:p>
        </p:txBody>
      </p:sp>
      <p:sp>
        <p:nvSpPr>
          <p:cNvPr id="3" name="Rectangle 2"/>
          <p:cNvSpPr/>
          <p:nvPr/>
        </p:nvSpPr>
        <p:spPr>
          <a:xfrm>
            <a:off x="1981200" y="1219200"/>
            <a:ext cx="6858000" cy="1754326"/>
          </a:xfrm>
          <a:prstGeom prst="rect">
            <a:avLst/>
          </a:prstGeom>
          <a:solidFill>
            <a:srgbClr val="FFFF99"/>
          </a:solidFill>
          <a:ln>
            <a:solidFill>
              <a:srgbClr val="C00000"/>
            </a:solidFill>
          </a:ln>
        </p:spPr>
        <p:txBody>
          <a:bodyPr wrap="square">
            <a:spAutoFit/>
          </a:bodyPr>
          <a:lstStyle/>
          <a:p>
            <a:pPr algn="just"/>
            <a:r>
              <a:rPr lang="ro-RO" smtClean="0">
                <a:latin typeface="Arial" pitchFamily="34" charset="0"/>
                <a:cs typeface="Arial" pitchFamily="34" charset="0"/>
              </a:rPr>
              <a:t>reunirea </a:t>
            </a:r>
            <a:r>
              <a:rPr lang="ro-RO" b="1" i="1" smtClean="0">
                <a:solidFill>
                  <a:schemeClr val="accent6">
                    <a:lumMod val="50000"/>
                  </a:schemeClr>
                </a:solidFill>
                <a:latin typeface="Arial" pitchFamily="34" charset="0"/>
                <a:cs typeface="Arial" pitchFamily="34" charset="0"/>
              </a:rPr>
              <a:t>tuturor calităţilor </a:t>
            </a:r>
            <a:r>
              <a:rPr lang="ro-RO" smtClean="0">
                <a:latin typeface="Arial" pitchFamily="34" charset="0"/>
                <a:cs typeface="Arial" pitchFamily="34" charset="0"/>
              </a:rPr>
              <a:t>de mai sus nu se întâlneşte întotdeauna. Se întâlnesc </a:t>
            </a:r>
            <a:r>
              <a:rPr lang="ro-RO" b="1" i="1" smtClean="0">
                <a:solidFill>
                  <a:schemeClr val="accent1">
                    <a:lumMod val="75000"/>
                  </a:schemeClr>
                </a:solidFill>
                <a:latin typeface="Arial" pitchFamily="34" charset="0"/>
                <a:cs typeface="Arial" pitchFamily="34" charset="0"/>
              </a:rPr>
              <a:t>oameni creativi </a:t>
            </a:r>
            <a:r>
              <a:rPr lang="ro-RO" smtClean="0">
                <a:latin typeface="Arial" pitchFamily="34" charset="0"/>
                <a:cs typeface="Arial" pitchFamily="34" charset="0"/>
              </a:rPr>
              <a:t>dar cărora </a:t>
            </a:r>
            <a:r>
              <a:rPr lang="ro-RO" b="1" i="1" smtClean="0">
                <a:solidFill>
                  <a:srgbClr val="FF0000"/>
                </a:solidFill>
                <a:latin typeface="Arial" pitchFamily="34" charset="0"/>
                <a:cs typeface="Arial" pitchFamily="34" charset="0"/>
              </a:rPr>
              <a:t>le lipseşte capacitatea de a transpune în practică ideea venită</a:t>
            </a:r>
            <a:r>
              <a:rPr lang="ro-RO" smtClean="0">
                <a:latin typeface="Arial" pitchFamily="34" charset="0"/>
                <a:cs typeface="Arial" pitchFamily="34" charset="0"/>
              </a:rPr>
              <a:t>, tot aşa cum vom găsi </a:t>
            </a:r>
            <a:r>
              <a:rPr lang="ro-RO" b="1" i="1" smtClean="0">
                <a:solidFill>
                  <a:schemeClr val="accent6">
                    <a:lumMod val="50000"/>
                  </a:schemeClr>
                </a:solidFill>
                <a:latin typeface="Arial" pitchFamily="34" charset="0"/>
                <a:cs typeface="Arial" pitchFamily="34" charset="0"/>
              </a:rPr>
              <a:t>oameni care nu sunt neapărat capabili de a genera idei foarte noi</a:t>
            </a:r>
            <a:r>
              <a:rPr lang="ro-RO" smtClean="0">
                <a:latin typeface="Arial" pitchFamily="34" charset="0"/>
                <a:cs typeface="Arial" pitchFamily="34" charset="0"/>
              </a:rPr>
              <a:t> dar care </a:t>
            </a:r>
            <a:r>
              <a:rPr lang="ro-RO" b="1" i="1" smtClean="0">
                <a:solidFill>
                  <a:srgbClr val="FF0000"/>
                </a:solidFill>
                <a:latin typeface="Arial" pitchFamily="34" charset="0"/>
                <a:cs typeface="Arial" pitchFamily="34" charset="0"/>
              </a:rPr>
              <a:t>reuşesc foarte bine să transpună în practică ideile</a:t>
            </a:r>
            <a:r>
              <a:rPr lang="ro-RO" smtClean="0">
                <a:latin typeface="Arial" pitchFamily="34" charset="0"/>
                <a:cs typeface="Arial" pitchFamily="34" charset="0"/>
              </a:rPr>
              <a:t> care li se oferă pe o cale oarecare</a:t>
            </a:r>
            <a:r>
              <a:rPr lang="ro-RO" smtClean="0"/>
              <a:t>.</a:t>
            </a:r>
            <a:endParaRPr lang="en-US"/>
          </a:p>
        </p:txBody>
      </p:sp>
      <p:sp>
        <p:nvSpPr>
          <p:cNvPr id="4" name="Rectangle 3"/>
          <p:cNvSpPr/>
          <p:nvPr/>
        </p:nvSpPr>
        <p:spPr>
          <a:xfrm>
            <a:off x="228600" y="762000"/>
            <a:ext cx="1676613"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ro-RO" b="1" i="1" smtClean="0">
                <a:solidFill>
                  <a:srgbClr val="FF0000"/>
                </a:solidFill>
                <a:latin typeface="Arial" pitchFamily="34" charset="0"/>
                <a:cs typeface="Arial" pitchFamily="34" charset="0"/>
              </a:rPr>
              <a:t>IMPORTANT !</a:t>
            </a:r>
            <a:endParaRPr lang="en-US" b="1" i="1">
              <a:solidFill>
                <a:srgbClr val="FF0000"/>
              </a:solidFill>
              <a:latin typeface="Arial" pitchFamily="34" charset="0"/>
              <a:cs typeface="Arial" pitchFamily="34" charset="0"/>
            </a:endParaRPr>
          </a:p>
        </p:txBody>
      </p:sp>
      <p:sp>
        <p:nvSpPr>
          <p:cNvPr id="6" name="Bent-Up Arrow 5"/>
          <p:cNvSpPr/>
          <p:nvPr/>
        </p:nvSpPr>
        <p:spPr>
          <a:xfrm rot="5400000">
            <a:off x="914400" y="1447800"/>
            <a:ext cx="990600" cy="685800"/>
          </a:xfrm>
          <a:prstGeom prst="bentUpArrow">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p:nvPicPr>
        <p:blipFill>
          <a:blip r:embed="rId2" cstate="print"/>
          <a:srcRect/>
          <a:stretch>
            <a:fillRect/>
          </a:stretch>
        </p:blipFill>
        <p:spPr bwMode="auto">
          <a:xfrm>
            <a:off x="533400" y="3657600"/>
            <a:ext cx="8153400" cy="2181225"/>
          </a:xfrm>
          <a:prstGeom prst="rect">
            <a:avLst/>
          </a:prstGeom>
          <a:solidFill>
            <a:srgbClr val="FFFF99"/>
          </a:solidFill>
          <a:ln w="9525">
            <a:noFill/>
            <a:miter lim="800000"/>
            <a:headEnd/>
            <a:tailEnd/>
          </a:ln>
          <a:effectLst>
            <a:glow rad="228600">
              <a:schemeClr val="accent6">
                <a:satMod val="175000"/>
                <a:alpha val="40000"/>
              </a:schemeClr>
            </a:glow>
          </a:effectLst>
        </p:spPr>
      </p:pic>
      <p:sp>
        <p:nvSpPr>
          <p:cNvPr id="8" name="Rectangle 7"/>
          <p:cNvSpPr/>
          <p:nvPr/>
        </p:nvSpPr>
        <p:spPr>
          <a:xfrm>
            <a:off x="3048000" y="6096000"/>
            <a:ext cx="3593100" cy="369332"/>
          </a:xfrm>
          <a:prstGeom prst="rect">
            <a:avLst/>
          </a:prstGeom>
          <a:solidFill>
            <a:srgbClr val="FFFF99"/>
          </a:solidFill>
          <a:ln>
            <a:solidFill>
              <a:srgbClr val="C00000"/>
            </a:solidFill>
          </a:ln>
        </p:spPr>
        <p:txBody>
          <a:bodyPr wrap="none">
            <a:spAutoFit/>
          </a:bodyPr>
          <a:lstStyle/>
          <a:p>
            <a:r>
              <a:rPr lang="ro-RO" b="1" smtClean="0">
                <a:solidFill>
                  <a:schemeClr val="tx2"/>
                </a:solidFill>
              </a:rPr>
              <a:t>Matricea de creativitate umanã</a:t>
            </a:r>
            <a:endParaRPr lang="en-US" b="1">
              <a:solidFill>
                <a:schemeClr val="tx2"/>
              </a:solidFill>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83</a:t>
            </a:fld>
            <a:endParaRPr lang="en-US"/>
          </a:p>
        </p:txBody>
      </p:sp>
      <p:sp>
        <p:nvSpPr>
          <p:cNvPr id="3" name="Rectangle 2"/>
          <p:cNvSpPr/>
          <p:nvPr/>
        </p:nvSpPr>
        <p:spPr>
          <a:xfrm>
            <a:off x="1447800" y="1371600"/>
            <a:ext cx="6477000" cy="1754326"/>
          </a:xfrm>
          <a:prstGeom prst="rect">
            <a:avLst/>
          </a:prstGeom>
        </p:spPr>
        <p:txBody>
          <a:bodyPr wrap="square">
            <a:spAutoFit/>
          </a:bodyPr>
          <a:lstStyle/>
          <a:p>
            <a:pPr algn="just"/>
            <a:r>
              <a:rPr lang="ro-RO" smtClean="0">
                <a:latin typeface="Arial" pitchFamily="34" charset="0"/>
                <a:cs typeface="Arial" pitchFamily="34" charset="0"/>
              </a:rPr>
              <a:t>Matricea ne oferă suficient material de reflexie. Desigur, </a:t>
            </a:r>
            <a:r>
              <a:rPr lang="ro-RO" b="1" i="1" smtClean="0">
                <a:solidFill>
                  <a:srgbClr val="FF0000"/>
                </a:solidFill>
                <a:latin typeface="Arial" pitchFamily="34" charset="0"/>
                <a:cs typeface="Arial" pitchFamily="34" charset="0"/>
              </a:rPr>
              <a:t>nu toată lumea poate fi un creator de excepţie,</a:t>
            </a:r>
            <a:r>
              <a:rPr lang="ro-RO" smtClean="0">
                <a:latin typeface="Arial" pitchFamily="34" charset="0"/>
                <a:cs typeface="Arial" pitchFamily="34" charset="0"/>
              </a:rPr>
              <a:t> dar cine </a:t>
            </a:r>
            <a:r>
              <a:rPr lang="ro-RO" b="1" i="1" smtClean="0">
                <a:solidFill>
                  <a:schemeClr val="accent1">
                    <a:lumMod val="75000"/>
                  </a:schemeClr>
                </a:solidFill>
                <a:latin typeface="Arial" pitchFamily="34" charset="0"/>
                <a:cs typeface="Arial" pitchFamily="34" charset="0"/>
              </a:rPr>
              <a:t>nu are nici calităţi creative şi nici inovaţionale, este bine să nu intre în domeniul afacerilor.</a:t>
            </a:r>
            <a:r>
              <a:rPr lang="ro-RO" smtClean="0">
                <a:solidFill>
                  <a:schemeClr val="accent1">
                    <a:lumMod val="75000"/>
                  </a:schemeClr>
                </a:solidFill>
                <a:latin typeface="Arial" pitchFamily="34" charset="0"/>
                <a:cs typeface="Arial" pitchFamily="34" charset="0"/>
              </a:rPr>
              <a:t> </a:t>
            </a:r>
            <a:r>
              <a:rPr lang="ro-RO" smtClean="0">
                <a:latin typeface="Arial" pitchFamily="34" charset="0"/>
                <a:cs typeface="Arial" pitchFamily="34" charset="0"/>
              </a:rPr>
              <a:t>Se mai poate observa că, sub aspectul succesului în afaceri, </a:t>
            </a:r>
            <a:r>
              <a:rPr lang="ro-RO" b="1" i="1" smtClean="0">
                <a:solidFill>
                  <a:srgbClr val="FF0000"/>
                </a:solidFill>
                <a:latin typeface="Arial" pitchFamily="34" charset="0"/>
                <a:cs typeface="Arial" pitchFamily="34" charset="0"/>
              </a:rPr>
              <a:t>calităţile inovante </a:t>
            </a:r>
            <a:r>
              <a:rPr lang="ro-RO" smtClean="0">
                <a:latin typeface="Arial" pitchFamily="34" charset="0"/>
                <a:cs typeface="Arial" pitchFamily="34" charset="0"/>
              </a:rPr>
              <a:t>sunt </a:t>
            </a:r>
            <a:r>
              <a:rPr lang="ro-RO" b="1" i="1" smtClean="0">
                <a:solidFill>
                  <a:srgbClr val="FF0000"/>
                </a:solidFill>
                <a:latin typeface="Arial" pitchFamily="34" charset="0"/>
                <a:cs typeface="Arial" pitchFamily="34" charset="0"/>
              </a:rPr>
              <a:t>mai valoroase decât cele de </a:t>
            </a:r>
            <a:r>
              <a:rPr lang="ro-RO" b="1" i="1" smtClean="0">
                <a:solidFill>
                  <a:schemeClr val="accent1">
                    <a:lumMod val="75000"/>
                  </a:schemeClr>
                </a:solidFill>
                <a:latin typeface="Arial" pitchFamily="34" charset="0"/>
                <a:cs typeface="Arial" pitchFamily="34" charset="0"/>
              </a:rPr>
              <a:t>creativitate</a:t>
            </a:r>
            <a:endParaRPr lang="en-US" b="1" i="1">
              <a:solidFill>
                <a:schemeClr val="accent1">
                  <a:lumMod val="75000"/>
                </a:schemeClr>
              </a:solidFill>
              <a:latin typeface="Arial" pitchFamily="34" charset="0"/>
              <a:cs typeface="Arial" pitchFamily="34" charset="0"/>
            </a:endParaRPr>
          </a:p>
        </p:txBody>
      </p:sp>
      <p:sp>
        <p:nvSpPr>
          <p:cNvPr id="4" name="Right Arrow 3"/>
          <p:cNvSpPr/>
          <p:nvPr/>
        </p:nvSpPr>
        <p:spPr>
          <a:xfrm>
            <a:off x="838200" y="14478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447800" y="3733800"/>
            <a:ext cx="6705600" cy="1477328"/>
          </a:xfrm>
          <a:prstGeom prst="rect">
            <a:avLst/>
          </a:prstGeom>
        </p:spPr>
        <p:txBody>
          <a:bodyPr wrap="square">
            <a:spAutoFit/>
          </a:bodyPr>
          <a:lstStyle/>
          <a:p>
            <a:pPr algn="just"/>
            <a:r>
              <a:rPr lang="ro-RO" smtClean="0">
                <a:latin typeface="Arial" pitchFamily="34" charset="0"/>
                <a:cs typeface="Arial" pitchFamily="34" charset="0"/>
              </a:rPr>
              <a:t>S-au fãcut numerase studii cu privire la </a:t>
            </a:r>
            <a:r>
              <a:rPr lang="ro-RO" b="1" i="1" smtClean="0">
                <a:solidFill>
                  <a:schemeClr val="accent1">
                    <a:lumMod val="75000"/>
                  </a:schemeClr>
                </a:solidFill>
                <a:latin typeface="Arial" pitchFamily="34" charset="0"/>
                <a:cs typeface="Arial" pitchFamily="34" charset="0"/>
              </a:rPr>
              <a:t>trăsăturile oamenilor</a:t>
            </a:r>
            <a:r>
              <a:rPr lang="ro-RO" smtClean="0">
                <a:latin typeface="Arial" pitchFamily="34" charset="0"/>
                <a:cs typeface="Arial" pitchFamily="34" charset="0"/>
              </a:rPr>
              <a:t>. Dupã sociologul englez Kirton, oamenii pot manifesta </a:t>
            </a:r>
            <a:r>
              <a:rPr lang="ro-RO" b="1" i="1" smtClean="0">
                <a:solidFill>
                  <a:srgbClr val="FF0000"/>
                </a:solidFill>
                <a:latin typeface="Arial" pitchFamily="34" charset="0"/>
                <a:cs typeface="Arial" pitchFamily="34" charset="0"/>
              </a:rPr>
              <a:t>trăsături de inventivitate </a:t>
            </a:r>
            <a:r>
              <a:rPr lang="ro-RO" smtClean="0">
                <a:latin typeface="Arial" pitchFamily="34" charset="0"/>
                <a:cs typeface="Arial" pitchFamily="34" charset="0"/>
              </a:rPr>
              <a:t>sau, din contră, de </a:t>
            </a:r>
            <a:r>
              <a:rPr lang="ro-RO" b="1" i="1" smtClean="0">
                <a:solidFill>
                  <a:schemeClr val="accent6">
                    <a:lumMod val="50000"/>
                  </a:schemeClr>
                </a:solidFill>
                <a:latin typeface="Arial" pitchFamily="34" charset="0"/>
                <a:cs typeface="Arial" pitchFamily="34" charset="0"/>
              </a:rPr>
              <a:t>pedanterie</a:t>
            </a:r>
            <a:r>
              <a:rPr lang="ro-RO" smtClean="0">
                <a:latin typeface="Arial" pitchFamily="34" charset="0"/>
                <a:cs typeface="Arial" pitchFamily="34" charset="0"/>
              </a:rPr>
              <a:t>.</a:t>
            </a:r>
            <a:endParaRPr lang="en-US" smtClean="0">
              <a:latin typeface="Arial" pitchFamily="34" charset="0"/>
              <a:cs typeface="Arial" pitchFamily="34" charset="0"/>
            </a:endParaRPr>
          </a:p>
          <a:p>
            <a:pPr algn="just"/>
            <a:r>
              <a:rPr lang="ro-RO" smtClean="0">
                <a:latin typeface="Arial" pitchFamily="34" charset="0"/>
                <a:cs typeface="Arial" pitchFamily="34" charset="0"/>
              </a:rPr>
              <a:t>Utilizând un test specific, Kirton obţine </a:t>
            </a:r>
            <a:r>
              <a:rPr lang="ro-RO" b="1" i="1" smtClean="0">
                <a:latin typeface="Arial" pitchFamily="34" charset="0"/>
                <a:cs typeface="Arial" pitchFamily="34" charset="0"/>
              </a:rPr>
              <a:t>distribuţia oamenilor în funcţie de </a:t>
            </a:r>
            <a:r>
              <a:rPr lang="ro-RO" b="1" i="1" smtClean="0">
                <a:solidFill>
                  <a:srgbClr val="FF0000"/>
                </a:solidFill>
                <a:latin typeface="Arial" pitchFamily="34" charset="0"/>
                <a:cs typeface="Arial" pitchFamily="34" charset="0"/>
              </a:rPr>
              <a:t>inventivitate</a:t>
            </a:r>
            <a:r>
              <a:rPr lang="ro-RO" b="1" i="1" smtClean="0">
                <a:latin typeface="Arial" pitchFamily="34" charset="0"/>
                <a:cs typeface="Arial" pitchFamily="34" charset="0"/>
              </a:rPr>
              <a:t> sau </a:t>
            </a:r>
            <a:r>
              <a:rPr lang="ro-RO" b="1" i="1" smtClean="0">
                <a:solidFill>
                  <a:schemeClr val="accent6">
                    <a:lumMod val="50000"/>
                  </a:schemeClr>
                </a:solidFill>
                <a:latin typeface="Arial" pitchFamily="34" charset="0"/>
                <a:cs typeface="Arial" pitchFamily="34" charset="0"/>
              </a:rPr>
              <a:t>pedanterie</a:t>
            </a:r>
            <a:r>
              <a:rPr lang="ro-RO" b="1" i="1" smtClean="0">
                <a:latin typeface="Arial" pitchFamily="34" charset="0"/>
                <a:cs typeface="Arial" pitchFamily="34" charset="0"/>
              </a:rPr>
              <a:t> după o curbă Gauss</a:t>
            </a:r>
            <a:endParaRPr lang="en-US" b="1" i="1">
              <a:latin typeface="Arial" pitchFamily="34" charset="0"/>
              <a:cs typeface="Arial" pitchFamily="34" charset="0"/>
            </a:endParaRPr>
          </a:p>
        </p:txBody>
      </p:sp>
      <p:sp>
        <p:nvSpPr>
          <p:cNvPr id="6" name="Right Arrow 5"/>
          <p:cNvSpPr/>
          <p:nvPr/>
        </p:nvSpPr>
        <p:spPr>
          <a:xfrm>
            <a:off x="762000" y="3810000"/>
            <a:ext cx="533400" cy="228600"/>
          </a:xfrm>
          <a:prstGeom prst="rightArrow">
            <a:avLst/>
          </a:prstGeom>
          <a:solidFill>
            <a:schemeClr val="accent5">
              <a:lumMod val="60000"/>
              <a:lumOff val="40000"/>
            </a:schemeClr>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84</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1143000" y="1295400"/>
            <a:ext cx="6703716" cy="4517028"/>
          </a:xfrm>
          <a:prstGeom prst="rect">
            <a:avLst/>
          </a:prstGeom>
          <a:noFill/>
          <a:ln w="9525">
            <a:noFill/>
            <a:miter lim="800000"/>
            <a:headEnd/>
            <a:tailEnd/>
          </a:ln>
          <a:effectLst>
            <a:glow rad="228600">
              <a:schemeClr val="accent5">
                <a:satMod val="175000"/>
                <a:alpha val="40000"/>
              </a:schemeClr>
            </a:glow>
          </a:effectLst>
        </p:spPr>
      </p:pic>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85</a:t>
            </a:fld>
            <a:endParaRPr lang="en-US"/>
          </a:p>
        </p:txBody>
      </p:sp>
      <p:sp>
        <p:nvSpPr>
          <p:cNvPr id="4" name="Rectangle 3"/>
          <p:cNvSpPr/>
          <p:nvPr/>
        </p:nvSpPr>
        <p:spPr>
          <a:xfrm>
            <a:off x="1066800" y="990600"/>
            <a:ext cx="7239000" cy="2585323"/>
          </a:xfrm>
          <a:prstGeom prst="rect">
            <a:avLst/>
          </a:prstGeom>
        </p:spPr>
        <p:txBody>
          <a:bodyPr wrap="square">
            <a:spAutoFit/>
          </a:bodyPr>
          <a:lstStyle/>
          <a:p>
            <a:pPr algn="just"/>
            <a:r>
              <a:rPr lang="ro-RO" smtClean="0">
                <a:latin typeface="Arial" pitchFamily="34" charset="0"/>
                <a:cs typeface="Arial" pitchFamily="34" charset="0"/>
              </a:rPr>
              <a:t>Testul Kirton cuprinde un număr de întrebări dintre care final se iau în calcul 32. Fiecare din ele cere o autoapreciere în termenii: </a:t>
            </a:r>
            <a:r>
              <a:rPr lang="ro-RO" b="1" smtClean="0">
                <a:solidFill>
                  <a:schemeClr val="accent6">
                    <a:lumMod val="50000"/>
                  </a:schemeClr>
                </a:solidFill>
                <a:latin typeface="Arial" pitchFamily="34" charset="0"/>
                <a:cs typeface="Arial" pitchFamily="34" charset="0"/>
              </a:rPr>
              <a:t>Foarte greu, greu, mijlociu, uşor, foarte uşor</a:t>
            </a:r>
            <a:r>
              <a:rPr lang="ro-RO" b="1" smtClean="0">
                <a:latin typeface="Arial" pitchFamily="34" charset="0"/>
                <a:cs typeface="Arial" pitchFamily="34" charset="0"/>
              </a:rPr>
              <a:t>, </a:t>
            </a:r>
            <a:r>
              <a:rPr lang="ro-RO" smtClean="0">
                <a:latin typeface="Arial" pitchFamily="34" charset="0"/>
                <a:cs typeface="Arial" pitchFamily="34" charset="0"/>
              </a:rPr>
              <a:t>cărora li se acordă note de 1..5 sau 5..1 (fără ca cel ce completează să ştie cum sunt dispuse notele, direct sau invers). </a:t>
            </a:r>
          </a:p>
          <a:p>
            <a:pPr algn="just"/>
            <a:endParaRPr lang="ro-RO" smtClean="0">
              <a:latin typeface="Arial" pitchFamily="34" charset="0"/>
              <a:cs typeface="Arial" pitchFamily="34" charset="0"/>
            </a:endParaRPr>
          </a:p>
          <a:p>
            <a:pPr algn="just"/>
            <a:r>
              <a:rPr lang="ro-RO" smtClean="0">
                <a:latin typeface="Arial" pitchFamily="34" charset="0"/>
                <a:cs typeface="Arial" pitchFamily="34" charset="0"/>
              </a:rPr>
              <a:t>Nota rezultată final este </a:t>
            </a:r>
            <a:r>
              <a:rPr lang="ro-RO" b="1" i="1" smtClean="0">
                <a:solidFill>
                  <a:schemeClr val="accent1">
                    <a:lumMod val="75000"/>
                  </a:schemeClr>
                </a:solidFill>
                <a:latin typeface="Arial" pitchFamily="34" charset="0"/>
                <a:cs typeface="Arial" pitchFamily="34" charset="0"/>
              </a:rPr>
              <a:t>nota Kirton</a:t>
            </a:r>
            <a:r>
              <a:rPr lang="ro-RO" smtClean="0">
                <a:latin typeface="Arial" pitchFamily="34" charset="0"/>
                <a:cs typeface="Arial" pitchFamily="34" charset="0"/>
              </a:rPr>
              <a:t>, </a:t>
            </a:r>
            <a:r>
              <a:rPr lang="ro-RO" b="1" smtClean="0">
                <a:solidFill>
                  <a:srgbClr val="FF0000"/>
                </a:solidFill>
                <a:latin typeface="Arial" pitchFamily="34" charset="0"/>
                <a:cs typeface="Arial" pitchFamily="34" charset="0"/>
              </a:rPr>
              <a:t>Max = 160</a:t>
            </a:r>
            <a:r>
              <a:rPr lang="ro-RO" smtClean="0">
                <a:latin typeface="Arial" pitchFamily="34" charset="0"/>
                <a:cs typeface="Arial" pitchFamily="34" charset="0"/>
              </a:rPr>
              <a:t>, </a:t>
            </a:r>
            <a:r>
              <a:rPr lang="en-US" b="1" smtClean="0">
                <a:solidFill>
                  <a:srgbClr val="FF0000"/>
                </a:solidFill>
                <a:latin typeface="Arial" pitchFamily="34" charset="0"/>
                <a:cs typeface="Arial" pitchFamily="34" charset="0"/>
              </a:rPr>
              <a:t>M</a:t>
            </a:r>
            <a:r>
              <a:rPr lang="ro-RO" b="1" smtClean="0">
                <a:solidFill>
                  <a:srgbClr val="FF0000"/>
                </a:solidFill>
                <a:latin typeface="Arial" pitchFamily="34" charset="0"/>
                <a:cs typeface="Arial" pitchFamily="34" charset="0"/>
              </a:rPr>
              <a:t>in = 32</a:t>
            </a:r>
            <a:r>
              <a:rPr lang="ro-RO" smtClean="0">
                <a:latin typeface="Arial" pitchFamily="34" charset="0"/>
                <a:cs typeface="Arial" pitchFamily="34" charset="0"/>
              </a:rPr>
              <a:t>, </a:t>
            </a:r>
            <a:r>
              <a:rPr lang="en-US" b="1" i="1" smtClean="0">
                <a:solidFill>
                  <a:srgbClr val="FF0000"/>
                </a:solidFill>
                <a:latin typeface="Arial" pitchFamily="34" charset="0"/>
                <a:cs typeface="Arial" pitchFamily="34" charset="0"/>
              </a:rPr>
              <a:t>M</a:t>
            </a:r>
            <a:r>
              <a:rPr lang="ro-RO" b="1" i="1" smtClean="0">
                <a:solidFill>
                  <a:srgbClr val="FF0000"/>
                </a:solidFill>
                <a:latin typeface="Arial" pitchFamily="34" charset="0"/>
                <a:cs typeface="Arial" pitchFamily="34" charset="0"/>
              </a:rPr>
              <a:t>ediana la 96</a:t>
            </a:r>
            <a:r>
              <a:rPr lang="ro-RO" smtClean="0">
                <a:latin typeface="Arial" pitchFamily="34" charset="0"/>
                <a:cs typeface="Arial" pitchFamily="34" charset="0"/>
              </a:rPr>
              <a:t> şi ea exprimă </a:t>
            </a:r>
            <a:r>
              <a:rPr lang="ro-RO" b="1" i="1" smtClean="0">
                <a:solidFill>
                  <a:schemeClr val="accent1">
                    <a:lumMod val="75000"/>
                  </a:schemeClr>
                </a:solidFill>
                <a:latin typeface="Arial" pitchFamily="34" charset="0"/>
                <a:cs typeface="Arial" pitchFamily="34" charset="0"/>
              </a:rPr>
              <a:t>creativitatea</a:t>
            </a:r>
            <a:r>
              <a:rPr lang="ro-RO" smtClean="0">
                <a:latin typeface="Arial" pitchFamily="34" charset="0"/>
                <a:cs typeface="Arial" pitchFamily="34" charset="0"/>
              </a:rPr>
              <a:t> şi </a:t>
            </a:r>
            <a:r>
              <a:rPr lang="ro-RO" b="1" i="1" smtClean="0">
                <a:solidFill>
                  <a:schemeClr val="accent6">
                    <a:lumMod val="50000"/>
                  </a:schemeClr>
                </a:solidFill>
                <a:latin typeface="Arial" pitchFamily="34" charset="0"/>
                <a:cs typeface="Arial" pitchFamily="34" charset="0"/>
              </a:rPr>
              <a:t>spiritul inventiv </a:t>
            </a:r>
            <a:r>
              <a:rPr lang="ro-RO" smtClean="0">
                <a:latin typeface="Arial" pitchFamily="34" charset="0"/>
                <a:cs typeface="Arial" pitchFamily="34" charset="0"/>
              </a:rPr>
              <a:t>al celui testat (In figură, mediana s-a notat cu 0), .</a:t>
            </a:r>
            <a:endParaRPr lang="en-US">
              <a:latin typeface="Arial" pitchFamily="34" charset="0"/>
              <a:cs typeface="Arial" pitchFamily="34" charset="0"/>
            </a:endParaRPr>
          </a:p>
        </p:txBody>
      </p:sp>
      <p:sp>
        <p:nvSpPr>
          <p:cNvPr id="5" name="Rectangle 4"/>
          <p:cNvSpPr/>
          <p:nvPr/>
        </p:nvSpPr>
        <p:spPr>
          <a:xfrm>
            <a:off x="914400" y="3810000"/>
            <a:ext cx="7391400" cy="2585323"/>
          </a:xfrm>
          <a:prstGeom prst="rect">
            <a:avLst/>
          </a:prstGeom>
        </p:spPr>
        <p:txBody>
          <a:bodyPr wrap="square">
            <a:spAutoFit/>
          </a:bodyPr>
          <a:lstStyle/>
          <a:p>
            <a:pPr algn="just"/>
            <a:r>
              <a:rPr lang="ro-RO" smtClean="0">
                <a:latin typeface="Arial" pitchFamily="34" charset="0"/>
                <a:cs typeface="Arial" pitchFamily="34" charset="0"/>
              </a:rPr>
              <a:t>Note sub 96 au </a:t>
            </a:r>
            <a:r>
              <a:rPr lang="ro-RO" b="1" i="1" smtClean="0">
                <a:solidFill>
                  <a:schemeClr val="accent6">
                    <a:lumMod val="50000"/>
                  </a:schemeClr>
                </a:solidFill>
                <a:latin typeface="Arial" pitchFamily="34" charset="0"/>
                <a:cs typeface="Arial" pitchFamily="34" charset="0"/>
              </a:rPr>
              <a:t>persoanele pedante</a:t>
            </a:r>
            <a:r>
              <a:rPr lang="ro-RO" smtClean="0">
                <a:latin typeface="Arial" pitchFamily="34" charset="0"/>
                <a:cs typeface="Arial" pitchFamily="34" charset="0"/>
              </a:rPr>
              <a:t>, a căror deviză ar putea fi : </a:t>
            </a:r>
          </a:p>
          <a:p>
            <a:pPr algn="just"/>
            <a:r>
              <a:rPr lang="ro-RO" smtClean="0">
                <a:solidFill>
                  <a:srgbClr val="FF0000"/>
                </a:solidFill>
                <a:latin typeface="Arial" pitchFamily="34" charset="0"/>
                <a:cs typeface="Arial" pitchFamily="34" charset="0"/>
              </a:rPr>
              <a:t>"</a:t>
            </a:r>
            <a:r>
              <a:rPr lang="ro-RO" b="1" smtClean="0">
                <a:solidFill>
                  <a:srgbClr val="FF0000"/>
                </a:solidFill>
                <a:latin typeface="Arial" pitchFamily="34" charset="0"/>
                <a:cs typeface="Arial" pitchFamily="34" charset="0"/>
              </a:rPr>
              <a:t>să facem lucrurile mai bine"</a:t>
            </a:r>
            <a:endParaRPr lang="en-US" smtClean="0">
              <a:solidFill>
                <a:srgbClr val="FF0000"/>
              </a:solidFill>
              <a:latin typeface="Arial" pitchFamily="34" charset="0"/>
              <a:cs typeface="Arial" pitchFamily="34" charset="0"/>
            </a:endParaRPr>
          </a:p>
          <a:p>
            <a:pPr algn="just"/>
            <a:r>
              <a:rPr lang="ro-RO" smtClean="0">
                <a:latin typeface="Arial" pitchFamily="34" charset="0"/>
                <a:cs typeface="Arial" pitchFamily="34" charset="0"/>
              </a:rPr>
              <a:t>Sunt caracterizaţi  de respect faţã de reguli,  conformitate,  eficienţă şi îmbunătăţiri continue cu paşi mici.</a:t>
            </a:r>
          </a:p>
          <a:p>
            <a:pPr algn="just"/>
            <a:endParaRPr lang="en-US" smtClean="0">
              <a:latin typeface="Arial" pitchFamily="34" charset="0"/>
              <a:cs typeface="Arial" pitchFamily="34" charset="0"/>
            </a:endParaRPr>
          </a:p>
          <a:p>
            <a:pPr algn="just"/>
            <a:r>
              <a:rPr lang="ro-RO" smtClean="0">
                <a:latin typeface="Arial" pitchFamily="34" charset="0"/>
                <a:cs typeface="Arial" pitchFamily="34" charset="0"/>
              </a:rPr>
              <a:t>Peste 96 sunt cei </a:t>
            </a:r>
            <a:r>
              <a:rPr lang="ro-RO" b="1" i="1" smtClean="0">
                <a:solidFill>
                  <a:schemeClr val="accent2">
                    <a:lumMod val="75000"/>
                  </a:schemeClr>
                </a:solidFill>
                <a:latin typeface="Arial" pitchFamily="34" charset="0"/>
                <a:cs typeface="Arial" pitchFamily="34" charset="0"/>
              </a:rPr>
              <a:t>creativ</a:t>
            </a:r>
            <a:r>
              <a:rPr lang="ro-RO" b="1" i="1" smtClean="0">
                <a:solidFill>
                  <a:schemeClr val="accent1">
                    <a:lumMod val="75000"/>
                  </a:schemeClr>
                </a:solidFill>
                <a:latin typeface="Arial" pitchFamily="34" charset="0"/>
                <a:cs typeface="Arial" pitchFamily="34" charset="0"/>
              </a:rPr>
              <a:t>i</a:t>
            </a:r>
            <a:r>
              <a:rPr lang="ro-RO" smtClean="0">
                <a:latin typeface="Arial" pitchFamily="34" charset="0"/>
                <a:cs typeface="Arial" pitchFamily="34" charset="0"/>
              </a:rPr>
              <a:t>, oameni cu deviza:</a:t>
            </a:r>
            <a:endParaRPr lang="en-US" smtClean="0">
              <a:latin typeface="Arial" pitchFamily="34" charset="0"/>
              <a:cs typeface="Arial" pitchFamily="34" charset="0"/>
            </a:endParaRPr>
          </a:p>
          <a:p>
            <a:pPr algn="just"/>
            <a:r>
              <a:rPr lang="ro-RO" b="1" smtClean="0">
                <a:solidFill>
                  <a:srgbClr val="FF0000"/>
                </a:solidFill>
                <a:latin typeface="Arial" pitchFamily="34" charset="0"/>
                <a:cs typeface="Arial" pitchFamily="34" charset="0"/>
              </a:rPr>
              <a:t>"să facem totul altfel"</a:t>
            </a:r>
            <a:endParaRPr lang="en-US" smtClean="0">
              <a:solidFill>
                <a:srgbClr val="FF0000"/>
              </a:solidFill>
              <a:latin typeface="Arial" pitchFamily="34" charset="0"/>
              <a:cs typeface="Arial" pitchFamily="34" charset="0"/>
            </a:endParaRPr>
          </a:p>
          <a:p>
            <a:pPr algn="just"/>
            <a:r>
              <a:rPr lang="ro-RO" smtClean="0">
                <a:latin typeface="Arial" pitchFamily="34" charset="0"/>
                <a:cs typeface="Arial" pitchFamily="34" charset="0"/>
              </a:rPr>
              <a:t>Sunt caracterizaţi de tendinţa de a privi problemele din unghiuri neaşteptate, dorinţa de schimbare, indisciplină şi nesupunere.</a:t>
            </a:r>
            <a:endParaRPr lang="en-US">
              <a:latin typeface="Arial" pitchFamily="34" charset="0"/>
              <a:cs typeface="Arial" pitchFamily="34"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86</a:t>
            </a:fld>
            <a:endParaRPr lang="en-US"/>
          </a:p>
        </p:txBody>
      </p:sp>
      <p:graphicFrame>
        <p:nvGraphicFramePr>
          <p:cNvPr id="4" name="Table 3"/>
          <p:cNvGraphicFramePr>
            <a:graphicFrameLocks noGrp="1"/>
          </p:cNvGraphicFramePr>
          <p:nvPr/>
        </p:nvGraphicFramePr>
        <p:xfrm>
          <a:off x="1295397" y="533399"/>
          <a:ext cx="7010402" cy="6174898"/>
        </p:xfrm>
        <a:graphic>
          <a:graphicData uri="http://schemas.openxmlformats.org/drawingml/2006/table">
            <a:tbl>
              <a:tblPr/>
              <a:tblGrid>
                <a:gridCol w="3505201"/>
                <a:gridCol w="3505201"/>
              </a:tblGrid>
              <a:tr h="711544">
                <a:tc>
                  <a:txBody>
                    <a:bodyPr/>
                    <a:lstStyle/>
                    <a:p>
                      <a:pPr marR="240665" indent="8890">
                        <a:lnSpc>
                          <a:spcPts val="1370"/>
                        </a:lnSpc>
                        <a:spcAft>
                          <a:spcPts val="0"/>
                        </a:spcAft>
                      </a:pPr>
                      <a:r>
                        <a:rPr lang="ro-RO" sz="1400" spc="-10">
                          <a:solidFill>
                            <a:srgbClr val="000000"/>
                          </a:solidFill>
                          <a:latin typeface="Times New Roman"/>
                          <a:ea typeface="Times New Roman"/>
                          <a:cs typeface="Times New Roman"/>
                        </a:rPr>
                        <a:t>*Sunt caracterizaţi de precizie, </a:t>
                      </a:r>
                      <a:r>
                        <a:rPr lang="ro-RO" sz="1400" spc="-10" smtClean="0">
                          <a:solidFill>
                            <a:srgbClr val="000000"/>
                          </a:solidFill>
                          <a:latin typeface="Times New Roman"/>
                          <a:ea typeface="Times New Roman"/>
                          <a:cs typeface="Times New Roman"/>
                        </a:rPr>
                        <a:t>constanţă, </a:t>
                      </a:r>
                      <a:r>
                        <a:rPr lang="ro-RO" sz="1400" spc="-15" smtClean="0">
                          <a:solidFill>
                            <a:srgbClr val="000000"/>
                          </a:solidFill>
                          <a:latin typeface="Times New Roman"/>
                          <a:ea typeface="Times New Roman"/>
                          <a:cs typeface="Times New Roman"/>
                        </a:rPr>
                        <a:t>eficienţă, prudenţă, </a:t>
                      </a:r>
                      <a:r>
                        <a:rPr lang="ro-RO" sz="1400" spc="-15">
                          <a:solidFill>
                            <a:srgbClr val="000000"/>
                          </a:solidFill>
                          <a:latin typeface="Times New Roman"/>
                          <a:ea typeface="Times New Roman"/>
                          <a:cs typeface="Times New Roman"/>
                        </a:rPr>
                        <a:t>conformitate, spirit </a:t>
                      </a:r>
                      <a:r>
                        <a:rPr lang="ro-RO" sz="1400">
                          <a:solidFill>
                            <a:srgbClr val="000000"/>
                          </a:solidFill>
                          <a:latin typeface="Times New Roman"/>
                          <a:ea typeface="Times New Roman"/>
                          <a:cs typeface="Times New Roman"/>
                        </a:rPr>
                        <a:t>metodic</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399415" indent="-3175">
                        <a:lnSpc>
                          <a:spcPts val="1370"/>
                        </a:lnSpc>
                        <a:spcAft>
                          <a:spcPts val="0"/>
                        </a:spcAft>
                      </a:pPr>
                      <a:r>
                        <a:rPr lang="ro-RO" sz="1400" spc="-5">
                          <a:solidFill>
                            <a:srgbClr val="000000"/>
                          </a:solidFill>
                          <a:latin typeface="Times New Roman"/>
                          <a:ea typeface="Times New Roman"/>
                          <a:cs typeface="Times New Roman"/>
                        </a:rPr>
                        <a:t>*Par indisciplinaţi, au un stil propriu şi </a:t>
                      </a:r>
                      <a:r>
                        <a:rPr lang="ro-RO" sz="1400">
                          <a:solidFill>
                            <a:srgbClr val="000000"/>
                          </a:solidFill>
                          <a:latin typeface="Times New Roman"/>
                          <a:ea typeface="Times New Roman"/>
                          <a:cs typeface="Times New Roman"/>
                        </a:rPr>
                        <a:t>uneori ciudat de a aborda problemele.</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11544">
                <a:tc>
                  <a:txBody>
                    <a:bodyPr/>
                    <a:lstStyle/>
                    <a:p>
                      <a:pPr marR="194945">
                        <a:lnSpc>
                          <a:spcPts val="1390"/>
                        </a:lnSpc>
                        <a:spcAft>
                          <a:spcPts val="0"/>
                        </a:spcAft>
                      </a:pPr>
                      <a:r>
                        <a:rPr lang="ro-RO" sz="1400" spc="-5">
                          <a:solidFill>
                            <a:srgbClr val="000000"/>
                          </a:solidFill>
                          <a:latin typeface="Times New Roman"/>
                          <a:ea typeface="Times New Roman"/>
                          <a:cs typeface="Times New Roman"/>
                        </a:rPr>
                        <a:t>*Sunt preocupaţi </a:t>
                      </a:r>
                      <a:r>
                        <a:rPr lang="ro-RO" sz="1400" spc="-5" smtClean="0">
                          <a:solidFill>
                            <a:srgbClr val="000000"/>
                          </a:solidFill>
                          <a:latin typeface="Times New Roman"/>
                          <a:ea typeface="Times New Roman"/>
                          <a:cs typeface="Times New Roman"/>
                        </a:rPr>
                        <a:t>să </a:t>
                      </a:r>
                      <a:r>
                        <a:rPr lang="ro-RO" sz="1400" spc="-5">
                          <a:solidFill>
                            <a:srgbClr val="000000"/>
                          </a:solidFill>
                          <a:latin typeface="Times New Roman"/>
                          <a:ea typeface="Times New Roman"/>
                          <a:cs typeface="Times New Roman"/>
                        </a:rPr>
                        <a:t>rezolve problemele în suspensie ale sistemului acceptat ca atare.</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231775" indent="8890">
                        <a:lnSpc>
                          <a:spcPts val="1370"/>
                        </a:lnSpc>
                        <a:spcAft>
                          <a:spcPts val="0"/>
                        </a:spcAft>
                      </a:pPr>
                      <a:r>
                        <a:rPr lang="ro-RO" sz="1400" spc="-5">
                          <a:solidFill>
                            <a:srgbClr val="000000"/>
                          </a:solidFill>
                          <a:latin typeface="Times New Roman"/>
                          <a:ea typeface="Times New Roman"/>
                          <a:cs typeface="Times New Roman"/>
                        </a:rPr>
                        <a:t>*Adesea </a:t>
                      </a:r>
                      <a:r>
                        <a:rPr lang="ro-RO" sz="1400" spc="-5" smtClean="0">
                          <a:solidFill>
                            <a:srgbClr val="000000"/>
                          </a:solidFill>
                          <a:latin typeface="Times New Roman"/>
                          <a:ea typeface="Times New Roman"/>
                          <a:cs typeface="Times New Roman"/>
                        </a:rPr>
                        <a:t>contestă </a:t>
                      </a:r>
                      <a:r>
                        <a:rPr lang="ro-RO" sz="1400" spc="-5">
                          <a:solidFill>
                            <a:srgbClr val="000000"/>
                          </a:solidFill>
                          <a:latin typeface="Times New Roman"/>
                          <a:ea typeface="Times New Roman"/>
                          <a:cs typeface="Times New Roman"/>
                        </a:rPr>
                        <a:t>în totalitate sistemul , </a:t>
                      </a:r>
                      <a:r>
                        <a:rPr lang="ro-RO" sz="1400" spc="-5" smtClean="0">
                          <a:solidFill>
                            <a:srgbClr val="000000"/>
                          </a:solidFill>
                          <a:latin typeface="Times New Roman"/>
                          <a:ea typeface="Times New Roman"/>
                          <a:cs typeface="Times New Roman"/>
                        </a:rPr>
                        <a:t>căutând </a:t>
                      </a:r>
                      <a:r>
                        <a:rPr lang="ro-RO" sz="1400" spc="-5">
                          <a:solidFill>
                            <a:srgbClr val="000000"/>
                          </a:solidFill>
                          <a:latin typeface="Times New Roman"/>
                          <a:ea typeface="Times New Roman"/>
                          <a:cs typeface="Times New Roman"/>
                        </a:rPr>
                        <a:t>soluţii alternative, cel mai adesea </a:t>
                      </a:r>
                      <a:r>
                        <a:rPr lang="ro-RO" sz="1400">
                          <a:solidFill>
                            <a:srgbClr val="000000"/>
                          </a:solidFill>
                          <a:latin typeface="Times New Roman"/>
                          <a:ea typeface="Times New Roman"/>
                          <a:cs typeface="Times New Roman"/>
                        </a:rPr>
                        <a:t>atipice.</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4363">
                <a:tc>
                  <a:txBody>
                    <a:bodyPr/>
                    <a:lstStyle/>
                    <a:p>
                      <a:pPr marR="176530" indent="8890">
                        <a:lnSpc>
                          <a:spcPts val="1370"/>
                        </a:lnSpc>
                        <a:spcAft>
                          <a:spcPts val="0"/>
                        </a:spcAft>
                      </a:pPr>
                      <a:r>
                        <a:rPr lang="ro-RO" sz="1400" spc="-10">
                          <a:solidFill>
                            <a:srgbClr val="000000"/>
                          </a:solidFill>
                          <a:latin typeface="Times New Roman"/>
                          <a:ea typeface="Times New Roman"/>
                          <a:cs typeface="Times New Roman"/>
                        </a:rPr>
                        <a:t>*Soluţiile problemelor sunt </a:t>
                      </a:r>
                      <a:r>
                        <a:rPr lang="ro-RO" sz="1400" spc="-10" smtClean="0">
                          <a:solidFill>
                            <a:srgbClr val="000000"/>
                          </a:solidFill>
                          <a:latin typeface="Times New Roman"/>
                          <a:ea typeface="Times New Roman"/>
                          <a:cs typeface="Times New Roman"/>
                        </a:rPr>
                        <a:t>căutate după </a:t>
                      </a:r>
                      <a:r>
                        <a:rPr lang="ro-RO" sz="1400" spc="-10">
                          <a:solidFill>
                            <a:srgbClr val="000000"/>
                          </a:solidFill>
                          <a:latin typeface="Times New Roman"/>
                          <a:ea typeface="Times New Roman"/>
                          <a:cs typeface="Times New Roman"/>
                        </a:rPr>
                        <a:t>o </a:t>
                      </a:r>
                      <a:r>
                        <a:rPr lang="ro-RO" sz="1400">
                          <a:solidFill>
                            <a:srgbClr val="000000"/>
                          </a:solidFill>
                          <a:latin typeface="Times New Roman"/>
                          <a:ea typeface="Times New Roman"/>
                          <a:cs typeface="Times New Roman"/>
                        </a:rPr>
                        <a:t>metodologie </a:t>
                      </a:r>
                      <a:r>
                        <a:rPr lang="ro-RO" sz="1400" smtClean="0">
                          <a:solidFill>
                            <a:srgbClr val="000000"/>
                          </a:solidFill>
                          <a:latin typeface="Times New Roman"/>
                          <a:ea typeface="Times New Roman"/>
                          <a:cs typeface="Times New Roman"/>
                        </a:rPr>
                        <a:t>stabilită </a:t>
                      </a:r>
                      <a:r>
                        <a:rPr lang="ro-RO" sz="1400">
                          <a:solidFill>
                            <a:srgbClr val="000000"/>
                          </a:solidFill>
                          <a:latin typeface="Times New Roman"/>
                          <a:ea typeface="Times New Roman"/>
                          <a:cs typeface="Times New Roman"/>
                        </a:rPr>
                        <a:t>şi </a:t>
                      </a:r>
                      <a:r>
                        <a:rPr lang="ro-RO" sz="1400" smtClean="0">
                          <a:solidFill>
                            <a:srgbClr val="000000"/>
                          </a:solidFill>
                          <a:latin typeface="Times New Roman"/>
                          <a:ea typeface="Times New Roman"/>
                          <a:cs typeface="Times New Roman"/>
                        </a:rPr>
                        <a:t>verificată.</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234950" indent="8890">
                        <a:lnSpc>
                          <a:spcPts val="1345"/>
                        </a:lnSpc>
                        <a:spcAft>
                          <a:spcPts val="0"/>
                        </a:spcAft>
                      </a:pPr>
                      <a:r>
                        <a:rPr lang="ro-RO" sz="1400" spc="-10">
                          <a:solidFill>
                            <a:srgbClr val="000000"/>
                          </a:solidFill>
                          <a:latin typeface="Times New Roman"/>
                          <a:ea typeface="Times New Roman"/>
                          <a:cs typeface="Times New Roman"/>
                        </a:rPr>
                        <a:t>*</a:t>
                      </a:r>
                      <a:r>
                        <a:rPr lang="ro-RO" sz="1400" spc="-10" smtClean="0">
                          <a:solidFill>
                            <a:srgbClr val="000000"/>
                          </a:solidFill>
                          <a:latin typeface="Times New Roman"/>
                          <a:ea typeface="Times New Roman"/>
                          <a:cs typeface="Times New Roman"/>
                        </a:rPr>
                        <a:t>Caută parcă înadins </a:t>
                      </a:r>
                      <a:r>
                        <a:rPr lang="ro-RO" sz="1400" spc="-10">
                          <a:solidFill>
                            <a:srgbClr val="000000"/>
                          </a:solidFill>
                          <a:latin typeface="Times New Roman"/>
                          <a:ea typeface="Times New Roman"/>
                          <a:cs typeface="Times New Roman"/>
                        </a:rPr>
                        <a:t>soluţii complicate şi </a:t>
                      </a:r>
                      <a:r>
                        <a:rPr lang="ro-RO" sz="1400">
                          <a:solidFill>
                            <a:srgbClr val="000000"/>
                          </a:solidFill>
                          <a:latin typeface="Times New Roman"/>
                          <a:ea typeface="Times New Roman"/>
                          <a:cs typeface="Times New Roman"/>
                        </a:rPr>
                        <a:t>ieşite din comun.</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48725">
                <a:tc>
                  <a:txBody>
                    <a:bodyPr/>
                    <a:lstStyle/>
                    <a:p>
                      <a:pPr marR="82550" indent="6350">
                        <a:lnSpc>
                          <a:spcPts val="1370"/>
                        </a:lnSpc>
                        <a:spcAft>
                          <a:spcPts val="0"/>
                        </a:spcAft>
                      </a:pPr>
                      <a:r>
                        <a:rPr lang="ro-RO" sz="1400" spc="-5">
                          <a:solidFill>
                            <a:srgbClr val="000000"/>
                          </a:solidFill>
                          <a:latin typeface="Times New Roman"/>
                          <a:ea typeface="Times New Roman"/>
                          <a:cs typeface="Times New Roman"/>
                        </a:rPr>
                        <a:t>*Reduc rezolvarea problemelor la o succesiune de paşi ce se </a:t>
                      </a:r>
                      <a:r>
                        <a:rPr lang="ro-RO" sz="1400" spc="-5" smtClean="0">
                          <a:solidFill>
                            <a:srgbClr val="000000"/>
                          </a:solidFill>
                          <a:latin typeface="Times New Roman"/>
                          <a:ea typeface="Times New Roman"/>
                          <a:cs typeface="Times New Roman"/>
                        </a:rPr>
                        <a:t>rezolvă </a:t>
                      </a:r>
                      <a:r>
                        <a:rPr lang="ro-RO" sz="1400" spc="-5">
                          <a:solidFill>
                            <a:srgbClr val="000000"/>
                          </a:solidFill>
                          <a:latin typeface="Times New Roman"/>
                          <a:ea typeface="Times New Roman"/>
                          <a:cs typeface="Times New Roman"/>
                        </a:rPr>
                        <a:t>în regim de </a:t>
                      </a:r>
                      <a:r>
                        <a:rPr lang="ro-RO" sz="1400">
                          <a:solidFill>
                            <a:srgbClr val="000000"/>
                          </a:solidFill>
                          <a:latin typeface="Times New Roman"/>
                          <a:ea typeface="Times New Roman"/>
                          <a:cs typeface="Times New Roman"/>
                        </a:rPr>
                        <a:t>continuitate şi stabilitate, cu o foarte </a:t>
                      </a:r>
                      <a:r>
                        <a:rPr lang="ro-RO" sz="1400" smtClean="0">
                          <a:solidFill>
                            <a:srgbClr val="000000"/>
                          </a:solidFill>
                          <a:latin typeface="Times New Roman"/>
                          <a:ea typeface="Times New Roman"/>
                          <a:cs typeface="Times New Roman"/>
                        </a:rPr>
                        <a:t>bună eficienţă.</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97790" indent="8890">
                        <a:lnSpc>
                          <a:spcPts val="1370"/>
                        </a:lnSpc>
                        <a:spcAft>
                          <a:spcPts val="0"/>
                        </a:spcAft>
                      </a:pPr>
                      <a:r>
                        <a:rPr lang="ro-RO" sz="1400" spc="-5">
                          <a:solidFill>
                            <a:srgbClr val="000000"/>
                          </a:solidFill>
                          <a:latin typeface="Times New Roman"/>
                          <a:ea typeface="Times New Roman"/>
                          <a:cs typeface="Times New Roman"/>
                        </a:rPr>
                        <a:t>* </a:t>
                      </a:r>
                      <a:r>
                        <a:rPr lang="ro-RO" sz="1400" spc="-5" smtClean="0">
                          <a:solidFill>
                            <a:srgbClr val="000000"/>
                          </a:solidFill>
                          <a:latin typeface="Times New Roman"/>
                          <a:ea typeface="Times New Roman"/>
                          <a:cs typeface="Times New Roman"/>
                        </a:rPr>
                        <a:t>Caută să stârnească </a:t>
                      </a:r>
                      <a:r>
                        <a:rPr lang="ro-RO" sz="1400" spc="-5">
                          <a:solidFill>
                            <a:srgbClr val="000000"/>
                          </a:solidFill>
                          <a:latin typeface="Times New Roman"/>
                          <a:ea typeface="Times New Roman"/>
                          <a:cs typeface="Times New Roman"/>
                        </a:rPr>
                        <a:t>controverse, </a:t>
                      </a:r>
                      <a:r>
                        <a:rPr lang="ro-RO" sz="1400" spc="-5" smtClean="0">
                          <a:solidFill>
                            <a:srgbClr val="000000"/>
                          </a:solidFill>
                          <a:latin typeface="Times New Roman"/>
                          <a:ea typeface="Times New Roman"/>
                          <a:cs typeface="Times New Roman"/>
                        </a:rPr>
                        <a:t>să </a:t>
                      </a:r>
                      <a:r>
                        <a:rPr lang="ro-RO" sz="1400" smtClean="0">
                          <a:solidFill>
                            <a:srgbClr val="000000"/>
                          </a:solidFill>
                          <a:latin typeface="Times New Roman"/>
                          <a:ea typeface="Times New Roman"/>
                          <a:cs typeface="Times New Roman"/>
                        </a:rPr>
                        <a:t>contrazică părerile </a:t>
                      </a:r>
                      <a:r>
                        <a:rPr lang="ro-RO" sz="1400">
                          <a:solidFill>
                            <a:srgbClr val="000000"/>
                          </a:solidFill>
                          <a:latin typeface="Times New Roman"/>
                          <a:ea typeface="Times New Roman"/>
                          <a:cs typeface="Times New Roman"/>
                        </a:rPr>
                        <a:t>comune, adesea cu </a:t>
                      </a:r>
                      <a:r>
                        <a:rPr lang="ro-RO" sz="1400" spc="-5">
                          <a:solidFill>
                            <a:srgbClr val="000000"/>
                          </a:solidFill>
                          <a:latin typeface="Times New Roman"/>
                          <a:ea typeface="Times New Roman"/>
                          <a:cs typeface="Times New Roman"/>
                        </a:rPr>
                        <a:t>intenţia de a "stârni" noul dintr-o discuţie în </a:t>
                      </a:r>
                      <a:r>
                        <a:rPr lang="ro-RO" sz="1400">
                          <a:solidFill>
                            <a:srgbClr val="000000"/>
                          </a:solidFill>
                          <a:latin typeface="Times New Roman"/>
                          <a:ea typeface="Times New Roman"/>
                          <a:cs typeface="Times New Roman"/>
                        </a:rPr>
                        <a:t>contradictoriu.</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4363">
                <a:tc>
                  <a:txBody>
                    <a:bodyPr/>
                    <a:lstStyle/>
                    <a:p>
                      <a:pPr marR="237490" indent="8890">
                        <a:lnSpc>
                          <a:spcPts val="1370"/>
                        </a:lnSpc>
                        <a:spcAft>
                          <a:spcPts val="0"/>
                        </a:spcAft>
                      </a:pPr>
                      <a:r>
                        <a:rPr lang="ro-RO" sz="1400" spc="-10">
                          <a:solidFill>
                            <a:srgbClr val="000000"/>
                          </a:solidFill>
                          <a:latin typeface="Times New Roman"/>
                          <a:ea typeface="Times New Roman"/>
                          <a:cs typeface="Times New Roman"/>
                        </a:rPr>
                        <a:t>*</a:t>
                      </a:r>
                      <a:r>
                        <a:rPr lang="ro-RO" sz="1400" spc="-10" smtClean="0">
                          <a:solidFill>
                            <a:srgbClr val="000000"/>
                          </a:solidFill>
                          <a:latin typeface="Times New Roman"/>
                          <a:ea typeface="Times New Roman"/>
                          <a:cs typeface="Times New Roman"/>
                        </a:rPr>
                        <a:t>Urmăresc </a:t>
                      </a:r>
                      <a:r>
                        <a:rPr lang="ro-RO" sz="1400" spc="-10">
                          <a:solidFill>
                            <a:srgbClr val="000000"/>
                          </a:solidFill>
                          <a:latin typeface="Times New Roman"/>
                          <a:ea typeface="Times New Roman"/>
                          <a:cs typeface="Times New Roman"/>
                        </a:rPr>
                        <a:t>cu </a:t>
                      </a:r>
                      <a:r>
                        <a:rPr lang="ro-RO" sz="1400" spc="-10" smtClean="0">
                          <a:solidFill>
                            <a:srgbClr val="000000"/>
                          </a:solidFill>
                          <a:latin typeface="Times New Roman"/>
                          <a:ea typeface="Times New Roman"/>
                          <a:cs typeface="Times New Roman"/>
                        </a:rPr>
                        <a:t>egală </a:t>
                      </a:r>
                      <a:r>
                        <a:rPr lang="ro-RO" sz="1400" spc="-10">
                          <a:solidFill>
                            <a:srgbClr val="000000"/>
                          </a:solidFill>
                          <a:latin typeface="Times New Roman"/>
                          <a:ea typeface="Times New Roman"/>
                          <a:cs typeface="Times New Roman"/>
                        </a:rPr>
                        <a:t>atenţie şi scopurile şi </a:t>
                      </a:r>
                      <a:r>
                        <a:rPr lang="ro-RO" sz="1400">
                          <a:solidFill>
                            <a:srgbClr val="000000"/>
                          </a:solidFill>
                          <a:latin typeface="Times New Roman"/>
                          <a:ea typeface="Times New Roman"/>
                          <a:cs typeface="Times New Roman"/>
                        </a:rPr>
                        <a:t>mijloacele de a le atinge.</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8890">
                        <a:lnSpc>
                          <a:spcPts val="1370"/>
                        </a:lnSpc>
                        <a:spcAft>
                          <a:spcPts val="0"/>
                        </a:spcAft>
                      </a:pPr>
                      <a:r>
                        <a:rPr lang="ro-RO" sz="1400" spc="-5">
                          <a:solidFill>
                            <a:srgbClr val="000000"/>
                          </a:solidFill>
                          <a:latin typeface="Times New Roman"/>
                          <a:ea typeface="Times New Roman"/>
                          <a:cs typeface="Times New Roman"/>
                        </a:rPr>
                        <a:t>* Se </a:t>
                      </a:r>
                      <a:r>
                        <a:rPr lang="ro-RO" sz="1400" spc="-5" smtClean="0">
                          <a:solidFill>
                            <a:srgbClr val="000000"/>
                          </a:solidFill>
                          <a:latin typeface="Times New Roman"/>
                          <a:ea typeface="Times New Roman"/>
                          <a:cs typeface="Times New Roman"/>
                        </a:rPr>
                        <a:t>preocupă </a:t>
                      </a:r>
                      <a:r>
                        <a:rPr lang="ro-RO" sz="1400" spc="-5">
                          <a:solidFill>
                            <a:srgbClr val="000000"/>
                          </a:solidFill>
                          <a:latin typeface="Times New Roman"/>
                          <a:ea typeface="Times New Roman"/>
                          <a:cs typeface="Times New Roman"/>
                        </a:rPr>
                        <a:t>aproape exclusiv de scopul de </a:t>
                      </a:r>
                      <a:r>
                        <a:rPr lang="ro-RO" sz="1400" spc="-10">
                          <a:solidFill>
                            <a:srgbClr val="000000"/>
                          </a:solidFill>
                          <a:latin typeface="Times New Roman"/>
                          <a:ea typeface="Times New Roman"/>
                          <a:cs typeface="Times New Roman"/>
                        </a:rPr>
                        <a:t>atins, </a:t>
                      </a:r>
                      <a:r>
                        <a:rPr lang="ro-RO" sz="1400" spc="-10" smtClean="0">
                          <a:solidFill>
                            <a:srgbClr val="000000"/>
                          </a:solidFill>
                          <a:latin typeface="Times New Roman"/>
                          <a:ea typeface="Times New Roman"/>
                          <a:cs typeface="Times New Roman"/>
                        </a:rPr>
                        <a:t>fără </a:t>
                      </a:r>
                      <a:r>
                        <a:rPr lang="ro-RO" sz="1400" spc="-10">
                          <a:solidFill>
                            <a:srgbClr val="000000"/>
                          </a:solidFill>
                          <a:latin typeface="Times New Roman"/>
                          <a:ea typeface="Times New Roman"/>
                          <a:cs typeface="Times New Roman"/>
                        </a:rPr>
                        <a:t>a da prea multã atenţie mijloacelor.</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4363">
                <a:tc>
                  <a:txBody>
                    <a:bodyPr/>
                    <a:lstStyle/>
                    <a:p>
                      <a:pPr marR="73025" indent="6350">
                        <a:lnSpc>
                          <a:spcPts val="1370"/>
                        </a:lnSpc>
                        <a:spcAft>
                          <a:spcPts val="0"/>
                        </a:spcAft>
                      </a:pPr>
                      <a:r>
                        <a:rPr lang="ro-RO" sz="1400" spc="-5">
                          <a:solidFill>
                            <a:srgbClr val="000000"/>
                          </a:solidFill>
                          <a:latin typeface="Times New Roman"/>
                          <a:ea typeface="Times New Roman"/>
                          <a:cs typeface="Times New Roman"/>
                        </a:rPr>
                        <a:t>*Pot lucra în mod constant o </a:t>
                      </a:r>
                      <a:r>
                        <a:rPr lang="ro-RO" sz="1400" spc="-5" smtClean="0">
                          <a:solidFill>
                            <a:srgbClr val="000000"/>
                          </a:solidFill>
                          <a:latin typeface="Times New Roman"/>
                          <a:ea typeface="Times New Roman"/>
                          <a:cs typeface="Times New Roman"/>
                        </a:rPr>
                        <a:t>lungă perioadă</a:t>
                      </a:r>
                      <a:r>
                        <a:rPr lang="ro-RO" sz="1400" smtClean="0">
                          <a:solidFill>
                            <a:srgbClr val="000000"/>
                          </a:solidFill>
                          <a:latin typeface="Times New Roman"/>
                          <a:ea typeface="Times New Roman"/>
                          <a:cs typeface="Times New Roman"/>
                        </a:rPr>
                        <a:t>de </a:t>
                      </a:r>
                      <a:r>
                        <a:rPr lang="ro-RO" sz="1400">
                          <a:solidFill>
                            <a:srgbClr val="000000"/>
                          </a:solidFill>
                          <a:latin typeface="Times New Roman"/>
                          <a:ea typeface="Times New Roman"/>
                          <a:cs typeface="Times New Roman"/>
                        </a:rPr>
                        <a:t>timp.</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91440" indent="8890">
                        <a:lnSpc>
                          <a:spcPts val="1390"/>
                        </a:lnSpc>
                        <a:spcAft>
                          <a:spcPts val="0"/>
                        </a:spcAft>
                      </a:pPr>
                      <a:r>
                        <a:rPr lang="ro-RO" sz="1400">
                          <a:solidFill>
                            <a:srgbClr val="000000"/>
                          </a:solidFill>
                          <a:latin typeface="Times New Roman"/>
                          <a:ea typeface="Times New Roman"/>
                          <a:cs typeface="Times New Roman"/>
                        </a:rPr>
                        <a:t>*</a:t>
                      </a:r>
                      <a:r>
                        <a:rPr lang="ro-RO" sz="1400" smtClean="0">
                          <a:solidFill>
                            <a:srgbClr val="000000"/>
                          </a:solidFill>
                          <a:latin typeface="Times New Roman"/>
                          <a:ea typeface="Times New Roman"/>
                          <a:cs typeface="Times New Roman"/>
                        </a:rPr>
                        <a:t>Acceptă </a:t>
                      </a:r>
                      <a:r>
                        <a:rPr lang="ro-RO" sz="1400">
                          <a:solidFill>
                            <a:srgbClr val="000000"/>
                          </a:solidFill>
                          <a:latin typeface="Times New Roman"/>
                          <a:ea typeface="Times New Roman"/>
                          <a:cs typeface="Times New Roman"/>
                        </a:rPr>
                        <a:t>doar uneori şi pentru scurt timp o activitate de </a:t>
                      </a:r>
                      <a:r>
                        <a:rPr lang="ro-RO" sz="1400" smtClean="0">
                          <a:solidFill>
                            <a:srgbClr val="000000"/>
                          </a:solidFill>
                          <a:latin typeface="Times New Roman"/>
                          <a:ea typeface="Times New Roman"/>
                          <a:cs typeface="Times New Roman"/>
                        </a:rPr>
                        <a:t>rutină.</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4363">
                <a:tc>
                  <a:txBody>
                    <a:bodyPr/>
                    <a:lstStyle/>
                    <a:p>
                      <a:pPr>
                        <a:lnSpc>
                          <a:spcPct val="115000"/>
                        </a:lnSpc>
                        <a:spcAft>
                          <a:spcPts val="0"/>
                        </a:spcAft>
                      </a:pPr>
                      <a:r>
                        <a:rPr lang="ro-RO" sz="1400" spc="-10">
                          <a:solidFill>
                            <a:srgbClr val="000000"/>
                          </a:solidFill>
                          <a:latin typeface="Times New Roman"/>
                          <a:ea typeface="Times New Roman"/>
                          <a:cs typeface="Times New Roman"/>
                        </a:rPr>
                        <a:t>*Conduc cu uşurinţã o structurã </a:t>
                      </a:r>
                      <a:r>
                        <a:rPr lang="ro-RO" sz="1400" spc="-10" smtClean="0">
                          <a:solidFill>
                            <a:srgbClr val="000000"/>
                          </a:solidFill>
                          <a:latin typeface="Times New Roman"/>
                          <a:ea typeface="Times New Roman"/>
                          <a:cs typeface="Times New Roman"/>
                        </a:rPr>
                        <a:t>stabilizată.</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28015" indent="-3175">
                        <a:lnSpc>
                          <a:spcPts val="1390"/>
                        </a:lnSpc>
                        <a:spcAft>
                          <a:spcPts val="0"/>
                        </a:spcAft>
                      </a:pPr>
                      <a:r>
                        <a:rPr lang="ro-RO" sz="1400" spc="-5">
                          <a:solidFill>
                            <a:srgbClr val="000000"/>
                          </a:solidFill>
                          <a:latin typeface="Times New Roman"/>
                          <a:ea typeface="Times New Roman"/>
                          <a:cs typeface="Times New Roman"/>
                        </a:rPr>
                        <a:t>*Preiau controlul în situaţii atipice, </a:t>
                      </a:r>
                      <a:r>
                        <a:rPr lang="ro-RO" sz="1400">
                          <a:solidFill>
                            <a:srgbClr val="000000"/>
                          </a:solidFill>
                          <a:latin typeface="Times New Roman"/>
                          <a:ea typeface="Times New Roman"/>
                          <a:cs typeface="Times New Roman"/>
                        </a:rPr>
                        <a:t>destabilizate.</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2666">
                <a:tc>
                  <a:txBody>
                    <a:bodyPr/>
                    <a:lstStyle/>
                    <a:p>
                      <a:pPr>
                        <a:lnSpc>
                          <a:spcPct val="115000"/>
                        </a:lnSpc>
                        <a:spcAft>
                          <a:spcPts val="0"/>
                        </a:spcAft>
                      </a:pPr>
                      <a:r>
                        <a:rPr lang="ro-RO" sz="1400" spc="-10">
                          <a:solidFill>
                            <a:srgbClr val="000000"/>
                          </a:solidFill>
                          <a:latin typeface="Times New Roman"/>
                          <a:ea typeface="Times New Roman"/>
                          <a:cs typeface="Times New Roman"/>
                        </a:rPr>
                        <a:t>*</a:t>
                      </a:r>
                      <a:r>
                        <a:rPr lang="ro-RO" sz="1400" spc="-10" smtClean="0">
                          <a:solidFill>
                            <a:srgbClr val="000000"/>
                          </a:solidFill>
                          <a:latin typeface="Times New Roman"/>
                          <a:ea typeface="Times New Roman"/>
                          <a:cs typeface="Times New Roman"/>
                        </a:rPr>
                        <a:t>Respectă </a:t>
                      </a:r>
                      <a:r>
                        <a:rPr lang="ro-RO" sz="1400" spc="-10">
                          <a:solidFill>
                            <a:srgbClr val="000000"/>
                          </a:solidFill>
                          <a:latin typeface="Times New Roman"/>
                          <a:ea typeface="Times New Roman"/>
                          <a:cs typeface="Times New Roman"/>
                        </a:rPr>
                        <a:t>toate regulile şi regulamentele.</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o-RO" sz="1400" spc="-10">
                          <a:solidFill>
                            <a:srgbClr val="000000"/>
                          </a:solidFill>
                          <a:latin typeface="Times New Roman"/>
                          <a:ea typeface="Times New Roman"/>
                          <a:cs typeface="Times New Roman"/>
                        </a:rPr>
                        <a:t>*Total nerespectuos faţã de reguli, obiceiuri.</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48725">
                <a:tc>
                  <a:txBody>
                    <a:bodyPr/>
                    <a:lstStyle/>
                    <a:p>
                      <a:pPr marR="368935" indent="8890">
                        <a:lnSpc>
                          <a:spcPts val="1370"/>
                        </a:lnSpc>
                        <a:spcAft>
                          <a:spcPts val="0"/>
                        </a:spcAft>
                      </a:pPr>
                      <a:r>
                        <a:rPr lang="ro-RO" sz="1400" spc="-5">
                          <a:solidFill>
                            <a:srgbClr val="000000"/>
                          </a:solidFill>
                          <a:latin typeface="Times New Roman"/>
                          <a:ea typeface="Times New Roman"/>
                          <a:cs typeface="Times New Roman"/>
                        </a:rPr>
                        <a:t>*Nu prea siguri de sine. Se </a:t>
                      </a:r>
                      <a:r>
                        <a:rPr lang="ro-RO" sz="1400" spc="-5" smtClean="0">
                          <a:solidFill>
                            <a:srgbClr val="000000"/>
                          </a:solidFill>
                          <a:latin typeface="Times New Roman"/>
                          <a:ea typeface="Times New Roman"/>
                          <a:cs typeface="Times New Roman"/>
                        </a:rPr>
                        <a:t>apără de </a:t>
                      </a:r>
                      <a:r>
                        <a:rPr lang="ro-RO" sz="1400">
                          <a:solidFill>
                            <a:srgbClr val="000000"/>
                          </a:solidFill>
                          <a:latin typeface="Times New Roman"/>
                          <a:ea typeface="Times New Roman"/>
                          <a:cs typeface="Times New Roman"/>
                        </a:rPr>
                        <a:t>eventualele acuze argumentând cu </a:t>
                      </a:r>
                      <a:r>
                        <a:rPr lang="ro-RO" sz="1400" spc="-5">
                          <a:solidFill>
                            <a:srgbClr val="000000"/>
                          </a:solidFill>
                          <a:latin typeface="Times New Roman"/>
                          <a:ea typeface="Times New Roman"/>
                          <a:cs typeface="Times New Roman"/>
                        </a:rPr>
                        <a:t>respectarea </a:t>
                      </a:r>
                      <a:r>
                        <a:rPr lang="ro-RO" sz="1400" spc="-5" smtClean="0">
                          <a:solidFill>
                            <a:srgbClr val="000000"/>
                          </a:solidFill>
                          <a:latin typeface="Times New Roman"/>
                          <a:ea typeface="Times New Roman"/>
                          <a:cs typeface="Times New Roman"/>
                        </a:rPr>
                        <a:t>strictă a </a:t>
                      </a:r>
                      <a:r>
                        <a:rPr lang="ro-RO" sz="1400" spc="-5">
                          <a:solidFill>
                            <a:srgbClr val="000000"/>
                          </a:solidFill>
                          <a:latin typeface="Times New Roman"/>
                          <a:ea typeface="Times New Roman"/>
                          <a:cs typeface="Times New Roman"/>
                        </a:rPr>
                        <a:t>regulilor. Se supun </a:t>
                      </a:r>
                      <a:r>
                        <a:rPr lang="ro-RO" sz="1400">
                          <a:solidFill>
                            <a:srgbClr val="000000"/>
                          </a:solidFill>
                          <a:latin typeface="Times New Roman"/>
                          <a:ea typeface="Times New Roman"/>
                          <a:cs typeface="Times New Roman"/>
                        </a:rPr>
                        <a:t>ordinelor primite ierarhic.</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267970" indent="-3175">
                        <a:lnSpc>
                          <a:spcPts val="1370"/>
                        </a:lnSpc>
                        <a:spcAft>
                          <a:spcPts val="0"/>
                        </a:spcAft>
                      </a:pPr>
                      <a:r>
                        <a:rPr lang="ro-RO" sz="1400" spc="-5">
                          <a:solidFill>
                            <a:srgbClr val="000000"/>
                          </a:solidFill>
                          <a:latin typeface="Times New Roman"/>
                          <a:ea typeface="Times New Roman"/>
                          <a:cs typeface="Times New Roman"/>
                        </a:rPr>
                        <a:t>*Sunt foarte siguri de sine, mai ales când </a:t>
                      </a:r>
                      <a:r>
                        <a:rPr lang="ro-RO" sz="1400">
                          <a:solidFill>
                            <a:srgbClr val="000000"/>
                          </a:solidFill>
                          <a:latin typeface="Times New Roman"/>
                          <a:ea typeface="Times New Roman"/>
                          <a:cs typeface="Times New Roman"/>
                        </a:rPr>
                        <a:t>emit şi susţin idei noi. Nu au nevoie de </a:t>
                      </a:r>
                      <a:r>
                        <a:rPr lang="ro-RO" sz="1400" spc="-5">
                          <a:solidFill>
                            <a:srgbClr val="000000"/>
                          </a:solidFill>
                          <a:latin typeface="Times New Roman"/>
                          <a:ea typeface="Times New Roman"/>
                          <a:cs typeface="Times New Roman"/>
                        </a:rPr>
                        <a:t>aprobarea majoritãţii pentru a şi le </a:t>
                      </a:r>
                      <a:r>
                        <a:rPr lang="ro-RO" sz="1400" spc="-5" smtClean="0">
                          <a:solidFill>
                            <a:srgbClr val="000000"/>
                          </a:solidFill>
                          <a:latin typeface="Times New Roman"/>
                          <a:ea typeface="Times New Roman"/>
                          <a:cs typeface="Times New Roman"/>
                        </a:rPr>
                        <a:t>apăra</a:t>
                      </a:r>
                      <a:r>
                        <a:rPr lang="ro-RO" sz="1400" spc="-5">
                          <a:solidFill>
                            <a:srgbClr val="000000"/>
                          </a:solidFill>
                          <a:latin typeface="Times New Roman"/>
                          <a:ea typeface="Times New Roman"/>
                          <a:cs typeface="Times New Roman"/>
                        </a:rPr>
                        <a:t>.</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11544">
                <a:tc>
                  <a:txBody>
                    <a:bodyPr/>
                    <a:lstStyle/>
                    <a:p>
                      <a:pPr marR="67310">
                        <a:lnSpc>
                          <a:spcPts val="1370"/>
                        </a:lnSpc>
                        <a:spcAft>
                          <a:spcPts val="0"/>
                        </a:spcAft>
                      </a:pPr>
                      <a:r>
                        <a:rPr lang="ro-RO" sz="1400">
                          <a:solidFill>
                            <a:srgbClr val="000000"/>
                          </a:solidFill>
                          <a:latin typeface="Times New Roman"/>
                          <a:ea typeface="Times New Roman"/>
                          <a:cs typeface="Times New Roman"/>
                        </a:rPr>
                        <a:t>*Au un aport major în buna funcţionare a </a:t>
                      </a:r>
                      <a:r>
                        <a:rPr lang="ro-RO" sz="1400" spc="-5">
                          <a:solidFill>
                            <a:srgbClr val="000000"/>
                          </a:solidFill>
                          <a:latin typeface="Times New Roman"/>
                          <a:ea typeface="Times New Roman"/>
                          <a:cs typeface="Times New Roman"/>
                        </a:rPr>
                        <a:t>unei structuri. Este </a:t>
                      </a:r>
                      <a:r>
                        <a:rPr lang="ro-RO" sz="1400" spc="-5" smtClean="0">
                          <a:solidFill>
                            <a:srgbClr val="000000"/>
                          </a:solidFill>
                          <a:latin typeface="Times New Roman"/>
                          <a:ea typeface="Times New Roman"/>
                          <a:cs typeface="Times New Roman"/>
                        </a:rPr>
                        <a:t>însă </a:t>
                      </a:r>
                      <a:r>
                        <a:rPr lang="ro-RO" sz="1400" spc="-5">
                          <a:solidFill>
                            <a:srgbClr val="000000"/>
                          </a:solidFill>
                          <a:latin typeface="Times New Roman"/>
                          <a:ea typeface="Times New Roman"/>
                          <a:cs typeface="Times New Roman"/>
                        </a:rPr>
                        <a:t>bine ca uneori </a:t>
                      </a:r>
                      <a:r>
                        <a:rPr lang="ro-RO" sz="1400" spc="-5" smtClean="0">
                          <a:solidFill>
                            <a:srgbClr val="000000"/>
                          </a:solidFill>
                          <a:latin typeface="Times New Roman"/>
                          <a:ea typeface="Times New Roman"/>
                          <a:cs typeface="Times New Roman"/>
                        </a:rPr>
                        <a:t>să </a:t>
                      </a:r>
                      <a:r>
                        <a:rPr lang="ro-RO" sz="1400" spc="-5">
                          <a:solidFill>
                            <a:srgbClr val="000000"/>
                          </a:solidFill>
                          <a:latin typeface="Times New Roman"/>
                          <a:ea typeface="Times New Roman"/>
                          <a:cs typeface="Times New Roman"/>
                        </a:rPr>
                        <a:t>fie </a:t>
                      </a:r>
                      <a:r>
                        <a:rPr lang="ro-RO" sz="1400">
                          <a:solidFill>
                            <a:srgbClr val="000000"/>
                          </a:solidFill>
                          <a:latin typeface="Times New Roman"/>
                          <a:ea typeface="Times New Roman"/>
                          <a:cs typeface="Times New Roman"/>
                        </a:rPr>
                        <a:t>"reciclaţi", chiar în exteriorul sistemului.</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9705" indent="-3175">
                        <a:lnSpc>
                          <a:spcPts val="1370"/>
                        </a:lnSpc>
                        <a:spcAft>
                          <a:spcPts val="0"/>
                        </a:spcAft>
                      </a:pPr>
                      <a:r>
                        <a:rPr lang="ro-RO" sz="1400">
                          <a:solidFill>
                            <a:srgbClr val="000000"/>
                          </a:solidFill>
                          <a:latin typeface="Times New Roman"/>
                          <a:ea typeface="Times New Roman"/>
                          <a:cs typeface="Times New Roman"/>
                        </a:rPr>
                        <a:t>*Foarte utili în rezolvarea crizelor </a:t>
                      </a:r>
                      <a:r>
                        <a:rPr lang="ro-RO" sz="1400" spc="-5" smtClean="0">
                          <a:solidFill>
                            <a:srgbClr val="000000"/>
                          </a:solidFill>
                          <a:latin typeface="Times New Roman"/>
                          <a:ea typeface="Times New Roman"/>
                          <a:cs typeface="Times New Roman"/>
                        </a:rPr>
                        <a:t>neprevăzute </a:t>
                      </a:r>
                      <a:r>
                        <a:rPr lang="ro-RO" sz="1400" spc="-5">
                          <a:solidFill>
                            <a:srgbClr val="000000"/>
                          </a:solidFill>
                          <a:latin typeface="Times New Roman"/>
                          <a:ea typeface="Times New Roman"/>
                          <a:cs typeface="Times New Roman"/>
                        </a:rPr>
                        <a:t>şi chiar în prevenirea apariţiei </a:t>
                      </a:r>
                      <a:r>
                        <a:rPr lang="ro-RO" sz="1400">
                          <a:solidFill>
                            <a:srgbClr val="000000"/>
                          </a:solidFill>
                          <a:latin typeface="Times New Roman"/>
                          <a:ea typeface="Times New Roman"/>
                          <a:cs typeface="Times New Roman"/>
                        </a:rPr>
                        <a:t>unor asemenea situaţii.</a:t>
                      </a:r>
                      <a:endParaRPr lang="en-US" sz="1400">
                        <a:latin typeface="Times New Roman"/>
                        <a:ea typeface="Times New Roman"/>
                        <a:cs typeface="Times New Roman"/>
                      </a:endParaRPr>
                    </a:p>
                  </a:txBody>
                  <a:tcPr marL="21970" marR="21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Rectangle 4"/>
          <p:cNvSpPr/>
          <p:nvPr/>
        </p:nvSpPr>
        <p:spPr>
          <a:xfrm>
            <a:off x="2133600" y="0"/>
            <a:ext cx="5715000" cy="369332"/>
          </a:xfrm>
          <a:prstGeom prst="rect">
            <a:avLst/>
          </a:prstGeom>
        </p:spPr>
        <p:txBody>
          <a:bodyPr wrap="square">
            <a:spAutoFit/>
          </a:bodyPr>
          <a:lstStyle/>
          <a:p>
            <a:r>
              <a:rPr lang="ro-RO" b="1" smtClean="0">
                <a:solidFill>
                  <a:srgbClr val="FF0000"/>
                </a:solidFill>
              </a:rPr>
              <a:t>Trăsăturile pedanţilor</a:t>
            </a:r>
            <a:r>
              <a:rPr lang="ro-RO" b="1" smtClean="0"/>
              <a:t>	</a:t>
            </a:r>
            <a:r>
              <a:rPr lang="ro-RO" b="1" smtClean="0">
                <a:solidFill>
                  <a:schemeClr val="accent1">
                    <a:lumMod val="75000"/>
                  </a:schemeClr>
                </a:solidFill>
              </a:rPr>
              <a:t>Trăsăturile creativilor</a:t>
            </a:r>
            <a:endParaRPr lang="en-US">
              <a:solidFill>
                <a:schemeClr val="accent1">
                  <a:lumMod val="75000"/>
                </a:schemeClr>
              </a:solidFill>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87</a:t>
            </a:fld>
            <a:endParaRPr lang="en-US"/>
          </a:p>
        </p:txBody>
      </p:sp>
      <p:graphicFrame>
        <p:nvGraphicFramePr>
          <p:cNvPr id="4" name="Table 3"/>
          <p:cNvGraphicFramePr>
            <a:graphicFrameLocks noGrp="1"/>
          </p:cNvGraphicFramePr>
          <p:nvPr/>
        </p:nvGraphicFramePr>
        <p:xfrm>
          <a:off x="1295400" y="1295400"/>
          <a:ext cx="7315200" cy="4816087"/>
        </p:xfrm>
        <a:graphic>
          <a:graphicData uri="http://schemas.openxmlformats.org/drawingml/2006/table">
            <a:tbl>
              <a:tblPr/>
              <a:tblGrid>
                <a:gridCol w="3655591"/>
                <a:gridCol w="3659609"/>
              </a:tblGrid>
              <a:tr h="990600">
                <a:tc>
                  <a:txBody>
                    <a:bodyPr/>
                    <a:lstStyle/>
                    <a:p>
                      <a:pPr marR="384175" algn="ctr">
                        <a:lnSpc>
                          <a:spcPct val="100000"/>
                        </a:lnSpc>
                        <a:spcAft>
                          <a:spcPts val="0"/>
                        </a:spcAft>
                      </a:pPr>
                      <a:r>
                        <a:rPr lang="ro-RO" sz="1800" b="1" i="1" spc="-10" smtClean="0">
                          <a:solidFill>
                            <a:srgbClr val="FF0000"/>
                          </a:solidFill>
                          <a:latin typeface="Arial" pitchFamily="34" charset="0"/>
                          <a:ea typeface="Times New Roman"/>
                          <a:cs typeface="Arial" pitchFamily="34" charset="0"/>
                        </a:rPr>
                        <a:t>Pedanţii</a:t>
                      </a:r>
                      <a:r>
                        <a:rPr lang="ro-RO" sz="1800" b="1" spc="-10">
                          <a:solidFill>
                            <a:srgbClr val="000000"/>
                          </a:solidFill>
                          <a:latin typeface="Arial" pitchFamily="34" charset="0"/>
                          <a:ea typeface="Times New Roman"/>
                          <a:cs typeface="Arial" pitchFamily="34" charset="0"/>
                        </a:rPr>
                        <a:t>, atunci când colaboreazã cu </a:t>
                      </a:r>
                      <a:r>
                        <a:rPr lang="ro-RO" sz="1800" b="1" i="1">
                          <a:solidFill>
                            <a:schemeClr val="accent1">
                              <a:lumMod val="75000"/>
                            </a:schemeClr>
                          </a:solidFill>
                          <a:latin typeface="Arial" pitchFamily="34" charset="0"/>
                          <a:ea typeface="Times New Roman"/>
                          <a:cs typeface="Arial" pitchFamily="34" charset="0"/>
                        </a:rPr>
                        <a:t>creativii</a:t>
                      </a:r>
                      <a:endParaRPr lang="en-US" sz="1800" i="1">
                        <a:solidFill>
                          <a:schemeClr val="accent1">
                            <a:lumMod val="75000"/>
                          </a:schemeClr>
                        </a:solidFill>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o-RO" sz="1800" b="1" i="1" spc="-5" smtClean="0">
                          <a:solidFill>
                            <a:schemeClr val="accent1">
                              <a:lumMod val="75000"/>
                            </a:schemeClr>
                          </a:solidFill>
                          <a:latin typeface="Arial" pitchFamily="34" charset="0"/>
                          <a:ea typeface="Times New Roman"/>
                          <a:cs typeface="Arial" pitchFamily="34" charset="0"/>
                        </a:rPr>
                        <a:t>Creativii</a:t>
                      </a:r>
                      <a:r>
                        <a:rPr lang="ro-RO" sz="1800" b="1" spc="-5" smtClean="0">
                          <a:solidFill>
                            <a:srgbClr val="000000"/>
                          </a:solidFill>
                          <a:latin typeface="Arial" pitchFamily="34" charset="0"/>
                          <a:ea typeface="Times New Roman"/>
                          <a:cs typeface="Arial" pitchFamily="34" charset="0"/>
                        </a:rPr>
                        <a:t> </a:t>
                      </a:r>
                      <a:r>
                        <a:rPr lang="ro-RO" sz="1800" b="1" spc="-5">
                          <a:solidFill>
                            <a:srgbClr val="000000"/>
                          </a:solidFill>
                          <a:latin typeface="Arial" pitchFamily="34" charset="0"/>
                          <a:ea typeface="Times New Roman"/>
                          <a:cs typeface="Arial" pitchFamily="34" charset="0"/>
                        </a:rPr>
                        <a:t>, în colaborare cu </a:t>
                      </a:r>
                      <a:r>
                        <a:rPr lang="ro-RO" sz="1800" b="1" i="1" spc="-5" smtClean="0">
                          <a:solidFill>
                            <a:srgbClr val="FF0000"/>
                          </a:solidFill>
                          <a:latin typeface="Arial" pitchFamily="34" charset="0"/>
                          <a:ea typeface="Times New Roman"/>
                          <a:cs typeface="Arial" pitchFamily="34" charset="0"/>
                        </a:rPr>
                        <a:t>pedanţii</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83590">
                <a:tc>
                  <a:txBody>
                    <a:bodyPr/>
                    <a:lstStyle/>
                    <a:p>
                      <a:pPr>
                        <a:lnSpc>
                          <a:spcPct val="150000"/>
                        </a:lnSpc>
                        <a:spcAft>
                          <a:spcPts val="0"/>
                        </a:spcAft>
                      </a:pPr>
                      <a:r>
                        <a:rPr lang="ro-RO" sz="1800" spc="-10">
                          <a:solidFill>
                            <a:srgbClr val="000000"/>
                          </a:solidFill>
                          <a:latin typeface="Arial" pitchFamily="34" charset="0"/>
                          <a:ea typeface="Times New Roman"/>
                          <a:cs typeface="Arial" pitchFamily="34" charset="0"/>
                        </a:rPr>
                        <a:t>*Aduc ordine şi stabilitate în </a:t>
                      </a:r>
                      <a:r>
                        <a:rPr lang="ro-RO" sz="1800" spc="-10" smtClean="0">
                          <a:solidFill>
                            <a:srgbClr val="000000"/>
                          </a:solidFill>
                          <a:latin typeface="Arial" pitchFamily="34" charset="0"/>
                          <a:ea typeface="Times New Roman"/>
                          <a:cs typeface="Arial" pitchFamily="34" charset="0"/>
                        </a:rPr>
                        <a:t>echipă.</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591185" indent="6350">
                        <a:lnSpc>
                          <a:spcPct val="150000"/>
                        </a:lnSpc>
                        <a:spcAft>
                          <a:spcPts val="0"/>
                        </a:spcAft>
                      </a:pPr>
                      <a:r>
                        <a:rPr lang="ro-RO" sz="1800" smtClean="0">
                          <a:solidFill>
                            <a:srgbClr val="000000"/>
                          </a:solidFill>
                          <a:latin typeface="Arial" pitchFamily="34" charset="0"/>
                          <a:ea typeface="Times New Roman"/>
                          <a:cs typeface="Arial" pitchFamily="34" charset="0"/>
                        </a:rPr>
                        <a:t>*Facilitează introducerea </a:t>
                      </a:r>
                      <a:r>
                        <a:rPr lang="ro-RO" sz="1800">
                          <a:solidFill>
                            <a:srgbClr val="000000"/>
                          </a:solidFill>
                          <a:latin typeface="Arial" pitchFamily="34" charset="0"/>
                          <a:ea typeface="Times New Roman"/>
                          <a:cs typeface="Arial" pitchFamily="34" charset="0"/>
                        </a:rPr>
                        <a:t>noului şi </a:t>
                      </a:r>
                      <a:r>
                        <a:rPr lang="ro-RO" sz="1800" spc="-5" smtClean="0">
                          <a:solidFill>
                            <a:srgbClr val="000000"/>
                          </a:solidFill>
                          <a:latin typeface="Arial" pitchFamily="34" charset="0"/>
                          <a:ea typeface="Times New Roman"/>
                          <a:cs typeface="Arial" pitchFamily="34" charset="0"/>
                        </a:rPr>
                        <a:t>îndepărtarea </a:t>
                      </a:r>
                      <a:r>
                        <a:rPr lang="ro-RO" sz="1800" spc="-5">
                          <a:solidFill>
                            <a:srgbClr val="000000"/>
                          </a:solidFill>
                          <a:latin typeface="Arial" pitchFamily="34" charset="0"/>
                          <a:ea typeface="Times New Roman"/>
                          <a:cs typeface="Arial" pitchFamily="34" charset="0"/>
                        </a:rPr>
                        <a:t>de la teoriile acceptate.</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83590">
                <a:tc>
                  <a:txBody>
                    <a:bodyPr/>
                    <a:lstStyle/>
                    <a:p>
                      <a:pPr>
                        <a:lnSpc>
                          <a:spcPct val="150000"/>
                        </a:lnSpc>
                        <a:spcAft>
                          <a:spcPts val="0"/>
                        </a:spcAft>
                      </a:pPr>
                      <a:r>
                        <a:rPr lang="ro-RO" sz="1800" spc="-5">
                          <a:solidFill>
                            <a:srgbClr val="000000"/>
                          </a:solidFill>
                          <a:latin typeface="Arial" pitchFamily="34" charset="0"/>
                          <a:ea typeface="Times New Roman"/>
                          <a:cs typeface="Arial" pitchFamily="34" charset="0"/>
                        </a:rPr>
                        <a:t>*Menţin coerenţa şi cooperarea echipei.</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27305" indent="-6350">
                        <a:lnSpc>
                          <a:spcPct val="150000"/>
                        </a:lnSpc>
                        <a:spcAft>
                          <a:spcPts val="0"/>
                        </a:spcAft>
                      </a:pPr>
                      <a:r>
                        <a:rPr lang="ro-RO" sz="1800" spc="-5" smtClean="0">
                          <a:solidFill>
                            <a:srgbClr val="000000"/>
                          </a:solidFill>
                          <a:latin typeface="Arial" pitchFamily="34" charset="0"/>
                          <a:ea typeface="Times New Roman"/>
                          <a:cs typeface="Arial" pitchFamily="34" charset="0"/>
                        </a:rPr>
                        <a:t>Au </a:t>
                      </a:r>
                      <a:r>
                        <a:rPr lang="ro-RO" sz="1800" spc="-5">
                          <a:solidFill>
                            <a:srgbClr val="000000"/>
                          </a:solidFill>
                          <a:latin typeface="Arial" pitchFamily="34" charset="0"/>
                          <a:ea typeface="Times New Roman"/>
                          <a:cs typeface="Arial" pitchFamily="34" charset="0"/>
                        </a:rPr>
                        <a:t>o comportare care "sgâlţâie" echipa (ceea </a:t>
                      </a:r>
                      <a:r>
                        <a:rPr lang="ro-RO" sz="1800">
                          <a:solidFill>
                            <a:srgbClr val="000000"/>
                          </a:solidFill>
                          <a:latin typeface="Arial" pitchFamily="34" charset="0"/>
                          <a:ea typeface="Times New Roman"/>
                          <a:cs typeface="Arial" pitchFamily="34" charset="0"/>
                        </a:rPr>
                        <a:t>ce, uneori, nici nu este aşa </a:t>
                      </a:r>
                      <a:r>
                        <a:rPr lang="ro-RO" sz="1800" smtClean="0">
                          <a:solidFill>
                            <a:srgbClr val="000000"/>
                          </a:solidFill>
                          <a:latin typeface="Arial" pitchFamily="34" charset="0"/>
                          <a:ea typeface="Times New Roman"/>
                          <a:cs typeface="Arial" pitchFamily="34" charset="0"/>
                        </a:rPr>
                        <a:t>rău</a:t>
                      </a:r>
                      <a:r>
                        <a:rPr lang="ro-RO" sz="1800">
                          <a:solidFill>
                            <a:srgbClr val="000000"/>
                          </a:solidFill>
                          <a:latin typeface="Arial" pitchFamily="34" charset="0"/>
                          <a:ea typeface="Times New Roman"/>
                          <a:cs typeface="Arial" pitchFamily="34" charset="0"/>
                        </a:rPr>
                        <a:t>)</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56607">
                <a:tc>
                  <a:txBody>
                    <a:bodyPr/>
                    <a:lstStyle/>
                    <a:p>
                      <a:pPr marR="52070" indent="8890">
                        <a:lnSpc>
                          <a:spcPct val="150000"/>
                        </a:lnSpc>
                        <a:spcAft>
                          <a:spcPts val="0"/>
                        </a:spcAft>
                      </a:pPr>
                      <a:r>
                        <a:rPr lang="ro-RO" sz="1800" spc="-10" smtClean="0">
                          <a:solidFill>
                            <a:srgbClr val="000000"/>
                          </a:solidFill>
                          <a:latin typeface="Arial" pitchFamily="34" charset="0"/>
                          <a:ea typeface="Times New Roman"/>
                          <a:cs typeface="Arial" pitchFamily="34" charset="0"/>
                        </a:rPr>
                        <a:t>*Asigură o bază </a:t>
                      </a:r>
                      <a:r>
                        <a:rPr lang="ro-RO" sz="1800" spc="-10">
                          <a:solidFill>
                            <a:srgbClr val="000000"/>
                          </a:solidFill>
                          <a:latin typeface="Arial" pitchFamily="34" charset="0"/>
                          <a:ea typeface="Times New Roman"/>
                          <a:cs typeface="Arial" pitchFamily="34" charset="0"/>
                        </a:rPr>
                        <a:t>mai </a:t>
                      </a:r>
                      <a:r>
                        <a:rPr lang="ro-RO" sz="1800" spc="-10" smtClean="0">
                          <a:solidFill>
                            <a:srgbClr val="000000"/>
                          </a:solidFill>
                          <a:latin typeface="Arial" pitchFamily="34" charset="0"/>
                          <a:ea typeface="Times New Roman"/>
                          <a:cs typeface="Arial" pitchFamily="34" charset="0"/>
                        </a:rPr>
                        <a:t>sigură </a:t>
                      </a:r>
                      <a:r>
                        <a:rPr lang="ro-RO" sz="1800" spc="-10">
                          <a:solidFill>
                            <a:srgbClr val="000000"/>
                          </a:solidFill>
                          <a:latin typeface="Arial" pitchFamily="34" charset="0"/>
                          <a:ea typeface="Times New Roman"/>
                          <a:cs typeface="Arial" pitchFamily="34" charset="0"/>
                        </a:rPr>
                        <a:t>inovaţiilor cu un </a:t>
                      </a:r>
                      <a:r>
                        <a:rPr lang="ro-RO" sz="1800">
                          <a:solidFill>
                            <a:srgbClr val="000000"/>
                          </a:solidFill>
                          <a:latin typeface="Arial" pitchFamily="34" charset="0"/>
                          <a:ea typeface="Times New Roman"/>
                          <a:cs typeface="Arial" pitchFamily="34" charset="0"/>
                        </a:rPr>
                        <a:t>grad mare de risc.</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33985" indent="6350">
                        <a:lnSpc>
                          <a:spcPct val="150000"/>
                        </a:lnSpc>
                        <a:spcAft>
                          <a:spcPts val="0"/>
                        </a:spcAft>
                      </a:pPr>
                      <a:r>
                        <a:rPr lang="ro-RO" sz="1800" smtClean="0">
                          <a:solidFill>
                            <a:srgbClr val="000000"/>
                          </a:solidFill>
                          <a:latin typeface="Arial" pitchFamily="34" charset="0"/>
                          <a:ea typeface="Times New Roman"/>
                          <a:cs typeface="Arial" pitchFamily="34" charset="0"/>
                        </a:rPr>
                        <a:t>*</a:t>
                      </a:r>
                      <a:r>
                        <a:rPr lang="ro-RO" sz="1800">
                          <a:solidFill>
                            <a:srgbClr val="000000"/>
                          </a:solidFill>
                          <a:latin typeface="Arial" pitchFamily="34" charset="0"/>
                          <a:ea typeface="Times New Roman"/>
                          <a:cs typeface="Arial" pitchFamily="34" charset="0"/>
                        </a:rPr>
                        <a:t>Aduc dinamismul necesar pentru </a:t>
                      </a:r>
                      <a:r>
                        <a:rPr lang="ro-RO" sz="1800" spc="-10" smtClean="0">
                          <a:solidFill>
                            <a:srgbClr val="000000"/>
                          </a:solidFill>
                          <a:latin typeface="Arial" pitchFamily="34" charset="0"/>
                          <a:ea typeface="Times New Roman"/>
                          <a:cs typeface="Arial" pitchFamily="34" charset="0"/>
                        </a:rPr>
                        <a:t>schimbările </a:t>
                      </a:r>
                      <a:r>
                        <a:rPr lang="ro-RO" sz="1800" spc="-10">
                          <a:solidFill>
                            <a:srgbClr val="000000"/>
                          </a:solidFill>
                          <a:latin typeface="Arial" pitchFamily="34" charset="0"/>
                          <a:ea typeface="Times New Roman"/>
                          <a:cs typeface="Arial" pitchFamily="34" charset="0"/>
                        </a:rPr>
                        <a:t>radicale, care se opun </a:t>
                      </a:r>
                      <a:r>
                        <a:rPr lang="ro-RO" sz="1800" spc="-10" smtClean="0">
                          <a:solidFill>
                            <a:srgbClr val="000000"/>
                          </a:solidFill>
                          <a:latin typeface="Arial" pitchFamily="34" charset="0"/>
                          <a:ea typeface="Times New Roman"/>
                          <a:cs typeface="Arial" pitchFamily="34" charset="0"/>
                        </a:rPr>
                        <a:t>„osificării” </a:t>
                      </a:r>
                      <a:r>
                        <a:rPr lang="ro-RO" sz="1800">
                          <a:solidFill>
                            <a:srgbClr val="000000"/>
                          </a:solidFill>
                          <a:latin typeface="Arial" pitchFamily="34" charset="0"/>
                          <a:ea typeface="Times New Roman"/>
                          <a:cs typeface="Arial" pitchFamily="34" charset="0"/>
                        </a:rPr>
                        <a:t>structurilor.</a:t>
                      </a:r>
                      <a:endParaRPr lang="en-US" sz="1800">
                        <a:latin typeface="Arial" pitchFamily="34" charset="0"/>
                        <a:ea typeface="Times New Roman"/>
                        <a:cs typeface="Arial" pitchFamily="34"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88</a:t>
            </a:fld>
            <a:endParaRPr lang="en-US"/>
          </a:p>
        </p:txBody>
      </p:sp>
      <p:sp>
        <p:nvSpPr>
          <p:cNvPr id="4" name="Rectangle 3"/>
          <p:cNvSpPr/>
          <p:nvPr/>
        </p:nvSpPr>
        <p:spPr>
          <a:xfrm>
            <a:off x="838200" y="685800"/>
            <a:ext cx="4509568" cy="400110"/>
          </a:xfrm>
          <a:prstGeom prst="rect">
            <a:avLst/>
          </a:prstGeom>
          <a:effectLst>
            <a:outerShdw blurRad="50800" dist="38100" algn="l" rotWithShape="0">
              <a:prstClr val="black">
                <a:alpha val="40000"/>
              </a:prstClr>
            </a:outerShdw>
          </a:effectLst>
        </p:spPr>
        <p:txBody>
          <a:bodyPr wrap="none">
            <a:spAutoFit/>
          </a:bodyPr>
          <a:lstStyle/>
          <a:p>
            <a:r>
              <a:rPr lang="ro-RO" sz="2000" b="1" smtClean="0">
                <a:solidFill>
                  <a:srgbClr val="7030A0"/>
                </a:solidFill>
                <a:latin typeface="Arial" pitchFamily="34" charset="0"/>
                <a:cs typeface="Arial" pitchFamily="34" charset="0"/>
              </a:rPr>
              <a:t>1.</a:t>
            </a:r>
            <a:r>
              <a:rPr lang="en-US" sz="2000" b="1" smtClean="0">
                <a:solidFill>
                  <a:srgbClr val="7030A0"/>
                </a:solidFill>
                <a:latin typeface="Arial" pitchFamily="34" charset="0"/>
                <a:cs typeface="Arial" pitchFamily="34" charset="0"/>
              </a:rPr>
              <a:t>5</a:t>
            </a:r>
            <a:r>
              <a:rPr lang="ro-RO" sz="2000" b="1" smtClean="0">
                <a:solidFill>
                  <a:srgbClr val="7030A0"/>
                </a:solidFill>
                <a:latin typeface="Arial" pitchFamily="34" charset="0"/>
                <a:cs typeface="Arial" pitchFamily="34" charset="0"/>
              </a:rPr>
              <a:t>.3  Sursele potențiale ale inovării</a:t>
            </a:r>
            <a:endParaRPr lang="en-US" sz="2000">
              <a:solidFill>
                <a:srgbClr val="7030A0"/>
              </a:solidFill>
              <a:latin typeface="Arial" pitchFamily="34" charset="0"/>
              <a:cs typeface="Arial" pitchFamily="34" charset="0"/>
            </a:endParaRPr>
          </a:p>
        </p:txBody>
      </p:sp>
      <p:sp>
        <p:nvSpPr>
          <p:cNvPr id="5" name="Rectangle 4"/>
          <p:cNvSpPr/>
          <p:nvPr/>
        </p:nvSpPr>
        <p:spPr>
          <a:xfrm>
            <a:off x="609600" y="1143000"/>
            <a:ext cx="1945789" cy="369332"/>
          </a:xfrm>
          <a:prstGeom prst="rect">
            <a:avLst/>
          </a:prstGeom>
        </p:spPr>
        <p:txBody>
          <a:bodyPr wrap="none">
            <a:spAutoFit/>
          </a:bodyPr>
          <a:lstStyle/>
          <a:p>
            <a:r>
              <a:rPr lang="ro-RO" b="1" smtClean="0">
                <a:solidFill>
                  <a:schemeClr val="accent1">
                    <a:lumMod val="75000"/>
                  </a:schemeClr>
                </a:solidFill>
                <a:latin typeface="Arial" pitchFamily="34" charset="0"/>
                <a:cs typeface="Arial" pitchFamily="34" charset="0"/>
              </a:rPr>
              <a:t>A. Analiza PEST</a:t>
            </a:r>
            <a:endParaRPr lang="en-US" b="1">
              <a:solidFill>
                <a:schemeClr val="accent1">
                  <a:lumMod val="75000"/>
                </a:schemeClr>
              </a:solidFill>
              <a:latin typeface="Arial" pitchFamily="34" charset="0"/>
              <a:cs typeface="Arial" pitchFamily="34" charset="0"/>
            </a:endParaRPr>
          </a:p>
        </p:txBody>
      </p:sp>
      <p:sp>
        <p:nvSpPr>
          <p:cNvPr id="6" name="Rectangle 5"/>
          <p:cNvSpPr/>
          <p:nvPr/>
        </p:nvSpPr>
        <p:spPr>
          <a:xfrm>
            <a:off x="1143000" y="1600200"/>
            <a:ext cx="7162800" cy="1200329"/>
          </a:xfrm>
          <a:prstGeom prst="rect">
            <a:avLst/>
          </a:prstGeom>
        </p:spPr>
        <p:txBody>
          <a:bodyPr wrap="square">
            <a:spAutoFit/>
          </a:bodyPr>
          <a:lstStyle/>
          <a:p>
            <a:pPr algn="just"/>
            <a:r>
              <a:rPr lang="ro-RO" smtClean="0">
                <a:latin typeface="Arial" pitchFamily="34" charset="0"/>
                <a:cs typeface="Arial" pitchFamily="34" charset="0"/>
              </a:rPr>
              <a:t>Conform firmei engleze de consultanță TDA Consulting Ltd (Nottingham</a:t>
            </a:r>
            <a:r>
              <a:rPr lang="en-US" smtClean="0">
                <a:latin typeface="Arial" pitchFamily="34" charset="0"/>
                <a:cs typeface="Arial" pitchFamily="34" charset="0"/>
              </a:rPr>
              <a:t>, UK</a:t>
            </a:r>
            <a:r>
              <a:rPr lang="ro-RO" smtClean="0">
                <a:latin typeface="Arial" pitchFamily="34" charset="0"/>
                <a:cs typeface="Arial" pitchFamily="34" charset="0"/>
              </a:rPr>
              <a:t>), există 4 mari categorii de oportunități, legate de mediul în care funcționează întreprinderea (orice schimbare poate însemna o oportunitate !):</a:t>
            </a:r>
            <a:endParaRPr lang="en-US">
              <a:latin typeface="Arial" pitchFamily="34" charset="0"/>
              <a:cs typeface="Arial" pitchFamily="34" charset="0"/>
            </a:endParaRPr>
          </a:p>
        </p:txBody>
      </p:sp>
      <p:sp>
        <p:nvSpPr>
          <p:cNvPr id="7" name="Right Arrow 6"/>
          <p:cNvSpPr/>
          <p:nvPr/>
        </p:nvSpPr>
        <p:spPr>
          <a:xfrm>
            <a:off x="609600" y="1676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 name="Rectangle 1"/>
          <p:cNvSpPr>
            <a:spLocks noChangeArrowheads="1"/>
          </p:cNvSpPr>
          <p:nvPr/>
        </p:nvSpPr>
        <p:spPr bwMode="auto">
          <a:xfrm>
            <a:off x="3886200" y="2514600"/>
            <a:ext cx="4495800" cy="369332"/>
          </a:xfrm>
          <a:prstGeom prst="rect">
            <a:avLst/>
          </a:prstGeom>
          <a:solidFill>
            <a:srgbClr val="FFFF66"/>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169988" algn="l"/>
              </a:tabLst>
            </a:pPr>
            <a:r>
              <a:rPr kumimoji="0" lang="ro-RO" b="1"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P</a:t>
            </a:r>
            <a:r>
              <a:rPr kumimoji="0" lang="ro-RO" b="0"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olitice; </a:t>
            </a:r>
            <a:r>
              <a:rPr lang="ro-RO" b="1" smtClean="0">
                <a:solidFill>
                  <a:schemeClr val="tx2">
                    <a:lumMod val="75000"/>
                  </a:schemeClr>
                </a:solidFill>
                <a:latin typeface="Arial" pitchFamily="34" charset="0"/>
                <a:ea typeface="Times New Roman" pitchFamily="18" charset="0"/>
                <a:cs typeface="Arial" pitchFamily="34" charset="0"/>
              </a:rPr>
              <a:t>E</a:t>
            </a:r>
            <a:r>
              <a:rPr kumimoji="0" lang="ro-RO" b="0"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conomice;</a:t>
            </a:r>
            <a:r>
              <a:rPr kumimoji="0" lang="ro-RO" b="0" i="0" u="none" strike="noStrike" cap="none" normalizeH="0" smtClean="0">
                <a:ln>
                  <a:noFill/>
                </a:ln>
                <a:solidFill>
                  <a:schemeClr val="tx2">
                    <a:lumMod val="75000"/>
                  </a:schemeClr>
                </a:solidFill>
                <a:effectLst/>
                <a:latin typeface="Arial" pitchFamily="34" charset="0"/>
                <a:ea typeface="Times New Roman" pitchFamily="18" charset="0"/>
                <a:cs typeface="Arial" pitchFamily="34" charset="0"/>
              </a:rPr>
              <a:t> </a:t>
            </a:r>
            <a:r>
              <a:rPr lang="ro-RO" b="1" smtClean="0">
                <a:solidFill>
                  <a:schemeClr val="tx2">
                    <a:lumMod val="75000"/>
                  </a:schemeClr>
                </a:solidFill>
                <a:latin typeface="Arial" pitchFamily="34" charset="0"/>
                <a:ea typeface="Times New Roman" pitchFamily="18" charset="0"/>
                <a:cs typeface="Arial" pitchFamily="34" charset="0"/>
              </a:rPr>
              <a:t>S</a:t>
            </a:r>
            <a:r>
              <a:rPr kumimoji="0" lang="ro-RO" b="0"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ociale; </a:t>
            </a:r>
            <a:r>
              <a:rPr lang="ro-RO" b="1" smtClean="0">
                <a:solidFill>
                  <a:schemeClr val="tx2">
                    <a:lumMod val="75000"/>
                  </a:schemeClr>
                </a:solidFill>
                <a:latin typeface="Arial" pitchFamily="34" charset="0"/>
                <a:ea typeface="Times New Roman" pitchFamily="18" charset="0"/>
                <a:cs typeface="Arial" pitchFamily="34" charset="0"/>
              </a:rPr>
              <a:t>T</a:t>
            </a:r>
            <a:r>
              <a:rPr kumimoji="0" lang="ro-RO" b="0" i="0" u="none" strike="noStrike" cap="none" normalizeH="0" baseline="0" smtClean="0">
                <a:ln>
                  <a:noFill/>
                </a:ln>
                <a:solidFill>
                  <a:schemeClr val="tx2">
                    <a:lumMod val="75000"/>
                  </a:schemeClr>
                </a:solidFill>
                <a:effectLst/>
                <a:latin typeface="Arial" pitchFamily="34" charset="0"/>
                <a:ea typeface="Times New Roman" pitchFamily="18" charset="0"/>
                <a:cs typeface="Arial" pitchFamily="34" charset="0"/>
              </a:rPr>
              <a:t>ehnologice.</a:t>
            </a:r>
            <a:endParaRPr kumimoji="0" lang="ro-RO" b="0" i="0" u="none" strike="noStrike" cap="none" normalizeH="0" baseline="0" smtClean="0">
              <a:ln>
                <a:noFill/>
              </a:ln>
              <a:solidFill>
                <a:schemeClr val="tx2">
                  <a:lumMod val="75000"/>
                </a:schemeClr>
              </a:solidFill>
              <a:effectLst/>
              <a:latin typeface="Arial" pitchFamily="34" charset="0"/>
              <a:cs typeface="Arial" pitchFamily="34" charset="0"/>
            </a:endParaRPr>
          </a:p>
        </p:txBody>
      </p:sp>
      <p:sp>
        <p:nvSpPr>
          <p:cNvPr id="9" name="Rectangle 8"/>
          <p:cNvSpPr/>
          <p:nvPr/>
        </p:nvSpPr>
        <p:spPr>
          <a:xfrm>
            <a:off x="609600" y="2971800"/>
            <a:ext cx="4108817" cy="369332"/>
          </a:xfrm>
          <a:prstGeom prst="rect">
            <a:avLst/>
          </a:prstGeom>
        </p:spPr>
        <p:txBody>
          <a:bodyPr wrap="none">
            <a:spAutoFit/>
          </a:bodyPr>
          <a:lstStyle/>
          <a:p>
            <a:r>
              <a:rPr lang="ro-RO" b="1" smtClean="0">
                <a:solidFill>
                  <a:schemeClr val="accent1">
                    <a:lumMod val="75000"/>
                  </a:schemeClr>
                </a:solidFill>
                <a:latin typeface="Arial" pitchFamily="34" charset="0"/>
                <a:cs typeface="Arial" pitchFamily="34" charset="0"/>
              </a:rPr>
              <a:t>B. Cele 7 surse ale lui Peter Drucker</a:t>
            </a:r>
            <a:endParaRPr lang="en-US" b="1">
              <a:solidFill>
                <a:schemeClr val="accent1">
                  <a:lumMod val="75000"/>
                </a:schemeClr>
              </a:solidFill>
              <a:latin typeface="Arial" pitchFamily="34" charset="0"/>
              <a:cs typeface="Arial" pitchFamily="34" charset="0"/>
            </a:endParaRPr>
          </a:p>
        </p:txBody>
      </p:sp>
      <p:sp>
        <p:nvSpPr>
          <p:cNvPr id="10" name="Rectangle 9"/>
          <p:cNvSpPr/>
          <p:nvPr/>
        </p:nvSpPr>
        <p:spPr>
          <a:xfrm>
            <a:off x="457200" y="3429000"/>
            <a:ext cx="1659429"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Surse interne</a:t>
            </a:r>
            <a:endParaRPr lang="en-US" b="1">
              <a:solidFill>
                <a:schemeClr val="accent6">
                  <a:lumMod val="50000"/>
                </a:schemeClr>
              </a:solidFill>
              <a:latin typeface="Arial" pitchFamily="34" charset="0"/>
              <a:cs typeface="Arial" pitchFamily="34" charset="0"/>
            </a:endParaRPr>
          </a:p>
        </p:txBody>
      </p:sp>
      <p:sp>
        <p:nvSpPr>
          <p:cNvPr id="1026" name="Rectangle 2"/>
          <p:cNvSpPr>
            <a:spLocks noChangeArrowheads="1"/>
          </p:cNvSpPr>
          <p:nvPr/>
        </p:nvSpPr>
        <p:spPr bwMode="auto">
          <a:xfrm>
            <a:off x="1143000" y="3962400"/>
            <a:ext cx="7620000" cy="64633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tabLst>
                <a:tab pos="174625" algn="l"/>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1. Neprevăzutul</a:t>
            </a:r>
            <a:r>
              <a:rPr kumimoji="0" lang="ro-RO"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Succesul sau insuccesul neașteptat, evenimentul </a:t>
            </a:r>
          </a:p>
          <a:p>
            <a:pPr marL="342900" marR="0" lvl="0" indent="-342900" algn="l" defTabSz="914400" rtl="0" eaLnBrk="1" fontAlgn="base" latinLnBrk="0" hangingPunct="1">
              <a:lnSpc>
                <a:spcPct val="100000"/>
              </a:lnSpc>
              <a:spcBef>
                <a:spcPct val="0"/>
              </a:spcBef>
              <a:spcAft>
                <a:spcPct val="0"/>
              </a:spcAft>
              <a:buClrTx/>
              <a:buSzTx/>
              <a:tabLst>
                <a:tab pos="174625" algn="l"/>
              </a:tabLst>
            </a:pP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nescontat din exterior.</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1143000" y="4572000"/>
            <a:ext cx="7620000" cy="64633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74625" algn="l"/>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2. Incongruența</a:t>
            </a:r>
            <a:r>
              <a:rPr kumimoji="0" lang="ro-RO"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Discrepanța între realitatea așa cum</a:t>
            </a: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este și cum </a:t>
            </a:r>
          </a:p>
          <a:p>
            <a:pPr marL="0" marR="0" lvl="0" indent="0" algn="l" defTabSz="914400" rtl="0" eaLnBrk="1" fontAlgn="base" latinLnBrk="0" hangingPunct="1">
              <a:lnSpc>
                <a:spcPct val="100000"/>
              </a:lnSpc>
              <a:spcBef>
                <a:spcPct val="0"/>
              </a:spcBef>
              <a:spcAft>
                <a:spcPct val="0"/>
              </a:spcAft>
              <a:buClrTx/>
              <a:buSzTx/>
              <a:tabLst>
                <a:tab pos="174625" algn="l"/>
              </a:tabLst>
            </a:pPr>
            <a:r>
              <a:rPr lang="ro-RO"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credeam noi că este.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1143000" y="5181600"/>
            <a:ext cx="7620000" cy="64633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74625" algn="l"/>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3. Necesitățile procesului</a:t>
            </a:r>
            <a:r>
              <a:rPr kumimoji="0" lang="ro-RO"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tabLst>
                <a:tab pos="174625" algn="l"/>
              </a:tabLst>
            </a:pPr>
            <a:r>
              <a:rPr lang="ro-RO" b="1"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Modificări impuse de </a:t>
            </a:r>
            <a:r>
              <a:rPr lang="en-US" smtClean="0">
                <a:solidFill>
                  <a:srgbClr val="000000"/>
                </a:solidFill>
                <a:latin typeface="Arial" pitchFamily="34" charset="0"/>
                <a:ea typeface="Times New Roman" pitchFamily="18" charset="0"/>
                <a:cs typeface="Arial" pitchFamily="34" charset="0"/>
              </a:rPr>
              <a:t>schimbarea</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cererii,optimizări etc.</a:t>
            </a:r>
            <a:r>
              <a:rPr lang="ro-RO" smtClean="0">
                <a:solidFill>
                  <a:srgbClr val="000000"/>
                </a:solidFill>
                <a:latin typeface="Arial" pitchFamily="34" charset="0"/>
                <a:ea typeface="Times New Roman" pitchFamily="18" charset="0"/>
                <a:cs typeface="Arial" pitchFamily="34" charset="0"/>
              </a:rPr>
              <a:t>                          </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1143000" y="5791200"/>
            <a:ext cx="7620000" cy="64633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174625" algn="l"/>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4. Schimbări în structura domeniului sau a piețelor</a:t>
            </a:r>
            <a:r>
              <a:rPr kumimoji="0" lang="ro-RO" b="1"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tabLst>
                <a:tab pos="174625" algn="l"/>
              </a:tabLst>
            </a:pPr>
            <a:r>
              <a:rPr lang="ro-RO" b="1" smtClean="0">
                <a:solidFill>
                  <a:srgbClr val="000000"/>
                </a:solidFill>
                <a:latin typeface="Arial" pitchFamily="34" charset="0"/>
                <a:ea typeface="Times New Roman" pitchFamily="18" charset="0"/>
                <a:cs typeface="Arial" pitchFamily="34" charset="0"/>
              </a:rPr>
              <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Alte cereri, alte metode.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cxnSp>
        <p:nvCxnSpPr>
          <p:cNvPr id="16" name="Shape 15"/>
          <p:cNvCxnSpPr>
            <a:stCxn id="10" idx="2"/>
            <a:endCxn id="1026" idx="1"/>
          </p:cNvCxnSpPr>
          <p:nvPr/>
        </p:nvCxnSpPr>
        <p:spPr>
          <a:xfrm rot="5400000">
            <a:off x="971341" y="3969992"/>
            <a:ext cx="487234" cy="143915"/>
          </a:xfrm>
          <a:prstGeom prst="bentConnector4">
            <a:avLst>
              <a:gd name="adj1" fmla="val 16837"/>
              <a:gd name="adj2" fmla="val 258844"/>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Shape 20"/>
          <p:cNvCxnSpPr>
            <a:stCxn id="10" idx="2"/>
            <a:endCxn id="1027" idx="1"/>
          </p:cNvCxnSpPr>
          <p:nvPr/>
        </p:nvCxnSpPr>
        <p:spPr>
          <a:xfrm rot="5400000">
            <a:off x="666541" y="4274792"/>
            <a:ext cx="1096834" cy="143915"/>
          </a:xfrm>
          <a:prstGeom prst="bentConnector4">
            <a:avLst>
              <a:gd name="adj1" fmla="val 7479"/>
              <a:gd name="adj2" fmla="val 258844"/>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Shape 23"/>
          <p:cNvCxnSpPr>
            <a:stCxn id="10" idx="2"/>
            <a:endCxn id="1028" idx="1"/>
          </p:cNvCxnSpPr>
          <p:nvPr/>
        </p:nvCxnSpPr>
        <p:spPr>
          <a:xfrm rot="5400000">
            <a:off x="361741" y="4579592"/>
            <a:ext cx="1706434" cy="143915"/>
          </a:xfrm>
          <a:prstGeom prst="bentConnector4">
            <a:avLst>
              <a:gd name="adj1" fmla="val 4808"/>
              <a:gd name="adj2" fmla="val 258844"/>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7" name="Shape 26"/>
          <p:cNvCxnSpPr>
            <a:endCxn id="1029" idx="1"/>
          </p:cNvCxnSpPr>
          <p:nvPr/>
        </p:nvCxnSpPr>
        <p:spPr>
          <a:xfrm rot="16200000" flipH="1">
            <a:off x="-85383" y="4885983"/>
            <a:ext cx="2228166" cy="2286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89</a:t>
            </a:fld>
            <a:endParaRPr lang="en-US"/>
          </a:p>
        </p:txBody>
      </p:sp>
      <p:sp>
        <p:nvSpPr>
          <p:cNvPr id="4" name="Rectangle 3"/>
          <p:cNvSpPr/>
          <p:nvPr/>
        </p:nvSpPr>
        <p:spPr>
          <a:xfrm>
            <a:off x="685800" y="838200"/>
            <a:ext cx="1710725" cy="36933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Surse externe</a:t>
            </a:r>
            <a:endParaRPr lang="en-US" b="1">
              <a:solidFill>
                <a:schemeClr val="accent6">
                  <a:lumMod val="50000"/>
                </a:schemeClr>
              </a:solidFill>
              <a:latin typeface="Arial" pitchFamily="34" charset="0"/>
              <a:cs typeface="Arial" pitchFamily="34" charset="0"/>
            </a:endParaRPr>
          </a:p>
        </p:txBody>
      </p:sp>
      <p:sp>
        <p:nvSpPr>
          <p:cNvPr id="5" name="Rectangle 2"/>
          <p:cNvSpPr>
            <a:spLocks noChangeArrowheads="1"/>
          </p:cNvSpPr>
          <p:nvPr/>
        </p:nvSpPr>
        <p:spPr bwMode="auto">
          <a:xfrm>
            <a:off x="1066800" y="1524000"/>
            <a:ext cx="7620000" cy="64633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ro-RO" b="1" smtClean="0">
                <a:solidFill>
                  <a:schemeClr val="accent6">
                    <a:lumMod val="50000"/>
                  </a:schemeClr>
                </a:solidFill>
                <a:latin typeface="Arial" pitchFamily="34" charset="0"/>
                <a:cs typeface="Arial" pitchFamily="34" charset="0"/>
              </a:rPr>
              <a:t>5. Modificări demografice</a:t>
            </a:r>
            <a:r>
              <a:rPr lang="ro-RO" b="1" smtClean="0">
                <a:latin typeface="Arial" pitchFamily="34" charset="0"/>
                <a:cs typeface="Arial" pitchFamily="34" charset="0"/>
              </a:rPr>
              <a:t>: </a:t>
            </a:r>
            <a:r>
              <a:rPr lang="ro-RO" smtClean="0">
                <a:latin typeface="Arial" pitchFamily="34" charset="0"/>
                <a:cs typeface="Arial" pitchFamily="34" charset="0"/>
              </a:rPr>
              <a:t>De exemplu, pe grupe de vârstă.</a:t>
            </a:r>
          </a:p>
          <a:p>
            <a:pPr lvl="0"/>
            <a:endParaRPr lang="en-US">
              <a:latin typeface="Arial" pitchFamily="34" charset="0"/>
              <a:cs typeface="Arial" pitchFamily="34" charset="0"/>
            </a:endParaRPr>
          </a:p>
        </p:txBody>
      </p:sp>
      <p:sp>
        <p:nvSpPr>
          <p:cNvPr id="6" name="Rectangle 2"/>
          <p:cNvSpPr>
            <a:spLocks noChangeArrowheads="1"/>
          </p:cNvSpPr>
          <p:nvPr/>
        </p:nvSpPr>
        <p:spPr bwMode="auto">
          <a:xfrm>
            <a:off x="1066800" y="1981200"/>
            <a:ext cx="7620000" cy="646331"/>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ro-RO" b="1" smtClean="0">
                <a:solidFill>
                  <a:schemeClr val="accent6">
                    <a:lumMod val="50000"/>
                  </a:schemeClr>
                </a:solidFill>
                <a:latin typeface="Arial" pitchFamily="34" charset="0"/>
                <a:cs typeface="Arial" pitchFamily="34" charset="0"/>
              </a:rPr>
              <a:t>6. Schimbări de modă, credințe, convingeri </a:t>
            </a:r>
            <a:r>
              <a:rPr lang="ro-RO" smtClean="0">
                <a:latin typeface="Arial" pitchFamily="34" charset="0"/>
                <a:cs typeface="Arial" pitchFamily="34" charset="0"/>
              </a:rPr>
              <a:t>(la care trebuie răspuns)</a:t>
            </a:r>
          </a:p>
          <a:p>
            <a:pPr lvl="0"/>
            <a:endParaRPr lang="en-US">
              <a:latin typeface="Arial" pitchFamily="34" charset="0"/>
              <a:cs typeface="Arial" pitchFamily="34" charset="0"/>
            </a:endParaRPr>
          </a:p>
        </p:txBody>
      </p:sp>
      <p:sp>
        <p:nvSpPr>
          <p:cNvPr id="7" name="Rectangle 6"/>
          <p:cNvSpPr/>
          <p:nvPr/>
        </p:nvSpPr>
        <p:spPr>
          <a:xfrm>
            <a:off x="1066800" y="2514600"/>
            <a:ext cx="7620000" cy="369332"/>
          </a:xfrm>
          <a:prstGeom prst="rect">
            <a:avLst/>
          </a:prstGeom>
          <a:solidFill>
            <a:srgbClr val="FFFF99"/>
          </a:solidFill>
          <a:ln>
            <a:solidFill>
              <a:srgbClr val="C00000"/>
            </a:solidFill>
          </a:ln>
        </p:spPr>
        <p:txBody>
          <a:bodyPr wrap="square">
            <a:spAutoFit/>
          </a:bodyPr>
          <a:lstStyle/>
          <a:p>
            <a:r>
              <a:rPr lang="ro-RO" b="1" smtClean="0">
                <a:solidFill>
                  <a:schemeClr val="accent6">
                    <a:lumMod val="50000"/>
                  </a:schemeClr>
                </a:solidFill>
                <a:latin typeface="Arial" pitchFamily="34" charset="0"/>
                <a:cs typeface="Arial" pitchFamily="34" charset="0"/>
              </a:rPr>
              <a:t>7. Descoperiri fundamentale</a:t>
            </a:r>
            <a:endParaRPr lang="en-US">
              <a:solidFill>
                <a:schemeClr val="accent6">
                  <a:lumMod val="50000"/>
                </a:schemeClr>
              </a:solidFill>
              <a:latin typeface="Arial" pitchFamily="34" charset="0"/>
              <a:cs typeface="Arial" pitchFamily="34" charset="0"/>
            </a:endParaRPr>
          </a:p>
        </p:txBody>
      </p:sp>
      <p:cxnSp>
        <p:nvCxnSpPr>
          <p:cNvPr id="9" name="Shape 8"/>
          <p:cNvCxnSpPr>
            <a:stCxn id="4" idx="2"/>
            <a:endCxn id="5" idx="1"/>
          </p:cNvCxnSpPr>
          <p:nvPr/>
        </p:nvCxnSpPr>
        <p:spPr>
          <a:xfrm rot="5400000">
            <a:off x="984165" y="1290168"/>
            <a:ext cx="639634" cy="474363"/>
          </a:xfrm>
          <a:prstGeom prst="bentConnector4">
            <a:avLst>
              <a:gd name="adj1" fmla="val 24738"/>
              <a:gd name="adj2" fmla="val 14819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hape 10"/>
          <p:cNvCxnSpPr>
            <a:stCxn id="4" idx="2"/>
            <a:endCxn id="6" idx="1"/>
          </p:cNvCxnSpPr>
          <p:nvPr/>
        </p:nvCxnSpPr>
        <p:spPr>
          <a:xfrm rot="5400000">
            <a:off x="755565" y="1518768"/>
            <a:ext cx="1096834" cy="474363"/>
          </a:xfrm>
          <a:prstGeom prst="bentConnector4">
            <a:avLst>
              <a:gd name="adj1" fmla="val 14426"/>
              <a:gd name="adj2" fmla="val 14819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 name="Shape 13"/>
          <p:cNvCxnSpPr>
            <a:stCxn id="4" idx="2"/>
            <a:endCxn id="7" idx="1"/>
          </p:cNvCxnSpPr>
          <p:nvPr/>
        </p:nvCxnSpPr>
        <p:spPr>
          <a:xfrm rot="5400000">
            <a:off x="558115" y="1716218"/>
            <a:ext cx="1491734" cy="474363"/>
          </a:xfrm>
          <a:prstGeom prst="bentConnector4">
            <a:avLst>
              <a:gd name="adj1" fmla="val 10607"/>
              <a:gd name="adj2" fmla="val 14819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762000" y="3581400"/>
            <a:ext cx="1133644" cy="369332"/>
          </a:xfrm>
          <a:prstGeom prst="rect">
            <a:avLst/>
          </a:prstGeom>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Exemple</a:t>
            </a:r>
            <a:endParaRPr lang="en-US" b="1">
              <a:solidFill>
                <a:schemeClr val="accent6">
                  <a:lumMod val="50000"/>
                </a:schemeClr>
              </a:solidFill>
              <a:latin typeface="Arial" pitchFamily="34" charset="0"/>
              <a:cs typeface="Arial" pitchFamily="34" charset="0"/>
            </a:endParaRPr>
          </a:p>
        </p:txBody>
      </p:sp>
      <p:sp>
        <p:nvSpPr>
          <p:cNvPr id="24" name="Rectangle 2"/>
          <p:cNvSpPr>
            <a:spLocks noChangeArrowheads="1"/>
          </p:cNvSpPr>
          <p:nvPr/>
        </p:nvSpPr>
        <p:spPr bwMode="auto">
          <a:xfrm>
            <a:off x="533400" y="4495800"/>
            <a:ext cx="2133600" cy="369332"/>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ctr" defTabSz="914400" rtl="0" eaLnBrk="1" fontAlgn="base" latinLnBrk="0" hangingPunct="1">
              <a:lnSpc>
                <a:spcPct val="100000"/>
              </a:lnSpc>
              <a:spcBef>
                <a:spcPct val="0"/>
              </a:spcBef>
              <a:spcAft>
                <a:spcPct val="0"/>
              </a:spcAft>
              <a:buClrTx/>
              <a:buSzTx/>
              <a:tabLst>
                <a:tab pos="174625" algn="l"/>
              </a:tabLst>
            </a:pP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1. Neprevăzutul</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4"/>
          <p:cNvSpPr/>
          <p:nvPr/>
        </p:nvSpPr>
        <p:spPr>
          <a:xfrm>
            <a:off x="1295400" y="5105400"/>
            <a:ext cx="7010400" cy="923330"/>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Adesea directorii (managerii) </a:t>
            </a:r>
            <a:r>
              <a:rPr lang="ro-RO" b="1" i="1" smtClean="0">
                <a:solidFill>
                  <a:srgbClr val="C00000"/>
                </a:solidFill>
                <a:latin typeface="Arial" pitchFamily="34" charset="0"/>
                <a:cs typeface="Arial" pitchFamily="34" charset="0"/>
              </a:rPr>
              <a:t>nu sunt dispuși să exploateze un succes neprevăzut</a:t>
            </a:r>
            <a:r>
              <a:rPr lang="ro-RO" smtClean="0">
                <a:latin typeface="Arial" pitchFamily="34" charset="0"/>
                <a:cs typeface="Arial" pitchFamily="34" charset="0"/>
              </a:rPr>
              <a:t>, care este adesea </a:t>
            </a:r>
            <a:r>
              <a:rPr lang="ro-RO" b="1" i="1" smtClean="0">
                <a:solidFill>
                  <a:srgbClr val="C00000"/>
                </a:solidFill>
                <a:latin typeface="Arial" pitchFamily="34" charset="0"/>
                <a:cs typeface="Arial" pitchFamily="34" charset="0"/>
              </a:rPr>
              <a:t>în contradicție cu politica </a:t>
            </a:r>
            <a:r>
              <a:rPr lang="ro-RO" smtClean="0">
                <a:latin typeface="Arial" pitchFamily="34" charset="0"/>
                <a:cs typeface="Arial" pitchFamily="34" charset="0"/>
              </a:rPr>
              <a:t>pe care ei doreau să o imprime firmei.</a:t>
            </a:r>
            <a:endParaRPr lang="en-US">
              <a:latin typeface="Arial" pitchFamily="34" charset="0"/>
              <a:cs typeface="Arial" pitchFamily="34" charset="0"/>
            </a:endParaRPr>
          </a:p>
        </p:txBody>
      </p:sp>
      <p:sp>
        <p:nvSpPr>
          <p:cNvPr id="27" name="Right Arrow 26"/>
          <p:cNvSpPr/>
          <p:nvPr/>
        </p:nvSpPr>
        <p:spPr>
          <a:xfrm>
            <a:off x="533400" y="5181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057400"/>
            <a:ext cx="8001000" cy="147732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ro-RO" b="1" i="1" smtClean="0">
                <a:solidFill>
                  <a:schemeClr val="accent1">
                    <a:lumMod val="75000"/>
                  </a:schemeClr>
                </a:solidFill>
                <a:latin typeface="Arial" pitchFamily="34" charset="0"/>
                <a:cs typeface="Arial" pitchFamily="34" charset="0"/>
              </a:rPr>
              <a:t>Creativitatea</a:t>
            </a:r>
            <a:r>
              <a:rPr lang="ro-RO" b="1" i="1" smtClean="0">
                <a:latin typeface="Arial" pitchFamily="34" charset="0"/>
                <a:cs typeface="Arial" pitchFamily="34" charset="0"/>
              </a:rPr>
              <a:t> </a:t>
            </a:r>
            <a:r>
              <a:rPr lang="ro-RO" i="1" smtClean="0">
                <a:latin typeface="Arial" pitchFamily="34" charset="0"/>
                <a:cs typeface="Arial" pitchFamily="34" charset="0"/>
              </a:rPr>
              <a:t>= producerea sau dezvăluirea unui fapt nou, lege, relație, </a:t>
            </a:r>
          </a:p>
          <a:p>
            <a:pPr algn="just"/>
            <a:r>
              <a:rPr lang="ro-RO" i="1" smtClean="0">
                <a:latin typeface="Arial" pitchFamily="34" charset="0"/>
                <a:cs typeface="Arial" pitchFamily="34" charset="0"/>
              </a:rPr>
              <a:t>                          dispozitiv sau produs, procedeu sau sistem, care are la bază </a:t>
            </a:r>
          </a:p>
          <a:p>
            <a:pPr algn="just"/>
            <a:r>
              <a:rPr lang="ro-RO" i="1" smtClean="0">
                <a:latin typeface="Arial" pitchFamily="34" charset="0"/>
                <a:cs typeface="Arial" pitchFamily="34" charset="0"/>
              </a:rPr>
              <a:t>                          cunoștiințe accesibile dar care nu decurge direct, simplu sau </a:t>
            </a:r>
          </a:p>
          <a:p>
            <a:pPr algn="just"/>
            <a:r>
              <a:rPr lang="ro-RO" i="1" smtClean="0">
                <a:latin typeface="Arial" pitchFamily="34" charset="0"/>
                <a:cs typeface="Arial" pitchFamily="34" charset="0"/>
              </a:rPr>
              <a:t>                         prin intermediul unui proces logic din informațiile ce ne stau </a:t>
            </a:r>
          </a:p>
          <a:p>
            <a:pPr algn="just"/>
            <a:r>
              <a:rPr lang="ro-RO" i="1" smtClean="0">
                <a:latin typeface="Arial" pitchFamily="34" charset="0"/>
                <a:cs typeface="Arial" pitchFamily="34" charset="0"/>
              </a:rPr>
              <a:t>                         la îndemână ci se bazează pe procese intuitive </a:t>
            </a:r>
            <a:r>
              <a:rPr lang="ro-RO" smtClean="0">
                <a:latin typeface="Arial" pitchFamily="34" charset="0"/>
                <a:cs typeface="Arial" pitchFamily="34" charset="0"/>
              </a:rPr>
              <a:t>(Goldsmith)</a:t>
            </a:r>
            <a:endParaRPr lang="en-US">
              <a:latin typeface="Arial" pitchFamily="34" charset="0"/>
              <a:cs typeface="Arial" pitchFamily="34" charset="0"/>
            </a:endParaRPr>
          </a:p>
        </p:txBody>
      </p:sp>
      <p:sp>
        <p:nvSpPr>
          <p:cNvPr id="3" name="Rectangle 2"/>
          <p:cNvSpPr/>
          <p:nvPr/>
        </p:nvSpPr>
        <p:spPr>
          <a:xfrm>
            <a:off x="609600" y="1143000"/>
            <a:ext cx="5943600" cy="533400"/>
          </a:xfrm>
          <a:prstGeom prst="rect">
            <a:avLst/>
          </a:prstGeom>
          <a:noFill/>
          <a:ln>
            <a:noFill/>
          </a:ln>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ro-RO" sz="2000" b="1" smtClean="0">
                <a:solidFill>
                  <a:schemeClr val="accent6">
                    <a:lumMod val="50000"/>
                  </a:schemeClr>
                </a:solidFill>
                <a:latin typeface="Arial" pitchFamily="34" charset="0"/>
                <a:cs typeface="Arial" pitchFamily="34" charset="0"/>
              </a:rPr>
              <a:t>O definiție general acceptată a </a:t>
            </a:r>
            <a:r>
              <a:rPr lang="ro-RO" sz="2000" b="1" i="1" smtClean="0">
                <a:solidFill>
                  <a:schemeClr val="accent1">
                    <a:lumMod val="75000"/>
                  </a:schemeClr>
                </a:solidFill>
                <a:latin typeface="Arial" pitchFamily="34" charset="0"/>
                <a:cs typeface="Arial" pitchFamily="34" charset="0"/>
              </a:rPr>
              <a:t>creativității</a:t>
            </a:r>
            <a:r>
              <a:rPr lang="ro-RO" sz="2000" b="1" smtClean="0">
                <a:solidFill>
                  <a:schemeClr val="accent1">
                    <a:lumMod val="75000"/>
                  </a:schemeClr>
                </a:solidFill>
                <a:latin typeface="Arial" pitchFamily="34" charset="0"/>
                <a:cs typeface="Arial" pitchFamily="34" charset="0"/>
              </a:rPr>
              <a:t>......</a:t>
            </a:r>
            <a:endParaRPr lang="en-US" sz="2000" b="1">
              <a:solidFill>
                <a:schemeClr val="accent1">
                  <a:lumMod val="75000"/>
                </a:schemeClr>
              </a:solidFill>
              <a:latin typeface="Arial" pitchFamily="34" charset="0"/>
              <a:cs typeface="Arial" pitchFamily="34" charset="0"/>
            </a:endParaRPr>
          </a:p>
        </p:txBody>
      </p:sp>
      <p:sp>
        <p:nvSpPr>
          <p:cNvPr id="4" name="Rectangle 3"/>
          <p:cNvSpPr/>
          <p:nvPr/>
        </p:nvSpPr>
        <p:spPr>
          <a:xfrm>
            <a:off x="685800" y="4038600"/>
            <a:ext cx="7772400" cy="533400"/>
          </a:xfrm>
          <a:prstGeom prst="rect">
            <a:avLst/>
          </a:prstGeom>
          <a:noFill/>
          <a:ln>
            <a:noFill/>
          </a:ln>
          <a:effectLst>
            <a:glow rad="228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ro-RO" sz="2000" b="1" smtClean="0">
                <a:solidFill>
                  <a:schemeClr val="tx1"/>
                </a:solidFill>
                <a:latin typeface="Arial" pitchFamily="34" charset="0"/>
                <a:cs typeface="Arial" pitchFamily="34" charset="0"/>
              </a:rPr>
              <a:t>......... </a:t>
            </a:r>
            <a:r>
              <a:rPr lang="ro-RO" sz="2000" b="1" smtClean="0">
                <a:solidFill>
                  <a:schemeClr val="accent6">
                    <a:lumMod val="50000"/>
                  </a:schemeClr>
                </a:solidFill>
                <a:latin typeface="Arial" pitchFamily="34" charset="0"/>
                <a:cs typeface="Arial" pitchFamily="34" charset="0"/>
              </a:rPr>
              <a:t>susținută de Edwin Land, inventatorul aparatului foto POLAROID........ și care spune despre </a:t>
            </a:r>
            <a:r>
              <a:rPr lang="ro-RO" sz="2000" b="1" i="1" smtClean="0">
                <a:solidFill>
                  <a:schemeClr val="accent1">
                    <a:lumMod val="75000"/>
                  </a:schemeClr>
                </a:solidFill>
                <a:latin typeface="Arial" pitchFamily="34" charset="0"/>
                <a:cs typeface="Arial" pitchFamily="34" charset="0"/>
              </a:rPr>
              <a:t>creativitate</a:t>
            </a:r>
            <a:r>
              <a:rPr lang="ro-RO" sz="2000" b="1" smtClean="0">
                <a:solidFill>
                  <a:schemeClr val="accent6">
                    <a:lumMod val="50000"/>
                  </a:schemeClr>
                </a:solidFill>
                <a:latin typeface="Arial" pitchFamily="34" charset="0"/>
                <a:cs typeface="Arial" pitchFamily="34" charset="0"/>
              </a:rPr>
              <a:t>:</a:t>
            </a:r>
            <a:endParaRPr lang="en-US" sz="2000" b="1">
              <a:solidFill>
                <a:schemeClr val="accent6">
                  <a:lumMod val="50000"/>
                </a:schemeClr>
              </a:solidFill>
              <a:latin typeface="Arial" pitchFamily="34" charset="0"/>
              <a:cs typeface="Arial" pitchFamily="34" charset="0"/>
            </a:endParaRPr>
          </a:p>
        </p:txBody>
      </p:sp>
      <p:sp>
        <p:nvSpPr>
          <p:cNvPr id="5" name="Rectangle 4"/>
          <p:cNvSpPr/>
          <p:nvPr/>
        </p:nvSpPr>
        <p:spPr>
          <a:xfrm>
            <a:off x="838200" y="4876800"/>
            <a:ext cx="7620000" cy="1477328"/>
          </a:xfrm>
          <a:prstGeom prst="rect">
            <a:avLst/>
          </a:prstGeom>
        </p:spPr>
        <p:txBody>
          <a:bodyPr wrap="square">
            <a:spAutoFit/>
          </a:bodyPr>
          <a:lstStyle/>
          <a:p>
            <a:r>
              <a:rPr lang="ro-RO" i="1" smtClean="0">
                <a:solidFill>
                  <a:schemeClr val="tx2">
                    <a:lumMod val="75000"/>
                  </a:schemeClr>
                </a:solidFill>
                <a:latin typeface="Verdana" pitchFamily="34" charset="0"/>
                <a:ea typeface="Verdana" pitchFamily="34" charset="0"/>
                <a:cs typeface="Verdana" pitchFamily="34" charset="0"/>
              </a:rPr>
              <a:t>“Descoperirile le fac acei inşi care au ştiut să se elibereze de modul de gândire propriu oamenilor comuni, (care poate sunt mai inteligenţi, mai cultivaţi, mai disciplinaţi) dar care nu au reușit să stăpânească arta de a vedea vechile cunoştiinţe cu ochi proaspeţi şi puri”</a:t>
            </a:r>
            <a:endParaRPr lang="en-US">
              <a:solidFill>
                <a:schemeClr val="tx2">
                  <a:lumMod val="75000"/>
                </a:schemeClr>
              </a:solidFill>
              <a:latin typeface="Verdana" pitchFamily="34" charset="0"/>
              <a:ea typeface="Verdana" pitchFamily="34" charset="0"/>
              <a:cs typeface="Verdana" pitchFamily="34" charset="0"/>
            </a:endParaRPr>
          </a:p>
        </p:txBody>
      </p:sp>
      <p:sp>
        <p:nvSpPr>
          <p:cNvPr id="6" name="Slide Number Placeholder 5"/>
          <p:cNvSpPr>
            <a:spLocks noGrp="1"/>
          </p:cNvSpPr>
          <p:nvPr>
            <p:ph type="sldNum" sz="quarter" idx="12"/>
          </p:nvPr>
        </p:nvSpPr>
        <p:spPr/>
        <p:txBody>
          <a:bodyPr/>
          <a:lstStyle/>
          <a:p>
            <a:fld id="{11BC0289-3807-40C7-866C-DA665800FB43}" type="slidenum">
              <a:rPr lang="en-US" smtClean="0"/>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90</a:t>
            </a:fld>
            <a:endParaRPr lang="en-US"/>
          </a:p>
        </p:txBody>
      </p:sp>
      <p:sp>
        <p:nvSpPr>
          <p:cNvPr id="4" name="Rectangle 3"/>
          <p:cNvSpPr/>
          <p:nvPr/>
        </p:nvSpPr>
        <p:spPr>
          <a:xfrm>
            <a:off x="609600" y="609600"/>
            <a:ext cx="53091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1</a:t>
            </a:r>
            <a:endParaRPr lang="en-US" b="1">
              <a:solidFill>
                <a:schemeClr val="accent6">
                  <a:lumMod val="50000"/>
                </a:schemeClr>
              </a:solidFill>
              <a:latin typeface="Arial" pitchFamily="34" charset="0"/>
              <a:cs typeface="Arial" pitchFamily="34" charset="0"/>
            </a:endParaRPr>
          </a:p>
        </p:txBody>
      </p:sp>
      <p:sp>
        <p:nvSpPr>
          <p:cNvPr id="5" name="Rectangle 4"/>
          <p:cNvSpPr/>
          <p:nvPr/>
        </p:nvSpPr>
        <p:spPr>
          <a:xfrm>
            <a:off x="1066800" y="1143000"/>
            <a:ext cx="7772400" cy="1754326"/>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În 1950 IBM a reușit să se impună pe piața calculatoarelor pentru că ceilalți producători de computere (mai buni și mai puternici ca IBM la data respectivă, între care în primul rând UNIVAC) nu au conceput ideea că ele ar fi bune și pentru altceva decât calcule științifice foarte sofisticate și nu le-au adaptat cerinței pieții, aceea de a face calcule economice de tipul statelor de salarii, gestiunii de stocuri etc.</a:t>
            </a:r>
            <a:endParaRPr lang="en-US">
              <a:latin typeface="Arial" pitchFamily="34" charset="0"/>
              <a:cs typeface="Arial" pitchFamily="34" charset="0"/>
            </a:endParaRPr>
          </a:p>
        </p:txBody>
      </p:sp>
      <p:cxnSp>
        <p:nvCxnSpPr>
          <p:cNvPr id="7" name="Shape 6"/>
          <p:cNvCxnSpPr>
            <a:stCxn id="4" idx="2"/>
            <a:endCxn id="5" idx="1"/>
          </p:cNvCxnSpPr>
          <p:nvPr/>
        </p:nvCxnSpPr>
        <p:spPr>
          <a:xfrm rot="16200000" flipH="1">
            <a:off x="450314" y="1403676"/>
            <a:ext cx="1041231" cy="19174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09600" y="3124200"/>
            <a:ext cx="53091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2</a:t>
            </a:r>
            <a:endParaRPr lang="en-US" b="1">
              <a:solidFill>
                <a:schemeClr val="accent6">
                  <a:lumMod val="50000"/>
                </a:schemeClr>
              </a:solidFill>
              <a:latin typeface="Arial" pitchFamily="34" charset="0"/>
              <a:cs typeface="Arial" pitchFamily="34" charset="0"/>
            </a:endParaRPr>
          </a:p>
        </p:txBody>
      </p:sp>
      <p:sp>
        <p:nvSpPr>
          <p:cNvPr id="9" name="Rectangle 8"/>
          <p:cNvSpPr/>
          <p:nvPr/>
        </p:nvSpPr>
        <p:spPr>
          <a:xfrm>
            <a:off x="1066800" y="3733800"/>
            <a:ext cx="7696200" cy="923330"/>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La descoperirea novocainei, ea a fost concepută ca anestezic în chirurgie iar inventatorul ei a fost dea dreptul jignit când a aflat că este folosită intens de stomatologi.</a:t>
            </a:r>
            <a:endParaRPr lang="en-US">
              <a:latin typeface="Arial" pitchFamily="34" charset="0"/>
              <a:cs typeface="Arial" pitchFamily="34" charset="0"/>
            </a:endParaRPr>
          </a:p>
        </p:txBody>
      </p:sp>
      <p:cxnSp>
        <p:nvCxnSpPr>
          <p:cNvPr id="11" name="Shape 10"/>
          <p:cNvCxnSpPr>
            <a:stCxn id="8" idx="2"/>
            <a:endCxn id="9" idx="1"/>
          </p:cNvCxnSpPr>
          <p:nvPr/>
        </p:nvCxnSpPr>
        <p:spPr>
          <a:xfrm rot="16200000" flipH="1">
            <a:off x="619963" y="3748627"/>
            <a:ext cx="701933" cy="19174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066800" y="5380672"/>
            <a:ext cx="7620000" cy="923330"/>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DDT-ul a fost creat pentru a proteja pe soldații americani din cel de al II-lea război mondial contra insectelor și paraziților tropicali; nimeni nu s-a gândit atunci la utilizarea sa ca pesticid în agricultură.</a:t>
            </a:r>
            <a:endParaRPr lang="en-US">
              <a:latin typeface="Arial" pitchFamily="34" charset="0"/>
              <a:cs typeface="Arial" pitchFamily="34" charset="0"/>
            </a:endParaRPr>
          </a:p>
        </p:txBody>
      </p:sp>
      <p:sp>
        <p:nvSpPr>
          <p:cNvPr id="20" name="Rectangle 19"/>
          <p:cNvSpPr/>
          <p:nvPr/>
        </p:nvSpPr>
        <p:spPr>
          <a:xfrm>
            <a:off x="609600" y="4876800"/>
            <a:ext cx="53091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3</a:t>
            </a:r>
            <a:endParaRPr lang="en-US" b="1">
              <a:solidFill>
                <a:schemeClr val="accent6">
                  <a:lumMod val="50000"/>
                </a:schemeClr>
              </a:solidFill>
              <a:latin typeface="Arial" pitchFamily="34" charset="0"/>
              <a:cs typeface="Arial" pitchFamily="34" charset="0"/>
            </a:endParaRPr>
          </a:p>
        </p:txBody>
      </p:sp>
      <p:cxnSp>
        <p:nvCxnSpPr>
          <p:cNvPr id="21" name="Shape 20"/>
          <p:cNvCxnSpPr>
            <a:endCxn id="12" idx="1"/>
          </p:cNvCxnSpPr>
          <p:nvPr/>
        </p:nvCxnSpPr>
        <p:spPr>
          <a:xfrm rot="16200000" flipH="1">
            <a:off x="698334" y="5473870"/>
            <a:ext cx="584535" cy="152398"/>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1BC0289-3807-40C7-866C-DA665800FB43}" type="slidenum">
              <a:rPr lang="en-US" smtClean="0"/>
              <a:pPr/>
              <a:t>91</a:t>
            </a:fld>
            <a:endParaRPr lang="en-US"/>
          </a:p>
        </p:txBody>
      </p:sp>
      <p:sp>
        <p:nvSpPr>
          <p:cNvPr id="4" name="Rectangle 3"/>
          <p:cNvSpPr/>
          <p:nvPr/>
        </p:nvSpPr>
        <p:spPr>
          <a:xfrm>
            <a:off x="1143000" y="762000"/>
            <a:ext cx="7391400" cy="1477328"/>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Uneori </a:t>
            </a:r>
            <a:r>
              <a:rPr lang="ro-RO" b="1" i="1" smtClean="0">
                <a:solidFill>
                  <a:srgbClr val="C00000"/>
                </a:solidFill>
                <a:latin typeface="Arial" pitchFamily="34" charset="0"/>
                <a:cs typeface="Arial" pitchFamily="34" charset="0"/>
              </a:rPr>
              <a:t>noul nu este sesizat </a:t>
            </a:r>
            <a:r>
              <a:rPr lang="ro-RO" smtClean="0">
                <a:latin typeface="Arial" pitchFamily="34" charset="0"/>
                <a:cs typeface="Arial" pitchFamily="34" charset="0"/>
              </a:rPr>
              <a:t>iar istoria științei este plină de exemple în care un cercetător a fost contrariat de o </a:t>
            </a:r>
            <a:r>
              <a:rPr lang="ro-RO" b="1" i="1" smtClean="0">
                <a:solidFill>
                  <a:srgbClr val="C00000"/>
                </a:solidFill>
                <a:latin typeface="Arial" pitchFamily="34" charset="0"/>
                <a:cs typeface="Arial" pitchFamily="34" charset="0"/>
              </a:rPr>
              <a:t>"abatere de la lege" </a:t>
            </a:r>
            <a:r>
              <a:rPr lang="ro-RO" smtClean="0">
                <a:latin typeface="Arial" pitchFamily="34" charset="0"/>
                <a:cs typeface="Arial" pitchFamily="34" charset="0"/>
              </a:rPr>
              <a:t>pe care mulți înaintea lui o văzuseră și o consideraseră </a:t>
            </a:r>
            <a:r>
              <a:rPr lang="ro-RO" b="1" i="1" smtClean="0">
                <a:solidFill>
                  <a:srgbClr val="C00000"/>
                </a:solidFill>
                <a:latin typeface="Arial" pitchFamily="34" charset="0"/>
                <a:cs typeface="Arial" pitchFamily="34" charset="0"/>
              </a:rPr>
              <a:t>o excepție </a:t>
            </a:r>
            <a:r>
              <a:rPr lang="ro-RO" smtClean="0">
                <a:latin typeface="Arial" pitchFamily="34" charset="0"/>
                <a:cs typeface="Arial" pitchFamily="34" charset="0"/>
              </a:rPr>
              <a:t>(sau o eroare) în timp ce descoperitorul </a:t>
            </a:r>
            <a:r>
              <a:rPr lang="ro-RO" b="1" i="1" smtClean="0">
                <a:solidFill>
                  <a:schemeClr val="accent6">
                    <a:lumMod val="50000"/>
                  </a:schemeClr>
                </a:solidFill>
                <a:latin typeface="Arial" pitchFamily="34" charset="0"/>
                <a:cs typeface="Arial" pitchFamily="34" charset="0"/>
              </a:rPr>
              <a:t>a văzut acolo noul </a:t>
            </a:r>
            <a:r>
              <a:rPr lang="ro-RO" smtClean="0">
                <a:latin typeface="Arial" pitchFamily="34" charset="0"/>
                <a:cs typeface="Arial" pitchFamily="34" charset="0"/>
              </a:rPr>
              <a:t>pe care l-a pus astfel în evidență</a:t>
            </a:r>
            <a:endParaRPr lang="en-US">
              <a:latin typeface="Arial" pitchFamily="34" charset="0"/>
              <a:cs typeface="Arial" pitchFamily="34" charset="0"/>
            </a:endParaRPr>
          </a:p>
        </p:txBody>
      </p:sp>
      <p:sp>
        <p:nvSpPr>
          <p:cNvPr id="5" name="Right Arrow 4"/>
          <p:cNvSpPr/>
          <p:nvPr/>
        </p:nvSpPr>
        <p:spPr>
          <a:xfrm>
            <a:off x="533400" y="7620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33400" y="25908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143000" y="2514600"/>
            <a:ext cx="7391400" cy="2031325"/>
          </a:xfrm>
          <a:prstGeom prst="rect">
            <a:avLst/>
          </a:prstGeom>
          <a:solidFill>
            <a:schemeClr val="accent3">
              <a:lumMod val="40000"/>
              <a:lumOff val="60000"/>
            </a:schemeClr>
          </a:solidFill>
        </p:spPr>
        <p:txBody>
          <a:bodyPr wrap="square">
            <a:spAutoFit/>
          </a:bodyPr>
          <a:lstStyle/>
          <a:p>
            <a:pPr algn="just"/>
            <a:r>
              <a:rPr lang="ro-RO" b="1" i="1" smtClean="0">
                <a:solidFill>
                  <a:srgbClr val="C00000"/>
                </a:solidFill>
                <a:latin typeface="Arial" pitchFamily="34" charset="0"/>
                <a:cs typeface="Arial" pitchFamily="34" charset="0"/>
              </a:rPr>
              <a:t>O</a:t>
            </a:r>
            <a:r>
              <a:rPr lang="ro-RO" smtClean="0">
                <a:latin typeface="Arial" pitchFamily="34" charset="0"/>
                <a:cs typeface="Arial" pitchFamily="34" charset="0"/>
              </a:rPr>
              <a:t> </a:t>
            </a:r>
            <a:r>
              <a:rPr lang="ro-RO" b="1" i="1" smtClean="0">
                <a:solidFill>
                  <a:srgbClr val="C00000"/>
                </a:solidFill>
                <a:latin typeface="Arial" pitchFamily="34" charset="0"/>
                <a:cs typeface="Arial" pitchFamily="34" charset="0"/>
              </a:rPr>
              <a:t>altă cauză ce ar putea explica de ce ocaziile favorabile nu sunt exploatate</a:t>
            </a:r>
            <a:r>
              <a:rPr lang="ro-RO" smtClean="0">
                <a:latin typeface="Arial" pitchFamily="34" charset="0"/>
                <a:cs typeface="Arial" pitchFamily="34" charset="0"/>
              </a:rPr>
              <a:t> ar putea fi găsită în faptul că un director (manager) se preocupă </a:t>
            </a:r>
            <a:r>
              <a:rPr lang="ro-RO" b="1" i="1" smtClean="0">
                <a:solidFill>
                  <a:schemeClr val="accent1">
                    <a:lumMod val="75000"/>
                  </a:schemeClr>
                </a:solidFill>
                <a:latin typeface="Arial" pitchFamily="34" charset="0"/>
                <a:cs typeface="Arial" pitchFamily="34" charset="0"/>
              </a:rPr>
              <a:t>în primul rând de ceea ce merge rău în întreprindere și trebuie remediat</a:t>
            </a:r>
            <a:r>
              <a:rPr lang="ro-RO" smtClean="0">
                <a:latin typeface="Arial" pitchFamily="34" charset="0"/>
                <a:cs typeface="Arial" pitchFamily="34" charset="0"/>
              </a:rPr>
              <a:t>; doar apoi, </a:t>
            </a:r>
            <a:r>
              <a:rPr lang="ro-RO" b="1" i="1" smtClean="0">
                <a:solidFill>
                  <a:srgbClr val="FF0000"/>
                </a:solidFill>
                <a:latin typeface="Arial" pitchFamily="34" charset="0"/>
                <a:cs typeface="Arial" pitchFamily="34" charset="0"/>
              </a:rPr>
              <a:t>dacă mai are timp</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se ocupă și de ceea ce merge neașteptat de bine</a:t>
            </a:r>
            <a:r>
              <a:rPr lang="ro-RO" smtClean="0">
                <a:latin typeface="Arial" pitchFamily="34" charset="0"/>
                <a:cs typeface="Arial" pitchFamily="34" charset="0"/>
              </a:rPr>
              <a:t> (Observație pe care o regăsim și în fundamentarea metodei "zero defecte" de îmbunătățire a calității produselor). </a:t>
            </a:r>
            <a:endParaRPr lang="en-US">
              <a:latin typeface="Arial" pitchFamily="34" charset="0"/>
              <a:cs typeface="Arial" pitchFamily="34" charset="0"/>
            </a:endParaRPr>
          </a:p>
        </p:txBody>
      </p:sp>
      <p:sp>
        <p:nvSpPr>
          <p:cNvPr id="117761" name="Rectangle 1"/>
          <p:cNvSpPr>
            <a:spLocks noChangeArrowheads="1"/>
          </p:cNvSpPr>
          <p:nvPr/>
        </p:nvSpPr>
        <p:spPr bwMode="auto">
          <a:xfrm>
            <a:off x="0" y="4648200"/>
            <a:ext cx="93726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106363" algn="l"/>
              </a:tabLst>
            </a:pPr>
            <a:r>
              <a:rPr lang="ro-RO" smtClean="0">
                <a:solidFill>
                  <a:srgbClr val="000000"/>
                </a:solidFill>
                <a:latin typeface="Arial" pitchFamily="34" charset="0"/>
                <a:ea typeface="Times New Roman" pitchFamily="18" charset="0"/>
                <a:cs typeface="Arial" pitchFamily="34" charset="0"/>
              </a:rPr>
              <a:t>Ori</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ce </a:t>
            </a:r>
            <a:r>
              <a:rPr kumimoji="0" lang="ro-RO" b="1" i="1" u="none" strike="noStrike" cap="none" normalizeH="0" baseline="0" smtClean="0">
                <a:ln>
                  <a:noFill/>
                </a:ln>
                <a:solidFill>
                  <a:srgbClr val="FF0000"/>
                </a:solidFill>
                <a:effectLst/>
                <a:latin typeface="Arial" pitchFamily="34" charset="0"/>
                <a:ea typeface="Times New Roman" pitchFamily="18" charset="0"/>
                <a:cs typeface="Arial" pitchFamily="34" charset="0"/>
              </a:rPr>
              <a:t>succes neașteptat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trebuie să determine </a:t>
            </a:r>
            <a:r>
              <a:rPr kumimoji="0" lang="ro-RO" b="1" i="1" strike="noStrike" cap="none" normalizeH="0" baseline="0" smtClean="0">
                <a:ln>
                  <a:noFill/>
                </a:ln>
                <a:solidFill>
                  <a:srgbClr val="C00000"/>
                </a:solidFill>
                <a:effectLst/>
                <a:latin typeface="Arial" pitchFamily="34" charset="0"/>
                <a:ea typeface="Times New Roman" pitchFamily="18" charset="0"/>
                <a:cs typeface="Arial" pitchFamily="34" charset="0"/>
              </a:rPr>
              <a:t>imediat </a:t>
            </a: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căutarea </a:t>
            </a:r>
          </a:p>
          <a:p>
            <a:pPr marL="0" marR="0" lvl="0" indent="457200" algn="just" defTabSz="914400" rtl="0" eaLnBrk="1" fontAlgn="base" latinLnBrk="0" hangingPunct="1">
              <a:lnSpc>
                <a:spcPct val="100000"/>
              </a:lnSpc>
              <a:spcBef>
                <a:spcPct val="0"/>
              </a:spcBef>
              <a:spcAft>
                <a:spcPct val="0"/>
              </a:spcAft>
              <a:buClrTx/>
              <a:buSzTx/>
              <a:buFontTx/>
              <a:buNone/>
              <a:tabLst>
                <a:tab pos="106363" algn="l"/>
              </a:tabLst>
            </a:pPr>
            <a:r>
              <a:rPr kumimoji="0" lang="ro-RO" b="0" i="0" u="none" strike="noStrike" cap="none" normalizeH="0" baseline="0" smtClean="0">
                <a:ln>
                  <a:noFill/>
                </a:ln>
                <a:solidFill>
                  <a:srgbClr val="000000"/>
                </a:solidFill>
                <a:effectLst/>
                <a:latin typeface="Arial" pitchFamily="34" charset="0"/>
                <a:ea typeface="Times New Roman" pitchFamily="18" charset="0"/>
                <a:cs typeface="Arial" pitchFamily="34" charset="0"/>
              </a:rPr>
              <a:t>răspunsului la următoarele întrebări:</a:t>
            </a:r>
            <a:endParaRPr lang="ro-RO" smtClean="0">
              <a:latin typeface="Arial" pitchFamily="34"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tab pos="106363"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 ar însemna pentru noi dacă l-am exploata ?</a:t>
            </a: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tabLst>
                <a:tab pos="106363"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Unde ne-ar putea duce ?</a:t>
            </a: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tabLst>
                <a:tab pos="106363"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Ce ar trebui să facem pentru a-l transforma într-o oportunitate ?</a:t>
            </a:r>
            <a:endParaRPr kumimoji="0" lang="en-US" b="1" i="1" u="none" strike="noStrike" cap="none" normalizeH="0" baseline="0" smtClean="0">
              <a:ln>
                <a:noFill/>
              </a:ln>
              <a:solidFill>
                <a:schemeClr val="accent1">
                  <a:lumMod val="75000"/>
                </a:schemeClr>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tabLst>
                <a:tab pos="106363" algn="l"/>
              </a:tabLst>
            </a:pPr>
            <a:r>
              <a:rPr kumimoji="0" lang="ro-RO" b="1" i="1" u="none" strike="noStrike" cap="none" normalizeH="0" baseline="0" smtClean="0">
                <a:ln>
                  <a:noFill/>
                </a:ln>
                <a:solidFill>
                  <a:schemeClr val="accent1">
                    <a:lumMod val="75000"/>
                  </a:schemeClr>
                </a:solidFill>
                <a:effectLst/>
                <a:latin typeface="Arial" pitchFamily="34" charset="0"/>
                <a:ea typeface="Times New Roman" pitchFamily="18" charset="0"/>
                <a:cs typeface="Arial" pitchFamily="34" charset="0"/>
              </a:rPr>
              <a:t>Care este atitudinea noastră reală față de eveniment și care ar trebui să fie ?</a:t>
            </a:r>
            <a:endParaRPr kumimoji="0" lang="ro-RO" b="1" i="1" u="none" strike="noStrike" cap="none" normalizeH="0" baseline="0" smtClean="0">
              <a:ln>
                <a:noFill/>
              </a:ln>
              <a:solidFill>
                <a:schemeClr val="accent1">
                  <a:lumMod val="75000"/>
                </a:schemeClr>
              </a:solidFill>
              <a:effectLst/>
              <a:latin typeface="Arial" pitchFamily="34" charset="0"/>
              <a:cs typeface="Arial" pitchFamily="34" charset="0"/>
            </a:endParaRPr>
          </a:p>
        </p:txBody>
      </p:sp>
      <p:sp>
        <p:nvSpPr>
          <p:cNvPr id="9" name="Right Arrow 8"/>
          <p:cNvSpPr/>
          <p:nvPr/>
        </p:nvSpPr>
        <p:spPr>
          <a:xfrm>
            <a:off x="152400" y="4724400"/>
            <a:ext cx="304800" cy="304800"/>
          </a:xfrm>
          <a:prstGeom prst="rightArrow">
            <a:avLst/>
          </a:prstGeom>
          <a:solidFill>
            <a:srgbClr val="FF00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92</a:t>
            </a:fld>
            <a:endParaRPr lang="en-US"/>
          </a:p>
        </p:txBody>
      </p:sp>
      <p:sp>
        <p:nvSpPr>
          <p:cNvPr id="3" name="Rectangle 2"/>
          <p:cNvSpPr/>
          <p:nvPr/>
        </p:nvSpPr>
        <p:spPr>
          <a:xfrm>
            <a:off x="1066800" y="990600"/>
            <a:ext cx="7696200" cy="923330"/>
          </a:xfrm>
          <a:prstGeom prst="rect">
            <a:avLst/>
          </a:prstGeom>
          <a:solidFill>
            <a:schemeClr val="accent3">
              <a:lumMod val="40000"/>
              <a:lumOff val="60000"/>
            </a:schemeClr>
          </a:solidFill>
        </p:spPr>
        <p:txBody>
          <a:bodyPr wrap="square">
            <a:spAutoFit/>
          </a:bodyPr>
          <a:lstStyle/>
          <a:p>
            <a:pPr algn="just"/>
            <a:r>
              <a:rPr lang="ro-RO" b="1" i="1" smtClean="0">
                <a:solidFill>
                  <a:srgbClr val="FF0000"/>
                </a:solidFill>
                <a:latin typeface="Arial" pitchFamily="34" charset="0"/>
                <a:cs typeface="Arial" pitchFamily="34" charset="0"/>
              </a:rPr>
              <a:t>Un produs cu totul nou creează o piață cu totul nouă</a:t>
            </a:r>
            <a:r>
              <a:rPr lang="ro-RO" smtClean="0">
                <a:latin typeface="Arial" pitchFamily="34" charset="0"/>
                <a:cs typeface="Arial" pitchFamily="34" charset="0"/>
              </a:rPr>
              <a:t>, despre care, la început, nimeni nu prea știe cum va evolua iar ori ce încercare de a face sondaje eșuează lamentabil. </a:t>
            </a:r>
            <a:endParaRPr lang="en-US">
              <a:latin typeface="Arial" pitchFamily="34" charset="0"/>
              <a:cs typeface="Arial" pitchFamily="34" charset="0"/>
            </a:endParaRPr>
          </a:p>
        </p:txBody>
      </p:sp>
      <p:sp>
        <p:nvSpPr>
          <p:cNvPr id="4" name="Right Arrow 3"/>
          <p:cNvSpPr/>
          <p:nvPr/>
        </p:nvSpPr>
        <p:spPr>
          <a:xfrm>
            <a:off x="381000" y="9906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57200" y="2057400"/>
            <a:ext cx="53091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4</a:t>
            </a:r>
            <a:endParaRPr lang="en-US" b="1">
              <a:solidFill>
                <a:schemeClr val="accent6">
                  <a:lumMod val="50000"/>
                </a:schemeClr>
              </a:solidFill>
              <a:latin typeface="Arial" pitchFamily="34" charset="0"/>
              <a:cs typeface="Arial" pitchFamily="34" charset="0"/>
            </a:endParaRPr>
          </a:p>
        </p:txBody>
      </p:sp>
      <p:sp>
        <p:nvSpPr>
          <p:cNvPr id="6" name="Rectangle 5"/>
          <p:cNvSpPr/>
          <p:nvPr/>
        </p:nvSpPr>
        <p:spPr>
          <a:xfrm>
            <a:off x="1066800" y="2590800"/>
            <a:ext cx="7696200" cy="646331"/>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Un studiu de piață făcut de UNIVAC în 1950 arăta că până în anul 2000 cererea de computere va fi de circa 2000 de unități !</a:t>
            </a:r>
            <a:endParaRPr lang="en-US">
              <a:latin typeface="Arial" pitchFamily="34" charset="0"/>
              <a:cs typeface="Arial" pitchFamily="34" charset="0"/>
            </a:endParaRPr>
          </a:p>
        </p:txBody>
      </p:sp>
      <p:cxnSp>
        <p:nvCxnSpPr>
          <p:cNvPr id="8" name="Shape 7"/>
          <p:cNvCxnSpPr>
            <a:stCxn id="5" idx="2"/>
            <a:endCxn id="6" idx="1"/>
          </p:cNvCxnSpPr>
          <p:nvPr/>
        </p:nvCxnSpPr>
        <p:spPr>
          <a:xfrm rot="16200000" flipH="1">
            <a:off x="651112" y="2498278"/>
            <a:ext cx="487234" cy="34414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066800" y="4038600"/>
            <a:ext cx="7696200" cy="2308324"/>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Americanii, prin firmele care dețineau întâietatea în domeniul industriei electrice și electronice, anume RCA și GE o gamă de radiouri (pe tuburi, evident) de care erau foarte mândri, </a:t>
            </a:r>
            <a:r>
              <a:rPr lang="ro-RO" i="1" smtClean="0">
                <a:latin typeface="Arial" pitchFamily="34" charset="0"/>
                <a:cs typeface="Arial" pitchFamily="34" charset="0"/>
              </a:rPr>
              <a:t>"Super Heterodyne"; </a:t>
            </a:r>
            <a:r>
              <a:rPr lang="ro-RO" smtClean="0">
                <a:latin typeface="Arial" pitchFamily="34" charset="0"/>
                <a:cs typeface="Arial" pitchFamily="34" charset="0"/>
              </a:rPr>
              <a:t>O firmă total necunoscută atunci, SONY, a avut ideea de a cumpăra o licență pentru tranzistori cu care a produs primele radiouri portabile. Ele nu se puteau compara cu adevăratele "mobile de lux" care erau vechile radiouri, dar au răspuns atât de bine cererii pieței încât au transformat pe SONY în gigantul care este astăzi.</a:t>
            </a:r>
            <a:endParaRPr lang="en-US">
              <a:latin typeface="Arial" pitchFamily="34" charset="0"/>
              <a:cs typeface="Arial" pitchFamily="34" charset="0"/>
            </a:endParaRPr>
          </a:p>
        </p:txBody>
      </p:sp>
      <p:sp>
        <p:nvSpPr>
          <p:cNvPr id="13" name="Rectangle 12"/>
          <p:cNvSpPr/>
          <p:nvPr/>
        </p:nvSpPr>
        <p:spPr>
          <a:xfrm>
            <a:off x="457200" y="3352800"/>
            <a:ext cx="53091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5</a:t>
            </a:r>
            <a:endParaRPr lang="en-US" b="1">
              <a:solidFill>
                <a:schemeClr val="accent6">
                  <a:lumMod val="50000"/>
                </a:schemeClr>
              </a:solidFill>
              <a:latin typeface="Arial" pitchFamily="34" charset="0"/>
              <a:cs typeface="Arial" pitchFamily="34" charset="0"/>
            </a:endParaRPr>
          </a:p>
        </p:txBody>
      </p:sp>
      <p:cxnSp>
        <p:nvCxnSpPr>
          <p:cNvPr id="15" name="Shape 14"/>
          <p:cNvCxnSpPr>
            <a:endCxn id="9" idx="1"/>
          </p:cNvCxnSpPr>
          <p:nvPr/>
        </p:nvCxnSpPr>
        <p:spPr>
          <a:xfrm rot="16200000" flipH="1">
            <a:off x="184919" y="4310881"/>
            <a:ext cx="1458962" cy="304800"/>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93</a:t>
            </a:fld>
            <a:endParaRPr lang="en-US"/>
          </a:p>
        </p:txBody>
      </p:sp>
      <p:sp>
        <p:nvSpPr>
          <p:cNvPr id="3" name="Rectangle 2"/>
          <p:cNvSpPr/>
          <p:nvPr/>
        </p:nvSpPr>
        <p:spPr>
          <a:xfrm>
            <a:off x="990600" y="1219200"/>
            <a:ext cx="7772400" cy="923330"/>
          </a:xfrm>
          <a:prstGeom prst="rect">
            <a:avLst/>
          </a:prstGeom>
          <a:solidFill>
            <a:schemeClr val="accent3">
              <a:lumMod val="40000"/>
              <a:lumOff val="60000"/>
            </a:schemeClr>
          </a:solidFill>
        </p:spPr>
        <p:txBody>
          <a:bodyPr wrap="square">
            <a:spAutoFit/>
          </a:bodyPr>
          <a:lstStyle/>
          <a:p>
            <a:pPr algn="just"/>
            <a:r>
              <a:rPr lang="ro-RO" b="1" i="1" smtClean="0">
                <a:solidFill>
                  <a:srgbClr val="C00000"/>
                </a:solidFill>
                <a:latin typeface="Arial" pitchFamily="34" charset="0"/>
                <a:cs typeface="Arial" pitchFamily="34" charset="0"/>
              </a:rPr>
              <a:t>Eșecurile nu trec niciodată neobservate </a:t>
            </a:r>
            <a:r>
              <a:rPr lang="ro-RO" smtClean="0">
                <a:latin typeface="Arial" pitchFamily="34" charset="0"/>
                <a:cs typeface="Arial" pitchFamily="34" charset="0"/>
              </a:rPr>
              <a:t>dar </a:t>
            </a:r>
            <a:r>
              <a:rPr lang="ro-RO" b="1" i="1" smtClean="0">
                <a:solidFill>
                  <a:srgbClr val="FF0000"/>
                </a:solidFill>
                <a:latin typeface="Arial" pitchFamily="34" charset="0"/>
                <a:cs typeface="Arial" pitchFamily="34" charset="0"/>
              </a:rPr>
              <a:t>rareori se sesizează faptul că ele sunt simptome ale unei schimbări</a:t>
            </a:r>
            <a:r>
              <a:rPr lang="ro-RO" smtClean="0">
                <a:latin typeface="Arial" pitchFamily="34" charset="0"/>
                <a:cs typeface="Arial" pitchFamily="34" charset="0"/>
              </a:rPr>
              <a:t> ce </a:t>
            </a:r>
            <a:r>
              <a:rPr lang="ro-RO" b="1" i="1" smtClean="0">
                <a:solidFill>
                  <a:schemeClr val="accent6">
                    <a:lumMod val="50000"/>
                  </a:schemeClr>
                </a:solidFill>
                <a:latin typeface="Arial" pitchFamily="34" charset="0"/>
                <a:cs typeface="Arial" pitchFamily="34" charset="0"/>
              </a:rPr>
              <a:t>ar putea fi exploatată</a:t>
            </a:r>
            <a:r>
              <a:rPr lang="ro-RO" smtClean="0">
                <a:latin typeface="Arial" pitchFamily="34" charset="0"/>
                <a:cs typeface="Arial" pitchFamily="34" charset="0"/>
              </a:rPr>
              <a:t>. </a:t>
            </a:r>
            <a:endParaRPr lang="en-US">
              <a:latin typeface="Arial" pitchFamily="34" charset="0"/>
              <a:cs typeface="Arial" pitchFamily="34" charset="0"/>
            </a:endParaRPr>
          </a:p>
        </p:txBody>
      </p:sp>
      <p:sp>
        <p:nvSpPr>
          <p:cNvPr id="4" name="Right Arrow 3"/>
          <p:cNvSpPr/>
          <p:nvPr/>
        </p:nvSpPr>
        <p:spPr>
          <a:xfrm>
            <a:off x="304800" y="1295400"/>
            <a:ext cx="533400" cy="228600"/>
          </a:xfrm>
          <a:prstGeom prst="rightArrow">
            <a:avLst/>
          </a:prstGeom>
          <a:solidFill>
            <a:srgbClr val="FFFF00"/>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90600" y="2895600"/>
            <a:ext cx="7696200" cy="2862322"/>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Piața automobilelor era segmentată în SUA anilor '50 în categoriile "standard", "mijlociu" și "de lux". Firma FORD a crezut că a identificat un segment rămas descoperit între "mijlociu" și "de lux" și a proiectat pentru el, în urma celei mai ample campanii de studiu a cererii cumpărătorilor făcute vreodată, modelul </a:t>
            </a:r>
            <a:r>
              <a:rPr lang="ro-RO" i="1" smtClean="0">
                <a:latin typeface="Arial" pitchFamily="34" charset="0"/>
                <a:cs typeface="Arial" pitchFamily="34" charset="0"/>
              </a:rPr>
              <a:t>EDSEL, </a:t>
            </a:r>
            <a:r>
              <a:rPr lang="ro-RO" smtClean="0">
                <a:latin typeface="Arial" pitchFamily="34" charset="0"/>
                <a:cs typeface="Arial" pitchFamily="34" charset="0"/>
              </a:rPr>
              <a:t>model care s-a dovedit a fi un eșec total. S-a descoperit atunci că piața se resegmentase după un alt criteriu, "stilul de viață" ceea ce a permis celor de la FORD să sesiseze (corect de data aceasta) o porțiune descoperită a pieții, pentru care au creat modelul </a:t>
            </a:r>
            <a:r>
              <a:rPr lang="ro-RO" i="1" smtClean="0">
                <a:latin typeface="Arial" pitchFamily="34" charset="0"/>
                <a:cs typeface="Arial" pitchFamily="34" charset="0"/>
              </a:rPr>
              <a:t>THUNDERBIRD, </a:t>
            </a:r>
            <a:r>
              <a:rPr lang="ro-RO" smtClean="0">
                <a:latin typeface="Arial" pitchFamily="34" charset="0"/>
                <a:cs typeface="Arial" pitchFamily="34" charset="0"/>
              </a:rPr>
              <a:t>considerat cel mai mare succes pe piața americană a automobilelor după celebrul "model T".</a:t>
            </a:r>
            <a:endParaRPr lang="en-US">
              <a:latin typeface="Arial" pitchFamily="34" charset="0"/>
              <a:cs typeface="Arial" pitchFamily="34" charset="0"/>
            </a:endParaRPr>
          </a:p>
        </p:txBody>
      </p:sp>
      <p:sp>
        <p:nvSpPr>
          <p:cNvPr id="6" name="Rectangle 5"/>
          <p:cNvSpPr/>
          <p:nvPr/>
        </p:nvSpPr>
        <p:spPr>
          <a:xfrm>
            <a:off x="381000" y="2362200"/>
            <a:ext cx="53091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6</a:t>
            </a:r>
            <a:endParaRPr lang="en-US" b="1">
              <a:solidFill>
                <a:schemeClr val="accent6">
                  <a:lumMod val="50000"/>
                </a:schemeClr>
              </a:solidFill>
              <a:latin typeface="Arial" pitchFamily="34" charset="0"/>
              <a:cs typeface="Arial" pitchFamily="34" charset="0"/>
            </a:endParaRPr>
          </a:p>
        </p:txBody>
      </p:sp>
      <p:cxnSp>
        <p:nvCxnSpPr>
          <p:cNvPr id="8" name="Shape 7"/>
          <p:cNvCxnSpPr>
            <a:endCxn id="5" idx="1"/>
          </p:cNvCxnSpPr>
          <p:nvPr/>
        </p:nvCxnSpPr>
        <p:spPr>
          <a:xfrm rot="16200000" flipH="1">
            <a:off x="46420" y="3382580"/>
            <a:ext cx="1583561" cy="304800"/>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6" name="Picture 12" descr="1958 Edsel Ranger"/>
          <p:cNvPicPr>
            <a:picLocks noChangeAspect="1" noChangeArrowheads="1"/>
          </p:cNvPicPr>
          <p:nvPr/>
        </p:nvPicPr>
        <p:blipFill>
          <a:blip r:embed="rId2" cstate="print"/>
          <a:srcRect/>
          <a:stretch>
            <a:fillRect/>
          </a:stretch>
        </p:blipFill>
        <p:spPr bwMode="auto">
          <a:xfrm>
            <a:off x="685800" y="4038600"/>
            <a:ext cx="3489574" cy="2524125"/>
          </a:xfrm>
          <a:prstGeom prst="rect">
            <a:avLst/>
          </a:prstGeom>
          <a:noFill/>
        </p:spPr>
      </p:pic>
      <p:pic>
        <p:nvPicPr>
          <p:cNvPr id="1038" name="Picture 14" descr="File:Edsel Citation Convertible 1958.jpg">
            <a:hlinkClick r:id="rId3"/>
          </p:cNvPr>
          <p:cNvPicPr>
            <a:picLocks noChangeAspect="1" noChangeArrowheads="1"/>
          </p:cNvPicPr>
          <p:nvPr/>
        </p:nvPicPr>
        <p:blipFill>
          <a:blip r:embed="rId4" cstate="print"/>
          <a:srcRect/>
          <a:stretch>
            <a:fillRect/>
          </a:stretch>
        </p:blipFill>
        <p:spPr bwMode="auto">
          <a:xfrm>
            <a:off x="228600" y="990600"/>
            <a:ext cx="4289296" cy="2514600"/>
          </a:xfrm>
          <a:prstGeom prst="rect">
            <a:avLst/>
          </a:prstGeom>
          <a:noFill/>
        </p:spPr>
      </p:pic>
      <p:pic>
        <p:nvPicPr>
          <p:cNvPr id="1040" name="Picture 16" descr="http://upload.wikimedia.org/wikipedia/commons/thumb/e/e3/Edsel_1959.jpg/250px-Edsel_1959.jpg">
            <a:hlinkClick r:id="rId5"/>
          </p:cNvPr>
          <p:cNvPicPr>
            <a:picLocks noChangeAspect="1" noChangeArrowheads="1"/>
          </p:cNvPicPr>
          <p:nvPr/>
        </p:nvPicPr>
        <p:blipFill>
          <a:blip r:embed="rId6" cstate="print"/>
          <a:srcRect/>
          <a:stretch>
            <a:fillRect/>
          </a:stretch>
        </p:blipFill>
        <p:spPr bwMode="auto">
          <a:xfrm>
            <a:off x="4724400" y="1600200"/>
            <a:ext cx="4212977" cy="1905000"/>
          </a:xfrm>
          <a:prstGeom prst="rect">
            <a:avLst/>
          </a:prstGeom>
          <a:noFill/>
        </p:spPr>
      </p:pic>
      <p:pic>
        <p:nvPicPr>
          <p:cNvPr id="1042" name="Picture 18" descr="http://upload.wikimedia.org/wikipedia/en/thumb/2/2a/Edsel_500px.jpg/300px-Edsel_500px.jpg">
            <a:hlinkClick r:id="rId7"/>
          </p:cNvPr>
          <p:cNvPicPr>
            <a:picLocks noChangeAspect="1" noChangeArrowheads="1"/>
          </p:cNvPicPr>
          <p:nvPr/>
        </p:nvPicPr>
        <p:blipFill>
          <a:blip r:embed="rId8" cstate="print"/>
          <a:srcRect/>
          <a:stretch>
            <a:fillRect/>
          </a:stretch>
        </p:blipFill>
        <p:spPr bwMode="auto">
          <a:xfrm>
            <a:off x="5029200" y="4267200"/>
            <a:ext cx="3581400" cy="2268221"/>
          </a:xfrm>
          <a:prstGeom prst="rect">
            <a:avLst/>
          </a:prstGeom>
          <a:noFill/>
        </p:spPr>
      </p:pic>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descr="http://upload.wikimedia.org/wikipedia/commons/thumb/8/86/1957_Ford_Thunderbird.jpg/180px-1957_Ford_Thunderbird.jpg">
            <a:hlinkClick r:id="rId2"/>
          </p:cNvPr>
          <p:cNvPicPr>
            <a:picLocks noChangeAspect="1" noChangeArrowheads="1"/>
          </p:cNvPicPr>
          <p:nvPr/>
        </p:nvPicPr>
        <p:blipFill>
          <a:blip r:embed="rId3" cstate="print"/>
          <a:srcRect/>
          <a:stretch>
            <a:fillRect/>
          </a:stretch>
        </p:blipFill>
        <p:spPr bwMode="auto">
          <a:xfrm>
            <a:off x="5105400" y="914400"/>
            <a:ext cx="3657600" cy="2438402"/>
          </a:xfrm>
          <a:prstGeom prst="rect">
            <a:avLst/>
          </a:prstGeom>
          <a:noFill/>
        </p:spPr>
      </p:pic>
      <p:pic>
        <p:nvPicPr>
          <p:cNvPr id="143364" name="Picture 4" descr="File:1959 Ford Thunderbird Convertible.jpg">
            <a:hlinkClick r:id="rId4"/>
          </p:cNvPr>
          <p:cNvPicPr>
            <a:picLocks noChangeAspect="1" noChangeArrowheads="1"/>
          </p:cNvPicPr>
          <p:nvPr/>
        </p:nvPicPr>
        <p:blipFill>
          <a:blip r:embed="rId5" cstate="print"/>
          <a:srcRect/>
          <a:stretch>
            <a:fillRect/>
          </a:stretch>
        </p:blipFill>
        <p:spPr bwMode="auto">
          <a:xfrm>
            <a:off x="2286000" y="3886200"/>
            <a:ext cx="4354285" cy="2743200"/>
          </a:xfrm>
          <a:prstGeom prst="rect">
            <a:avLst/>
          </a:prstGeom>
          <a:noFill/>
        </p:spPr>
      </p:pic>
      <p:pic>
        <p:nvPicPr>
          <p:cNvPr id="143366" name="Picture 6" descr="1956 Ford Thunderbird">
            <a:hlinkClick r:id="rId6" tooltip="1956 Ford Thunderbird"/>
          </p:cNvPr>
          <p:cNvPicPr>
            <a:picLocks noChangeAspect="1" noChangeArrowheads="1"/>
          </p:cNvPicPr>
          <p:nvPr/>
        </p:nvPicPr>
        <p:blipFill>
          <a:blip r:embed="rId7" cstate="print"/>
          <a:srcRect/>
          <a:stretch>
            <a:fillRect/>
          </a:stretch>
        </p:blipFill>
        <p:spPr bwMode="auto">
          <a:xfrm>
            <a:off x="838200" y="838200"/>
            <a:ext cx="3810000" cy="2545080"/>
          </a:xfrm>
          <a:prstGeom prst="rect">
            <a:avLst/>
          </a:prstGeom>
          <a:noFill/>
        </p:spPr>
      </p:pic>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96</a:t>
            </a:fld>
            <a:endParaRPr lang="en-US"/>
          </a:p>
        </p:txBody>
      </p:sp>
      <p:sp>
        <p:nvSpPr>
          <p:cNvPr id="3" name="Rectangle 2"/>
          <p:cNvSpPr>
            <a:spLocks noChangeArrowheads="1"/>
          </p:cNvSpPr>
          <p:nvPr/>
        </p:nvSpPr>
        <p:spPr bwMode="auto">
          <a:xfrm>
            <a:off x="457200" y="762000"/>
            <a:ext cx="2133600" cy="369332"/>
          </a:xfrm>
          <a:prstGeom prst="rect">
            <a:avLst/>
          </a:prstGeom>
          <a:solidFill>
            <a:srgbClr val="FFFF99"/>
          </a:solidFill>
          <a:ln w="9525">
            <a:solidFill>
              <a:srgbClr val="C00000"/>
            </a:solid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ctr" defTabSz="914400" rtl="0" eaLnBrk="1" fontAlgn="base" latinLnBrk="0" hangingPunct="1">
              <a:lnSpc>
                <a:spcPct val="100000"/>
              </a:lnSpc>
              <a:spcBef>
                <a:spcPct val="0"/>
              </a:spcBef>
              <a:spcAft>
                <a:spcPct val="0"/>
              </a:spcAft>
              <a:buClrTx/>
              <a:buSzTx/>
              <a:tabLst>
                <a:tab pos="174625" algn="l"/>
              </a:tabLst>
            </a:pPr>
            <a:r>
              <a:rPr lang="ro-RO" b="1" smtClean="0">
                <a:solidFill>
                  <a:schemeClr val="accent6">
                    <a:lumMod val="50000"/>
                  </a:schemeClr>
                </a:solidFill>
                <a:latin typeface="Arial" pitchFamily="34" charset="0"/>
                <a:ea typeface="Times New Roman" pitchFamily="18" charset="0"/>
                <a:cs typeface="Arial" pitchFamily="34" charset="0"/>
              </a:rPr>
              <a:t>2</a:t>
            </a:r>
            <a:r>
              <a:rPr kumimoji="0" lang="ro-RO" b="1" i="0" u="none" strike="noStrike" cap="none" normalizeH="0" baseline="0" smtClean="0">
                <a:ln>
                  <a:noFill/>
                </a:ln>
                <a:solidFill>
                  <a:schemeClr val="accent6">
                    <a:lumMod val="50000"/>
                  </a:schemeClr>
                </a:solidFill>
                <a:effectLst/>
                <a:latin typeface="Arial" pitchFamily="34" charset="0"/>
                <a:ea typeface="Times New Roman" pitchFamily="18" charset="0"/>
                <a:cs typeface="Arial" pitchFamily="34" charset="0"/>
              </a:rPr>
              <a:t>. Incongruențele</a:t>
            </a:r>
            <a:endParaRPr kumimoji="0" lang="ro-RO"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609600" y="1371600"/>
            <a:ext cx="6629400" cy="369332"/>
          </a:xfrm>
          <a:prstGeom prst="rect">
            <a:avLst/>
          </a:prstGeom>
          <a:solidFill>
            <a:srgbClr val="FFFF99"/>
          </a:solidFill>
          <a:ln>
            <a:solidFill>
              <a:srgbClr val="C00000"/>
            </a:solidFill>
          </a:ln>
        </p:spPr>
        <p:txBody>
          <a:bodyPr wrap="square">
            <a:spAutoFit/>
          </a:bodyPr>
          <a:lstStyle/>
          <a:p>
            <a:pPr algn="just"/>
            <a:r>
              <a:rPr lang="ro-RO" b="1" i="1" smtClean="0">
                <a:solidFill>
                  <a:srgbClr val="C00000"/>
                </a:solidFill>
                <a:latin typeface="Arial" pitchFamily="34" charset="0"/>
                <a:cs typeface="Arial" pitchFamily="34" charset="0"/>
              </a:rPr>
              <a:t>a. Incongruența între realitatea percepută și cea adevărată</a:t>
            </a:r>
            <a:endParaRPr lang="en-US" b="1">
              <a:solidFill>
                <a:srgbClr val="C00000"/>
              </a:solidFill>
              <a:latin typeface="Arial" pitchFamily="34" charset="0"/>
              <a:cs typeface="Arial" pitchFamily="34" charset="0"/>
            </a:endParaRPr>
          </a:p>
        </p:txBody>
      </p:sp>
      <p:sp>
        <p:nvSpPr>
          <p:cNvPr id="5" name="Rectangle 4"/>
          <p:cNvSpPr/>
          <p:nvPr/>
        </p:nvSpPr>
        <p:spPr>
          <a:xfrm>
            <a:off x="1219200" y="1905000"/>
            <a:ext cx="7162800" cy="646331"/>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De </a:t>
            </a:r>
            <a:r>
              <a:rPr lang="en-US" smtClean="0">
                <a:latin typeface="Arial" pitchFamily="34" charset="0"/>
                <a:cs typeface="Arial" pitchFamily="34" charset="0"/>
              </a:rPr>
              <a:t>multe</a:t>
            </a:r>
            <a:r>
              <a:rPr lang="ro-RO" smtClean="0">
                <a:latin typeface="Arial" pitchFamily="34" charset="0"/>
                <a:cs typeface="Arial" pitchFamily="34" charset="0"/>
              </a:rPr>
              <a:t> ori </a:t>
            </a:r>
            <a:r>
              <a:rPr lang="ro-RO" b="1" i="1" smtClean="0">
                <a:solidFill>
                  <a:srgbClr val="C00000"/>
                </a:solidFill>
                <a:latin typeface="Arial" pitchFamily="34" charset="0"/>
                <a:cs typeface="Arial" pitchFamily="34" charset="0"/>
              </a:rPr>
              <a:t>eforturile concentrate într-o direcție nu duc la rezultatele scontate</a:t>
            </a:r>
            <a:r>
              <a:rPr lang="ro-RO" smtClean="0">
                <a:latin typeface="Arial" pitchFamily="34" charset="0"/>
                <a:cs typeface="Arial" pitchFamily="34" charset="0"/>
              </a:rPr>
              <a:t> ci </a:t>
            </a:r>
            <a:r>
              <a:rPr lang="ro-RO" b="1" i="1" smtClean="0">
                <a:solidFill>
                  <a:srgbClr val="FF0000"/>
                </a:solidFill>
                <a:latin typeface="Arial" pitchFamily="34" charset="0"/>
                <a:cs typeface="Arial" pitchFamily="34" charset="0"/>
              </a:rPr>
              <a:t>par să strice și mai mult lucrurile</a:t>
            </a:r>
            <a:r>
              <a:rPr lang="ro-RO" smtClean="0">
                <a:latin typeface="Arial" pitchFamily="34" charset="0"/>
                <a:cs typeface="Arial" pitchFamily="34" charset="0"/>
              </a:rPr>
              <a:t>.</a:t>
            </a:r>
            <a:endParaRPr lang="en-US">
              <a:latin typeface="Arial" pitchFamily="34" charset="0"/>
              <a:cs typeface="Arial" pitchFamily="34" charset="0"/>
            </a:endParaRPr>
          </a:p>
        </p:txBody>
      </p:sp>
      <p:cxnSp>
        <p:nvCxnSpPr>
          <p:cNvPr id="7" name="Elbow Connector 6"/>
          <p:cNvCxnSpPr>
            <a:stCxn id="4" idx="1"/>
            <a:endCxn id="5" idx="1"/>
          </p:cNvCxnSpPr>
          <p:nvPr/>
        </p:nvCxnSpPr>
        <p:spPr>
          <a:xfrm rot="10800000" flipH="1" flipV="1">
            <a:off x="609600" y="1556266"/>
            <a:ext cx="609600" cy="671900"/>
          </a:xfrm>
          <a:prstGeom prst="bentConnector3">
            <a:avLst>
              <a:gd name="adj1" fmla="val -375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457200" y="2590800"/>
            <a:ext cx="53091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7</a:t>
            </a:r>
            <a:endParaRPr lang="en-US" b="1">
              <a:solidFill>
                <a:schemeClr val="accent6">
                  <a:lumMod val="50000"/>
                </a:schemeClr>
              </a:solidFill>
              <a:latin typeface="Arial" pitchFamily="34" charset="0"/>
              <a:cs typeface="Arial" pitchFamily="34" charset="0"/>
            </a:endParaRPr>
          </a:p>
        </p:txBody>
      </p:sp>
      <p:sp>
        <p:nvSpPr>
          <p:cNvPr id="9" name="Rectangle 8"/>
          <p:cNvSpPr/>
          <p:nvPr/>
        </p:nvSpPr>
        <p:spPr>
          <a:xfrm>
            <a:off x="914400" y="3200400"/>
            <a:ext cx="7467600" cy="3416320"/>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În anii '50 navele comerciale aveau probleme economice din ce în ce mai mari, în ciuda eforturilor care se făceau pentru a reduce costurile vasului în cursă (vase mai rapide, cu cu consum mai mic de combustibil, cu un echipaj mai redus pe seama automatizărilor, etc). Cauza pierderilor rezida însă în cu totul în altă parte, anume în costurile din perioadele de staționare în port pentru operațiile de încărcare / descărcare. Atunci când incongruența a fost sesizată, ea a fost rezolvată prin introducerea transportului containerizat, care reduce tocmai aceste costuri, timpul de staționare fiind redus cu trei pătrimi. Rezultatul este că în prezent transportul naval este cel mai ieftin, în deceniile 6, 7 și 8 traficul crescând de cinci ori iar cheltuielile specifice reducându-se cu 60 %.</a:t>
            </a:r>
            <a:endParaRPr lang="en-US">
              <a:latin typeface="Arial" pitchFamily="34" charset="0"/>
              <a:cs typeface="Arial" pitchFamily="34" charset="0"/>
            </a:endParaRPr>
          </a:p>
        </p:txBody>
      </p:sp>
      <p:cxnSp>
        <p:nvCxnSpPr>
          <p:cNvPr id="13" name="Shape 12"/>
          <p:cNvCxnSpPr>
            <a:stCxn id="8" idx="2"/>
            <a:endCxn id="9" idx="1"/>
          </p:cNvCxnSpPr>
          <p:nvPr/>
        </p:nvCxnSpPr>
        <p:spPr>
          <a:xfrm rot="16200000" flipH="1">
            <a:off x="-155685" y="3838475"/>
            <a:ext cx="1948428" cy="19174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97</a:t>
            </a:fld>
            <a:endParaRPr lang="en-US"/>
          </a:p>
        </p:txBody>
      </p:sp>
      <p:sp>
        <p:nvSpPr>
          <p:cNvPr id="3" name="Rectangle 2"/>
          <p:cNvSpPr/>
          <p:nvPr/>
        </p:nvSpPr>
        <p:spPr>
          <a:xfrm>
            <a:off x="533400" y="1219200"/>
            <a:ext cx="5186035" cy="369332"/>
          </a:xfrm>
          <a:prstGeom prst="rect">
            <a:avLst/>
          </a:prstGeom>
          <a:solidFill>
            <a:schemeClr val="tx2">
              <a:lumMod val="20000"/>
              <a:lumOff val="80000"/>
            </a:schemeClr>
          </a:solidFill>
          <a:ln>
            <a:solidFill>
              <a:srgbClr val="0070C0"/>
            </a:solidFill>
          </a:ln>
        </p:spPr>
        <p:txBody>
          <a:bodyPr wrap="none">
            <a:spAutoFit/>
          </a:bodyPr>
          <a:lstStyle/>
          <a:p>
            <a:r>
              <a:rPr lang="ro-RO" b="1" i="1" smtClean="0">
                <a:solidFill>
                  <a:srgbClr val="FF0000"/>
                </a:solidFill>
                <a:latin typeface="Arial" pitchFamily="34" charset="0"/>
                <a:cs typeface="Arial" pitchFamily="34" charset="0"/>
              </a:rPr>
              <a:t>Nu întotdeauna exemplele bune sunt urmate !</a:t>
            </a:r>
            <a:endParaRPr lang="en-US" b="1" i="1">
              <a:solidFill>
                <a:srgbClr val="FF0000"/>
              </a:solidFill>
              <a:latin typeface="Arial" pitchFamily="34" charset="0"/>
              <a:cs typeface="Arial" pitchFamily="34" charset="0"/>
            </a:endParaRPr>
          </a:p>
        </p:txBody>
      </p:sp>
      <p:sp>
        <p:nvSpPr>
          <p:cNvPr id="4" name="Rectangle 3"/>
          <p:cNvSpPr/>
          <p:nvPr/>
        </p:nvSpPr>
        <p:spPr>
          <a:xfrm>
            <a:off x="533400" y="1905000"/>
            <a:ext cx="53091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8</a:t>
            </a:r>
            <a:endParaRPr lang="en-US" b="1">
              <a:solidFill>
                <a:schemeClr val="accent6">
                  <a:lumMod val="50000"/>
                </a:schemeClr>
              </a:solidFill>
              <a:latin typeface="Arial" pitchFamily="34" charset="0"/>
              <a:cs typeface="Arial" pitchFamily="34" charset="0"/>
            </a:endParaRPr>
          </a:p>
        </p:txBody>
      </p:sp>
      <p:sp>
        <p:nvSpPr>
          <p:cNvPr id="5" name="Rectangle 4"/>
          <p:cNvSpPr/>
          <p:nvPr/>
        </p:nvSpPr>
        <p:spPr>
          <a:xfrm>
            <a:off x="1066800" y="2590800"/>
            <a:ext cx="7391400" cy="3139321"/>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În anii ‘80, problema poluării mărilor cu petrol provenit din spălarea tancurilor petroliere (ce trebuiau umplute cu apă pentru a se putea întoarce în siguranță de la Rotterdam în Golful Persic a determinat oficialitățile să monteze o instalație de spălare în portul Rotterdam. Dar, spre surpriza lor, petrolierele ocoleau cu obstinație instalația, deși costurile de operare erau minime. O analiză atentă a incongruenței a arătat că jumătatea de zi petrecută la spălat reducea cu o cursă pe an capacitatea de transport, ceea ce pentru armatori era o pierdere enormă. Ca urmare s-a adoptat soluția bună, aceea de a construi instalații îmbarcate de spălare, care să realizeze operația în timpului drumului de întoarcere Rotterdam - Golful Persic.</a:t>
            </a:r>
            <a:endParaRPr lang="en-US">
              <a:latin typeface="Arial" pitchFamily="34" charset="0"/>
              <a:cs typeface="Arial" pitchFamily="34" charset="0"/>
            </a:endParaRPr>
          </a:p>
        </p:txBody>
      </p:sp>
      <p:cxnSp>
        <p:nvCxnSpPr>
          <p:cNvPr id="7" name="Shape 6"/>
          <p:cNvCxnSpPr>
            <a:stCxn id="4" idx="2"/>
            <a:endCxn id="5" idx="1"/>
          </p:cNvCxnSpPr>
          <p:nvPr/>
        </p:nvCxnSpPr>
        <p:spPr>
          <a:xfrm rot="16200000" flipH="1">
            <a:off x="-10235" y="3083425"/>
            <a:ext cx="1886129" cy="26794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98</a:t>
            </a:fld>
            <a:endParaRPr lang="en-US"/>
          </a:p>
        </p:txBody>
      </p:sp>
      <p:sp>
        <p:nvSpPr>
          <p:cNvPr id="3" name="Rectangle 2"/>
          <p:cNvSpPr/>
          <p:nvPr/>
        </p:nvSpPr>
        <p:spPr>
          <a:xfrm>
            <a:off x="838200" y="685800"/>
            <a:ext cx="7467600" cy="369332"/>
          </a:xfrm>
          <a:prstGeom prst="rect">
            <a:avLst/>
          </a:prstGeom>
          <a:solidFill>
            <a:srgbClr val="FFFF99"/>
          </a:solidFill>
          <a:ln>
            <a:solidFill>
              <a:srgbClr val="C00000"/>
            </a:solidFill>
          </a:ln>
        </p:spPr>
        <p:txBody>
          <a:bodyPr wrap="square">
            <a:spAutoFit/>
          </a:bodyPr>
          <a:lstStyle/>
          <a:p>
            <a:pPr algn="just"/>
            <a:r>
              <a:rPr lang="ro-RO" b="1" i="1" smtClean="0">
                <a:solidFill>
                  <a:srgbClr val="C00000"/>
                </a:solidFill>
                <a:latin typeface="Arial" pitchFamily="34" charset="0"/>
                <a:cs typeface="Arial" pitchFamily="34" charset="0"/>
              </a:rPr>
              <a:t>b. Incongruența între "valorile" producătorului și cele ale clientului</a:t>
            </a:r>
            <a:endParaRPr lang="en-US" b="1">
              <a:solidFill>
                <a:srgbClr val="C00000"/>
              </a:solidFill>
              <a:latin typeface="Arial" pitchFamily="34" charset="0"/>
              <a:cs typeface="Arial" pitchFamily="34" charset="0"/>
            </a:endParaRPr>
          </a:p>
        </p:txBody>
      </p:sp>
      <p:sp>
        <p:nvSpPr>
          <p:cNvPr id="4" name="Rectangle 3"/>
          <p:cNvSpPr/>
          <p:nvPr/>
        </p:nvSpPr>
        <p:spPr>
          <a:xfrm>
            <a:off x="1295400" y="1371600"/>
            <a:ext cx="7391400" cy="923330"/>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Adesea, </a:t>
            </a:r>
            <a:r>
              <a:rPr lang="ro-RO" b="1" i="1" smtClean="0">
                <a:solidFill>
                  <a:srgbClr val="C00000"/>
                </a:solidFill>
                <a:latin typeface="Arial" pitchFamily="34" charset="0"/>
                <a:cs typeface="Arial" pitchFamily="34" charset="0"/>
              </a:rPr>
              <a:t>producătorul atribuie </a:t>
            </a:r>
            <a:r>
              <a:rPr lang="ro-RO" b="1" i="1" smtClean="0">
                <a:solidFill>
                  <a:schemeClr val="accent1">
                    <a:lumMod val="75000"/>
                  </a:schemeClr>
                </a:solidFill>
                <a:latin typeface="Arial" pitchFamily="34" charset="0"/>
                <a:cs typeface="Arial" pitchFamily="34" charset="0"/>
              </a:rPr>
              <a:t>clientului</a:t>
            </a:r>
            <a:r>
              <a:rPr lang="ro-RO" b="1" i="1" smtClean="0">
                <a:solidFill>
                  <a:srgbClr val="C00000"/>
                </a:solidFill>
                <a:latin typeface="Arial" pitchFamily="34" charset="0"/>
                <a:cs typeface="Arial" pitchFamily="34" charset="0"/>
              </a:rPr>
              <a:t> același sistem de valori pe care îl are și el</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Dacă </a:t>
            </a:r>
            <a:r>
              <a:rPr lang="ro-RO" b="1" i="1" smtClean="0">
                <a:solidFill>
                  <a:schemeClr val="accent1">
                    <a:lumMod val="75000"/>
                  </a:schemeClr>
                </a:solidFill>
                <a:latin typeface="Arial" pitchFamily="34" charset="0"/>
                <a:cs typeface="Arial" pitchFamily="34" charset="0"/>
              </a:rPr>
              <a:t>consumatorul</a:t>
            </a:r>
            <a:r>
              <a:rPr lang="ro-RO" b="1" i="1" smtClean="0">
                <a:solidFill>
                  <a:srgbClr val="FF0000"/>
                </a:solidFill>
                <a:latin typeface="Arial" pitchFamily="34" charset="0"/>
                <a:cs typeface="Arial" pitchFamily="34" charset="0"/>
              </a:rPr>
              <a:t> nu se conformează și </a:t>
            </a:r>
            <a:r>
              <a:rPr lang="ro-RO" b="1" i="1" smtClean="0">
                <a:solidFill>
                  <a:srgbClr val="C00000"/>
                </a:solidFill>
                <a:latin typeface="Arial" pitchFamily="34" charset="0"/>
                <a:cs typeface="Arial" pitchFamily="34" charset="0"/>
              </a:rPr>
              <a:t>producătorul</a:t>
            </a:r>
            <a:r>
              <a:rPr lang="ro-RO" b="1" i="1" smtClean="0">
                <a:solidFill>
                  <a:srgbClr val="FF0000"/>
                </a:solidFill>
                <a:latin typeface="Arial" pitchFamily="34" charset="0"/>
                <a:cs typeface="Arial" pitchFamily="34" charset="0"/>
              </a:rPr>
              <a:t> pierde</a:t>
            </a:r>
            <a:r>
              <a:rPr lang="ro-RO" smtClean="0">
                <a:latin typeface="Arial" pitchFamily="34" charset="0"/>
                <a:cs typeface="Arial" pitchFamily="34" charset="0"/>
              </a:rPr>
              <a:t>, </a:t>
            </a:r>
            <a:r>
              <a:rPr lang="ro-RO" b="1" i="1" smtClean="0">
                <a:solidFill>
                  <a:srgbClr val="C00000"/>
                </a:solidFill>
                <a:latin typeface="Arial" pitchFamily="34" charset="0"/>
                <a:cs typeface="Arial" pitchFamily="34" charset="0"/>
              </a:rPr>
              <a:t>el </a:t>
            </a:r>
            <a:r>
              <a:rPr lang="ro-RO" b="1" i="1" smtClean="0">
                <a:solidFill>
                  <a:srgbClr val="FF0000"/>
                </a:solidFill>
                <a:latin typeface="Arial" pitchFamily="34" charset="0"/>
                <a:cs typeface="Arial" pitchFamily="34" charset="0"/>
              </a:rPr>
              <a:t>va acuza </a:t>
            </a:r>
            <a:r>
              <a:rPr lang="ro-RO" b="1" i="1" smtClean="0">
                <a:solidFill>
                  <a:schemeClr val="accent1">
                    <a:lumMod val="75000"/>
                  </a:schemeClr>
                </a:solidFill>
                <a:latin typeface="Arial" pitchFamily="34" charset="0"/>
                <a:cs typeface="Arial" pitchFamily="34" charset="0"/>
              </a:rPr>
              <a:t>clientul</a:t>
            </a:r>
            <a:r>
              <a:rPr lang="ro-RO" b="1" i="1" smtClean="0">
                <a:solidFill>
                  <a:srgbClr val="FF0000"/>
                </a:solidFill>
                <a:latin typeface="Arial" pitchFamily="34" charset="0"/>
                <a:cs typeface="Arial" pitchFamily="34" charset="0"/>
              </a:rPr>
              <a:t> </a:t>
            </a:r>
            <a:r>
              <a:rPr lang="ro-RO" smtClean="0">
                <a:latin typeface="Arial" pitchFamily="34" charset="0"/>
                <a:cs typeface="Arial" pitchFamily="34" charset="0"/>
              </a:rPr>
              <a:t>de </a:t>
            </a:r>
            <a:r>
              <a:rPr lang="ro-RO" b="1" i="1" smtClean="0">
                <a:solidFill>
                  <a:srgbClr val="FF0000"/>
                </a:solidFill>
                <a:latin typeface="Arial" pitchFamily="34" charset="0"/>
                <a:cs typeface="Arial" pitchFamily="34" charset="0"/>
              </a:rPr>
              <a:t>"lipsă de logică".</a:t>
            </a:r>
            <a:endParaRPr lang="en-US" b="1" i="1">
              <a:solidFill>
                <a:srgbClr val="FF0000"/>
              </a:solidFill>
              <a:latin typeface="Arial" pitchFamily="34" charset="0"/>
              <a:cs typeface="Arial" pitchFamily="34" charset="0"/>
            </a:endParaRPr>
          </a:p>
        </p:txBody>
      </p:sp>
      <p:cxnSp>
        <p:nvCxnSpPr>
          <p:cNvPr id="6" name="Elbow Connector 5"/>
          <p:cNvCxnSpPr>
            <a:stCxn id="3" idx="1"/>
            <a:endCxn id="4" idx="1"/>
          </p:cNvCxnSpPr>
          <p:nvPr/>
        </p:nvCxnSpPr>
        <p:spPr>
          <a:xfrm rot="10800000" flipH="1" flipV="1">
            <a:off x="838200" y="870465"/>
            <a:ext cx="457200" cy="962799"/>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33400" y="2514600"/>
            <a:ext cx="53091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9</a:t>
            </a:r>
            <a:endParaRPr lang="en-US" b="1">
              <a:solidFill>
                <a:schemeClr val="accent6">
                  <a:lumMod val="50000"/>
                </a:schemeClr>
              </a:solidFill>
              <a:latin typeface="Arial" pitchFamily="34" charset="0"/>
              <a:cs typeface="Arial" pitchFamily="34" charset="0"/>
            </a:endParaRPr>
          </a:p>
        </p:txBody>
      </p:sp>
      <p:sp>
        <p:nvSpPr>
          <p:cNvPr id="10" name="Rectangle 9"/>
          <p:cNvSpPr/>
          <p:nvPr/>
        </p:nvSpPr>
        <p:spPr>
          <a:xfrm>
            <a:off x="990600" y="3124200"/>
            <a:ext cx="7696200" cy="923330"/>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Regele Prusiei prevedea eșecul căilor ferate, argumentând că " Nimeni nu va da bani ca să ajungă de la Berlin la Postdam într-o oră când poate să facă o zi întregă călare, dar gratis".</a:t>
            </a:r>
            <a:endParaRPr lang="en-US">
              <a:latin typeface="Arial" pitchFamily="34" charset="0"/>
              <a:cs typeface="Arial" pitchFamily="34" charset="0"/>
            </a:endParaRPr>
          </a:p>
        </p:txBody>
      </p:sp>
      <p:cxnSp>
        <p:nvCxnSpPr>
          <p:cNvPr id="12" name="Shape 11"/>
          <p:cNvCxnSpPr>
            <a:stCxn id="9" idx="2"/>
            <a:endCxn id="10" idx="1"/>
          </p:cNvCxnSpPr>
          <p:nvPr/>
        </p:nvCxnSpPr>
        <p:spPr>
          <a:xfrm rot="16200000" flipH="1">
            <a:off x="543763" y="3139027"/>
            <a:ext cx="701933" cy="19174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914400" y="4419600"/>
            <a:ext cx="5791200" cy="369332"/>
          </a:xfrm>
          <a:prstGeom prst="rect">
            <a:avLst/>
          </a:prstGeom>
          <a:solidFill>
            <a:srgbClr val="FFFF99"/>
          </a:solidFill>
          <a:ln>
            <a:solidFill>
              <a:srgbClr val="C00000"/>
            </a:solidFill>
          </a:ln>
        </p:spPr>
        <p:txBody>
          <a:bodyPr wrap="square">
            <a:spAutoFit/>
          </a:bodyPr>
          <a:lstStyle/>
          <a:p>
            <a:pPr algn="just"/>
            <a:r>
              <a:rPr lang="ro-RO" b="1" i="1" smtClean="0">
                <a:solidFill>
                  <a:srgbClr val="C00000"/>
                </a:solidFill>
                <a:latin typeface="Arial" pitchFamily="34" charset="0"/>
                <a:cs typeface="Arial" pitchFamily="34" charset="0"/>
              </a:rPr>
              <a:t>c. Incongruența în ritmul și/sau logica unui proces</a:t>
            </a:r>
            <a:endParaRPr lang="en-US" b="1">
              <a:solidFill>
                <a:srgbClr val="C00000"/>
              </a:solidFill>
              <a:latin typeface="Arial" pitchFamily="34" charset="0"/>
              <a:cs typeface="Arial" pitchFamily="34" charset="0"/>
            </a:endParaRPr>
          </a:p>
        </p:txBody>
      </p:sp>
      <p:sp>
        <p:nvSpPr>
          <p:cNvPr id="18" name="Rectangle 17"/>
          <p:cNvSpPr/>
          <p:nvPr/>
        </p:nvSpPr>
        <p:spPr>
          <a:xfrm>
            <a:off x="1219200" y="5181600"/>
            <a:ext cx="7239000" cy="923330"/>
          </a:xfrm>
          <a:prstGeom prst="rect">
            <a:avLst/>
          </a:prstGeom>
          <a:solidFill>
            <a:schemeClr val="accent3">
              <a:lumMod val="40000"/>
              <a:lumOff val="60000"/>
            </a:schemeClr>
          </a:solidFill>
        </p:spPr>
        <p:txBody>
          <a:bodyPr wrap="square">
            <a:spAutoFit/>
          </a:bodyPr>
          <a:lstStyle/>
          <a:p>
            <a:pPr algn="just"/>
            <a:r>
              <a:rPr lang="ro-RO" smtClean="0">
                <a:latin typeface="Arial" pitchFamily="34" charset="0"/>
                <a:cs typeface="Arial" pitchFamily="34" charset="0"/>
              </a:rPr>
              <a:t>Atunci când în </a:t>
            </a:r>
            <a:r>
              <a:rPr lang="ro-RO" b="1" i="1" smtClean="0">
                <a:solidFill>
                  <a:schemeClr val="accent1">
                    <a:lumMod val="75000"/>
                  </a:schemeClr>
                </a:solidFill>
                <a:latin typeface="Arial" pitchFamily="34" charset="0"/>
                <a:cs typeface="Arial" pitchFamily="34" charset="0"/>
              </a:rPr>
              <a:t>cadrul unui proces</a:t>
            </a:r>
            <a:r>
              <a:rPr lang="ro-RO" smtClean="0">
                <a:latin typeface="Arial" pitchFamily="34" charset="0"/>
                <a:cs typeface="Arial" pitchFamily="34" charset="0"/>
              </a:rPr>
              <a:t>, </a:t>
            </a:r>
            <a:r>
              <a:rPr lang="ro-RO" b="1" i="1" smtClean="0">
                <a:solidFill>
                  <a:srgbClr val="FF0000"/>
                </a:solidFill>
                <a:latin typeface="Arial" pitchFamily="34" charset="0"/>
                <a:cs typeface="Arial" pitchFamily="34" charset="0"/>
              </a:rPr>
              <a:t>o operație este mult mai delicată decât celelalte</a:t>
            </a:r>
            <a:r>
              <a:rPr lang="ro-RO" smtClean="0">
                <a:latin typeface="Arial" pitchFamily="34" charset="0"/>
                <a:cs typeface="Arial" pitchFamily="34" charset="0"/>
              </a:rPr>
              <a:t>, în acel punct </a:t>
            </a:r>
            <a:r>
              <a:rPr lang="ro-RO" b="1" i="1" smtClean="0">
                <a:solidFill>
                  <a:schemeClr val="accent6">
                    <a:lumMod val="50000"/>
                  </a:schemeClr>
                </a:solidFill>
                <a:latin typeface="Arial" pitchFamily="34" charset="0"/>
                <a:cs typeface="Arial" pitchFamily="34" charset="0"/>
              </a:rPr>
              <a:t>orice inovație va fi deosebit de bine primită.</a:t>
            </a:r>
            <a:endParaRPr lang="en-US" b="1" i="1">
              <a:solidFill>
                <a:schemeClr val="accent6">
                  <a:lumMod val="50000"/>
                </a:schemeClr>
              </a:solidFill>
              <a:latin typeface="Arial" pitchFamily="34" charset="0"/>
              <a:cs typeface="Arial" pitchFamily="34" charset="0"/>
            </a:endParaRPr>
          </a:p>
        </p:txBody>
      </p:sp>
      <p:cxnSp>
        <p:nvCxnSpPr>
          <p:cNvPr id="21" name="Elbow Connector 20"/>
          <p:cNvCxnSpPr>
            <a:stCxn id="17" idx="1"/>
            <a:endCxn id="18" idx="1"/>
          </p:cNvCxnSpPr>
          <p:nvPr/>
        </p:nvCxnSpPr>
        <p:spPr>
          <a:xfrm rot="10800000" flipH="1" flipV="1">
            <a:off x="914400" y="4604265"/>
            <a:ext cx="304800" cy="1038999"/>
          </a:xfrm>
          <a:prstGeom prst="bentConnector3">
            <a:avLst>
              <a:gd name="adj1" fmla="val -75000"/>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BC0289-3807-40C7-866C-DA665800FB43}" type="slidenum">
              <a:rPr lang="en-US" smtClean="0"/>
              <a:pPr/>
              <a:t>99</a:t>
            </a:fld>
            <a:endParaRPr lang="en-US"/>
          </a:p>
        </p:txBody>
      </p:sp>
      <p:sp>
        <p:nvSpPr>
          <p:cNvPr id="3" name="Rectangle 2"/>
          <p:cNvSpPr/>
          <p:nvPr/>
        </p:nvSpPr>
        <p:spPr>
          <a:xfrm>
            <a:off x="533400" y="990600"/>
            <a:ext cx="65915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10</a:t>
            </a:r>
            <a:endParaRPr lang="en-US" b="1">
              <a:solidFill>
                <a:schemeClr val="accent6">
                  <a:lumMod val="50000"/>
                </a:schemeClr>
              </a:solidFill>
              <a:latin typeface="Arial" pitchFamily="34" charset="0"/>
              <a:cs typeface="Arial" pitchFamily="34" charset="0"/>
            </a:endParaRPr>
          </a:p>
        </p:txBody>
      </p:sp>
      <p:sp>
        <p:nvSpPr>
          <p:cNvPr id="4" name="Rectangle 3"/>
          <p:cNvSpPr/>
          <p:nvPr/>
        </p:nvSpPr>
        <p:spPr>
          <a:xfrm>
            <a:off x="1143000" y="1676400"/>
            <a:ext cx="7391400" cy="1477328"/>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În tratamentul chirurgical al cataractei, exista un moment delicat, acela al secționării unui ligament. Un farmacist a valorificat o enzimă (în bună măsură cunoscută și înaintea lui) care dizolvă fără probleme ligamentul respectiv iar rezultatul a fost că a creat o companie (ALCON LABORATORIES) care a avut un succes deosebit. </a:t>
            </a:r>
            <a:endParaRPr lang="en-US">
              <a:latin typeface="Arial" pitchFamily="34" charset="0"/>
              <a:cs typeface="Arial" pitchFamily="34" charset="0"/>
            </a:endParaRPr>
          </a:p>
        </p:txBody>
      </p:sp>
      <p:cxnSp>
        <p:nvCxnSpPr>
          <p:cNvPr id="6" name="Shape 5"/>
          <p:cNvCxnSpPr>
            <a:stCxn id="3" idx="2"/>
            <a:endCxn id="4" idx="1"/>
          </p:cNvCxnSpPr>
          <p:nvPr/>
        </p:nvCxnSpPr>
        <p:spPr>
          <a:xfrm rot="16200000" flipH="1">
            <a:off x="475423" y="1747487"/>
            <a:ext cx="1055132" cy="280022"/>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219200" y="4114800"/>
            <a:ext cx="7315200" cy="1754326"/>
          </a:xfrm>
          <a:prstGeom prst="rect">
            <a:avLst/>
          </a:prstGeom>
          <a:solidFill>
            <a:schemeClr val="accent5">
              <a:lumMod val="40000"/>
              <a:lumOff val="60000"/>
            </a:schemeClr>
          </a:solidFill>
        </p:spPr>
        <p:txBody>
          <a:bodyPr wrap="square">
            <a:spAutoFit/>
          </a:bodyPr>
          <a:lstStyle/>
          <a:p>
            <a:pPr algn="just"/>
            <a:r>
              <a:rPr lang="ro-RO" smtClean="0">
                <a:latin typeface="Arial" pitchFamily="34" charset="0"/>
                <a:cs typeface="Arial" pitchFamily="34" charset="0"/>
              </a:rPr>
              <a:t>O altă incongruență (</a:t>
            </a:r>
            <a:r>
              <a:rPr lang="ro-RO" b="1" i="1" smtClean="0">
                <a:solidFill>
                  <a:srgbClr val="FF0000"/>
                </a:solidFill>
                <a:latin typeface="Arial" pitchFamily="34" charset="0"/>
                <a:cs typeface="Arial" pitchFamily="34" charset="0"/>
              </a:rPr>
              <a:t>rezolvată ulterior anului 1986 când a apărut cartea lui Drucker</a:t>
            </a:r>
            <a:r>
              <a:rPr lang="ro-RO" smtClean="0">
                <a:latin typeface="Arial" pitchFamily="34" charset="0"/>
                <a:cs typeface="Arial" pitchFamily="34" charset="0"/>
              </a:rPr>
              <a:t>) era aceea între dificultățile unui operator de PC de a da calculatorului comenzi sintactic corecte și ușurința cu care acesta din urmă le executa. Soft-ul care a reușit să rezolve incongruența, WINDOWS, a cunoscut un succes uriaș, fiind la ora actuală (practic) universal folosit.</a:t>
            </a:r>
            <a:endParaRPr lang="en-US">
              <a:latin typeface="Arial" pitchFamily="34" charset="0"/>
              <a:cs typeface="Arial" pitchFamily="34" charset="0"/>
            </a:endParaRPr>
          </a:p>
        </p:txBody>
      </p:sp>
      <p:sp>
        <p:nvSpPr>
          <p:cNvPr id="8" name="Rectangle 7"/>
          <p:cNvSpPr/>
          <p:nvPr/>
        </p:nvSpPr>
        <p:spPr>
          <a:xfrm>
            <a:off x="533400" y="3505200"/>
            <a:ext cx="646395" cy="369332"/>
          </a:xfrm>
          <a:prstGeom prst="rect">
            <a:avLst/>
          </a:prstGeom>
          <a:solidFill>
            <a:schemeClr val="accent5">
              <a:lumMod val="40000"/>
              <a:lumOff val="6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a:spAutoFit/>
          </a:bodyPr>
          <a:lstStyle/>
          <a:p>
            <a:r>
              <a:rPr lang="ro-RO" b="1" smtClean="0">
                <a:solidFill>
                  <a:schemeClr val="accent6">
                    <a:lumMod val="50000"/>
                  </a:schemeClr>
                </a:solidFill>
                <a:latin typeface="Arial" pitchFamily="34" charset="0"/>
                <a:cs typeface="Arial" pitchFamily="34" charset="0"/>
              </a:rPr>
              <a:t>E 11</a:t>
            </a:r>
            <a:endParaRPr lang="en-US" b="1">
              <a:solidFill>
                <a:schemeClr val="accent6">
                  <a:lumMod val="50000"/>
                </a:schemeClr>
              </a:solidFill>
              <a:latin typeface="Arial" pitchFamily="34" charset="0"/>
              <a:cs typeface="Arial" pitchFamily="34" charset="0"/>
            </a:endParaRPr>
          </a:p>
        </p:txBody>
      </p:sp>
      <p:cxnSp>
        <p:nvCxnSpPr>
          <p:cNvPr id="10" name="Shape 9"/>
          <p:cNvCxnSpPr>
            <a:endCxn id="7" idx="1"/>
          </p:cNvCxnSpPr>
          <p:nvPr/>
        </p:nvCxnSpPr>
        <p:spPr>
          <a:xfrm rot="16200000" flipH="1">
            <a:off x="475819" y="4248581"/>
            <a:ext cx="1105763" cy="381000"/>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TotalTime>
  <Words>13471</Words>
  <Application>Microsoft Office PowerPoint</Application>
  <PresentationFormat>On-screen Show (4:3)</PresentationFormat>
  <Paragraphs>1145</Paragraphs>
  <Slides>128</Slides>
  <Notes>0</Notes>
  <HiddenSlides>0</HiddenSlides>
  <MMClips>0</MMClips>
  <ScaleCrop>false</ScaleCrop>
  <HeadingPairs>
    <vt:vector size="4" baseType="variant">
      <vt:variant>
        <vt:lpstr>Theme</vt:lpstr>
      </vt:variant>
      <vt:variant>
        <vt:i4>1</vt:i4>
      </vt:variant>
      <vt:variant>
        <vt:lpstr>Slide Titles</vt:lpstr>
      </vt:variant>
      <vt:variant>
        <vt:i4>128</vt:i4>
      </vt:variant>
    </vt:vector>
  </HeadingPairs>
  <TitlesOfParts>
    <vt:vector size="129"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Adi</dc:creator>
  <cp:lastModifiedBy>Adi</cp:lastModifiedBy>
  <cp:revision>14</cp:revision>
  <dcterms:created xsi:type="dcterms:W3CDTF">2009-01-11T13:51:16Z</dcterms:created>
  <dcterms:modified xsi:type="dcterms:W3CDTF">2009-10-20T09:12:53Z</dcterms:modified>
</cp:coreProperties>
</file>