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3"/>
  </p:notesMasterIdLst>
  <p:sldIdLst>
    <p:sldId id="257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69" r:id="rId13"/>
    <p:sldId id="272" r:id="rId14"/>
    <p:sldId id="273" r:id="rId15"/>
    <p:sldId id="362" r:id="rId16"/>
    <p:sldId id="363" r:id="rId17"/>
    <p:sldId id="371" r:id="rId18"/>
    <p:sldId id="359" r:id="rId19"/>
    <p:sldId id="274" r:id="rId20"/>
    <p:sldId id="364" r:id="rId21"/>
    <p:sldId id="365" r:id="rId22"/>
    <p:sldId id="258" r:id="rId23"/>
    <p:sldId id="259" r:id="rId24"/>
    <p:sldId id="265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367" r:id="rId37"/>
    <p:sldId id="368" r:id="rId38"/>
    <p:sldId id="372" r:id="rId39"/>
    <p:sldId id="360" r:id="rId40"/>
    <p:sldId id="370" r:id="rId41"/>
    <p:sldId id="286" r:id="rId42"/>
    <p:sldId id="287" r:id="rId43"/>
    <p:sldId id="288" r:id="rId44"/>
    <p:sldId id="289" r:id="rId45"/>
    <p:sldId id="290" r:id="rId46"/>
    <p:sldId id="361" r:id="rId47"/>
    <p:sldId id="369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73" r:id="rId75"/>
    <p:sldId id="374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32" r:id="rId92"/>
    <p:sldId id="375" r:id="rId93"/>
    <p:sldId id="378" r:id="rId94"/>
    <p:sldId id="376" r:id="rId95"/>
    <p:sldId id="377" r:id="rId96"/>
    <p:sldId id="333" r:id="rId97"/>
    <p:sldId id="334" r:id="rId98"/>
    <p:sldId id="335" r:id="rId99"/>
    <p:sldId id="336" r:id="rId100"/>
    <p:sldId id="337" r:id="rId101"/>
    <p:sldId id="338" r:id="rId102"/>
    <p:sldId id="339" r:id="rId103"/>
    <p:sldId id="340" r:id="rId104"/>
    <p:sldId id="341" r:id="rId105"/>
    <p:sldId id="342" r:id="rId106"/>
    <p:sldId id="343" r:id="rId107"/>
    <p:sldId id="344" r:id="rId108"/>
    <p:sldId id="345" r:id="rId109"/>
    <p:sldId id="346" r:id="rId110"/>
    <p:sldId id="347" r:id="rId111"/>
    <p:sldId id="348" r:id="rId112"/>
    <p:sldId id="349" r:id="rId113"/>
    <p:sldId id="350" r:id="rId114"/>
    <p:sldId id="351" r:id="rId115"/>
    <p:sldId id="352" r:id="rId116"/>
    <p:sldId id="353" r:id="rId117"/>
    <p:sldId id="354" r:id="rId118"/>
    <p:sldId id="355" r:id="rId119"/>
    <p:sldId id="356" r:id="rId120"/>
    <p:sldId id="357" r:id="rId121"/>
    <p:sldId id="358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A5796"/>
    <a:srgbClr val="008000"/>
    <a:srgbClr val="FE0000"/>
    <a:srgbClr val="0099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18DFD-B48F-4349-8618-A7F0A818E3F1}" type="datetimeFigureOut">
              <a:rPr lang="ro-RO" smtClean="0"/>
              <a:pPr/>
              <a:t>18.11.2010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76DC-59D1-4183-9274-0CAFD2A495D1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76DC-59D1-4183-9274-0CAFD2A495D1}" type="slidenum">
              <a:rPr lang="ro-RO" smtClean="0"/>
              <a:pPr/>
              <a:t>11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E793-1E5C-4AC5-B757-91DF6AB78A3D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1891-7C2A-493B-9B6B-B165FE1FD391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E2EE-95FE-44C9-B0CB-A82ADF666378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2F-A9DA-48FD-B6E5-8F2B2091AE4A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770-2348-410B-9681-24B9EC77B115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8846-685F-4DEA-BCD6-7AB6548FA263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B6E-26B7-45E3-ADB7-9D41E14A609E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2547-4CBE-4F74-883C-FF89F013FED2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B827-F268-476E-A5E6-AD9B3C33635D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6E1F-32EF-4917-AFD2-DE7F2B0F81C9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C8AA-7C58-426D-8214-6D1CC370C42C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DFA63F-C382-4DBD-93D9-A9C399A20AAF}" type="datetime1">
              <a:rPr lang="en-US" smtClean="0"/>
              <a:pPr/>
              <a:t>11/18/2010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5C2A41-FF18-4739-AFF7-5FBBD63A8C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gi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0289-3807-40C7-866C-DA665800FB4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52257" name="Rectangle 1"/>
          <p:cNvSpPr>
            <a:spLocks noChangeArrowheads="1"/>
          </p:cNvSpPr>
          <p:nvPr/>
        </p:nvSpPr>
        <p:spPr bwMode="auto">
          <a:xfrm>
            <a:off x="1143000" y="762000"/>
            <a:ext cx="7086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CAP.VI I</a:t>
            </a:r>
            <a:r>
              <a:rPr kumimoji="0" lang="ro-RO" sz="22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NSTRUMENTE DE PLATĂ (EFECTE DE COMERŢ) ÎN TRANZACŢIILE INTERNAŢIONALE</a:t>
            </a:r>
            <a:endParaRPr kumimoji="0" lang="ro-RO" sz="2200" b="0" i="0" u="none" strike="noStrike" cap="none" normalizeH="0" baseline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5800" y="19050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6.1 Titluri de credit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38200" y="2514600"/>
            <a:ext cx="746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Finalizarea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bune condiţiuni a unei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tranzacţii internaţionale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presupune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efectuarea plăţii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 o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contracompensaţie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acţiunea celeilalte părţi şi al cărei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rezultat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stingerea datoriei contractate</a:t>
            </a:r>
            <a:endParaRPr kumimoji="0" lang="ro-RO" b="1" i="0" u="none" strike="noStrike" cap="none" normalizeH="0" baseline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" y="25908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38200" y="3733800"/>
            <a:ext cx="7391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tranzacţiile internaţionale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realizată cu ajutorul unor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mijloace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instrumente specifice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71600" y="4876800"/>
            <a:ext cx="7086600" cy="147732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lang="en-US" b="1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radiţionale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moneda divizionară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(piese metalice),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moneda fiduciară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(bancnote)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moderne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moneda scripturală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(monedă de cont),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 de credit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sisteme informatice de decontare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>
            <a:stCxn id="3074" idx="2"/>
            <a:endCxn id="3075" idx="1"/>
          </p:cNvCxnSpPr>
          <p:nvPr/>
        </p:nvCxnSpPr>
        <p:spPr>
          <a:xfrm rot="5400000">
            <a:off x="2335084" y="3416647"/>
            <a:ext cx="1235333" cy="3162300"/>
          </a:xfrm>
          <a:prstGeom prst="bentConnector4">
            <a:avLst>
              <a:gd name="adj1" fmla="val 20103"/>
              <a:gd name="adj2" fmla="val 107229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1143000"/>
            <a:ext cx="8077200" cy="646331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numele şi adresa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trasului</a:t>
            </a:r>
            <a:r>
              <a:rPr lang="en-US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trasul (importatorul)</a:t>
            </a: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este cel ce va plăti, el devenind din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momentul acceptării cambiei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debitor cambial principal</a:t>
            </a: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3400" y="2057400"/>
            <a:ext cx="838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poate indica pe el însuşi ca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există şi posibilitatea de a fi indicaţi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 mulţi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traşi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aceasta presupunând plata 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o-RO" sz="160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către toţi cei indicaţi în mod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cumulativ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16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o-RO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nulă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care se prevede ca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fiecare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plătească o anumită</a:t>
            </a: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otă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710499"/>
            <a:ext cx="8077200" cy="92333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smtClean="0">
                <a:latin typeface="Arial" pitchFamily="34" charset="0"/>
                <a:cs typeface="Arial" pitchFamily="34" charset="0"/>
              </a:rPr>
              <a:t>5.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denumirea şi adresa </a:t>
            </a:r>
            <a:r>
              <a:rPr lang="en-US" b="1" i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beneficiarului</a:t>
            </a:r>
            <a:r>
              <a:rPr lang="en-US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b="1" i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beneficiarul</a:t>
            </a:r>
            <a:r>
              <a:rPr lang="en-US" smtClean="0">
                <a:latin typeface="Arial" pitchFamily="34" charset="0"/>
                <a:cs typeface="Arial" pitchFamily="34" charset="0"/>
              </a:rPr>
              <a:t> este cel în favoarea căruia este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emisă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cambia</a:t>
            </a:r>
            <a:r>
              <a:rPr lang="en-US" smtClean="0">
                <a:latin typeface="Arial" pitchFamily="34" charset="0"/>
                <a:cs typeface="Arial" pitchFamily="34" charset="0"/>
              </a:rPr>
              <a:t>, el urmând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să încaseze banii</a:t>
            </a:r>
            <a:r>
              <a:rPr lang="en-US" smtClean="0">
                <a:latin typeface="Arial" pitchFamily="34" charset="0"/>
                <a:cs typeface="Arial" pitchFamily="34" charset="0"/>
              </a:rPr>
              <a:t>, fiind </a:t>
            </a:r>
            <a:r>
              <a:rPr lang="en-US" b="1" i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primul posesor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al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cambiei</a:t>
            </a:r>
            <a:endParaRPr kumimoji="0" 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533400" y="2514600"/>
            <a:ext cx="77724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cu plata la vedere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momentul prezentării documentelor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acesta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plătit imediat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cu plata prin acceptare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se foloseşte un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instrument de credit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plătitoare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acceptând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prezentată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odată cu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acreditivul cu plata diferată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permite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amânarea plăţii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un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anumit termen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prezentarea documentelor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7924800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Modul de stingere a obligaţiei de plată asumate prin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poate fi 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plata la vedere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prin acceptare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plata diferată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200" y="762000"/>
            <a:ext cx="563880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n-US" b="1" i="1" smtClean="0">
                <a:latin typeface="Arial" pitchFamily="34" charset="0"/>
                <a:cs typeface="Arial" pitchFamily="34" charset="0"/>
              </a:rPr>
              <a:t>Limitări în utilizarea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acreditivului documentar 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533400" y="1524000"/>
            <a:ext cx="4114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810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Durata de operare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685800" y="2177534"/>
            <a:ext cx="75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între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acordul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privind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prin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acreditiv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momentul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primeşte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notificarea deschiderii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scurge un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anumit interval de timp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(acest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interval de timp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poate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prelungi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datorită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dificultăţilor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găsi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accepte operaţiunea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 datorită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lipsei valutei convertibile în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ţara importatorului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etc)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pentru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efectuarea plăţii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dispune de un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interval de timp “rezonabil”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pentru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verificarea documentelor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(care poate fi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 o săptămână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cazul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acreditivelor confirmate,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dar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poate prelungi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cazul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acreditivelor neconfirmate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685800" y="990600"/>
            <a:ext cx="3429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810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Complexitatea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533400" y="1514561"/>
            <a:ext cx="7924800" cy="11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partenerii cu experienţă redusă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tranzacţii internaţionale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pot găsi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prea complicate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regulile şi procedurile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impuse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Publicaţia 500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(49 de articole, cuprinse în 7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capitole şi cuprinde 40 de pagini)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685800" y="3200400"/>
            <a:ext cx="2590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810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Costul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533400" y="3733800"/>
            <a:ext cx="83058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acreditivul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cea mai scumpă modalitate de plată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comisioanele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percepute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aplică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valoarea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(chiar dacă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procentul este redus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valoarea absolută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deveni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foarte</a:t>
            </a:r>
            <a:r>
              <a:rPr lang="en-US" sz="16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ridicată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acreditivul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induce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costuri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pentru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băncile implicate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(funcţie de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complexitatea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ţările implicate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00200" y="609600"/>
            <a:ext cx="44958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n-US" b="1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Tipuri de 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acreditive documentare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1143000" y="1496198"/>
            <a:ext cx="7010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Din punct de vedere al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fermităţii angajamentului bancar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revocabile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irevocabile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Din punct de vedere al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confirmării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acreditivelor irevocabile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confirmate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econfirmate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Din punct de vedere al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momentului efectuării plăţii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plata la vedere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negociere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acceptare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Din punct de vedere al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domicilierii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ţara exportatorului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ţara importatorului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într-o terţă ţară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1752600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Din punct de vedere al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clauzelor care le conţine</a:t>
            </a:r>
            <a:endParaRPr lang="en-US" sz="100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transferabil</a:t>
            </a:r>
            <a:endParaRPr lang="en-US" sz="100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cu clauză roşie (red clause)</a:t>
            </a:r>
            <a:endParaRPr lang="en-US" sz="100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reînnoibil (revolving)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6. Din punct de vedere al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utilizării combinate</a:t>
            </a:r>
            <a:endParaRPr lang="en-US" sz="100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subsidiare / spate în spate (back-to-back)</a:t>
            </a:r>
            <a:endParaRPr lang="en-US" sz="100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reciproce (de compensaţie)</a:t>
            </a:r>
            <a:endParaRPr lang="en-US" sz="100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cesionate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609600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Observaţie: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533400" y="2590800"/>
            <a:ext cx="7848600" cy="40395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asigurat că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va fi retras sau modificat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ordonator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termenul de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valabilitate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(este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irevocabil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beneficiază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garanţia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unei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 terţe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(alta decât cea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emitentă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că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va fi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efectuată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(este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confirmat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se va efectua fără întârziere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economisindu-se timpul necesar pentru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t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ransmiterea documentelor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celor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două ţări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(este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domiciliat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ţara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încasa contravaloarea mărfii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imediat ce se depun documentele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plătitoare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este cu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la vedere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066800"/>
            <a:ext cx="7848600" cy="133882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Din punctul de vedere al </a:t>
            </a:r>
            <a:r>
              <a:rPr lang="en-US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exportatorului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b="1" i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cel mai avantajos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este</a:t>
            </a:r>
            <a:r>
              <a:rPr lang="en-US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acreditivul documentar irevocabil şi confirmat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domiciliat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la o </a:t>
            </a:r>
            <a:r>
              <a:rPr lang="en-US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bancă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din </a:t>
            </a:r>
            <a:r>
              <a:rPr lang="en-US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ţara sa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cu plata la vedere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deoarece: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457200" y="1143000"/>
            <a:ext cx="3266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7.5.1 Acreditivul transferabil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533400" y="2133600"/>
            <a:ext cx="8001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Acreditivul transferabil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baza căruia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 cere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plătitoare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permită utilizarea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totalitate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parţial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unul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 mulţi terţi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beneficiari secundari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Publicaţia 500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precizează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că 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transferabil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numai dacă acest lucru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stipulat în mod expres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emitentă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76400" y="838200"/>
            <a:ext cx="5352747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indent="-182880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Mecanismul derulării  acreditivului transferabil </a:t>
            </a:r>
            <a:endParaRPr kumimoji="0" lang="en-US" b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33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1313" name="Group 1"/>
          <p:cNvGrpSpPr>
            <a:grpSpLocks noChangeAspect="1"/>
          </p:cNvGrpSpPr>
          <p:nvPr/>
        </p:nvGrpSpPr>
        <p:grpSpPr bwMode="auto">
          <a:xfrm>
            <a:off x="685800" y="1828800"/>
            <a:ext cx="7721600" cy="4343400"/>
            <a:chOff x="2308" y="5646"/>
            <a:chExt cx="7200" cy="4050"/>
          </a:xfrm>
        </p:grpSpPr>
        <p:sp>
          <p:nvSpPr>
            <p:cNvPr id="141337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308" y="5646"/>
              <a:ext cx="7200" cy="40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36" name="Rectangle 24"/>
            <p:cNvSpPr>
              <a:spLocks noChangeArrowheads="1"/>
            </p:cNvSpPr>
            <p:nvPr/>
          </p:nvSpPr>
          <p:spPr bwMode="auto">
            <a:xfrm>
              <a:off x="6718" y="6861"/>
              <a:ext cx="36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35" name="Rectangle 23"/>
            <p:cNvSpPr>
              <a:spLocks noChangeArrowheads="1"/>
            </p:cNvSpPr>
            <p:nvPr/>
          </p:nvSpPr>
          <p:spPr bwMode="auto">
            <a:xfrm>
              <a:off x="4828" y="8076"/>
              <a:ext cx="36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34" name="Rectangle 22"/>
            <p:cNvSpPr>
              <a:spLocks noChangeArrowheads="1"/>
            </p:cNvSpPr>
            <p:nvPr/>
          </p:nvSpPr>
          <p:spPr bwMode="auto">
            <a:xfrm>
              <a:off x="4018" y="7941"/>
              <a:ext cx="36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33" name="Rectangle 21"/>
            <p:cNvSpPr>
              <a:spLocks noChangeArrowheads="1"/>
            </p:cNvSpPr>
            <p:nvPr/>
          </p:nvSpPr>
          <p:spPr bwMode="auto">
            <a:xfrm>
              <a:off x="5908" y="8751"/>
              <a:ext cx="45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32" name="Rectangle 20"/>
            <p:cNvSpPr>
              <a:spLocks noChangeArrowheads="1"/>
            </p:cNvSpPr>
            <p:nvPr/>
          </p:nvSpPr>
          <p:spPr bwMode="auto">
            <a:xfrm>
              <a:off x="7978" y="740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31" name="Rectangle 19"/>
            <p:cNvSpPr>
              <a:spLocks noChangeArrowheads="1"/>
            </p:cNvSpPr>
            <p:nvPr/>
          </p:nvSpPr>
          <p:spPr bwMode="auto">
            <a:xfrm>
              <a:off x="3388" y="7401"/>
              <a:ext cx="36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30" name="Rectangle 18"/>
            <p:cNvSpPr>
              <a:spLocks noChangeArrowheads="1"/>
            </p:cNvSpPr>
            <p:nvPr/>
          </p:nvSpPr>
          <p:spPr bwMode="auto">
            <a:xfrm>
              <a:off x="2938" y="740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29" name="Rectangle 17"/>
            <p:cNvSpPr>
              <a:spLocks noChangeArrowheads="1"/>
            </p:cNvSpPr>
            <p:nvPr/>
          </p:nvSpPr>
          <p:spPr bwMode="auto">
            <a:xfrm>
              <a:off x="5908" y="5916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7168" y="6051"/>
              <a:ext cx="2160" cy="6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2308" y="6051"/>
              <a:ext cx="2430" cy="67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Beneficiar I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26" name="Text Box 14"/>
            <p:cNvSpPr txBox="1">
              <a:spLocks noChangeArrowheads="1"/>
            </p:cNvSpPr>
            <p:nvPr/>
          </p:nvSpPr>
          <p:spPr bwMode="auto">
            <a:xfrm>
              <a:off x="2308" y="8751"/>
              <a:ext cx="2043" cy="81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notificatoare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25" name="Text Box 13"/>
            <p:cNvSpPr txBox="1">
              <a:spLocks noChangeArrowheads="1"/>
            </p:cNvSpPr>
            <p:nvPr/>
          </p:nvSpPr>
          <p:spPr bwMode="auto">
            <a:xfrm>
              <a:off x="7348" y="8751"/>
              <a:ext cx="1980" cy="6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emitentă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24" name="Line 12"/>
            <p:cNvSpPr>
              <a:spLocks noChangeShapeType="1"/>
            </p:cNvSpPr>
            <p:nvPr/>
          </p:nvSpPr>
          <p:spPr bwMode="auto">
            <a:xfrm>
              <a:off x="4918" y="6321"/>
              <a:ext cx="2250" cy="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3" name="Line 11"/>
            <p:cNvSpPr>
              <a:spLocks noChangeShapeType="1"/>
            </p:cNvSpPr>
            <p:nvPr/>
          </p:nvSpPr>
          <p:spPr bwMode="auto">
            <a:xfrm flipH="1">
              <a:off x="3298" y="6726"/>
              <a:ext cx="1" cy="18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2" name="Line 10"/>
            <p:cNvSpPr>
              <a:spLocks noChangeShapeType="1"/>
            </p:cNvSpPr>
            <p:nvPr/>
          </p:nvSpPr>
          <p:spPr bwMode="auto">
            <a:xfrm flipH="1">
              <a:off x="2848" y="6726"/>
              <a:ext cx="1" cy="189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1" name="Line 9"/>
            <p:cNvSpPr>
              <a:spLocks noChangeShapeType="1"/>
            </p:cNvSpPr>
            <p:nvPr/>
          </p:nvSpPr>
          <p:spPr bwMode="auto">
            <a:xfrm flipV="1">
              <a:off x="3838" y="7806"/>
              <a:ext cx="810" cy="81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none" w="med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0" name="Line 8"/>
            <p:cNvSpPr>
              <a:spLocks noChangeShapeType="1"/>
            </p:cNvSpPr>
            <p:nvPr/>
          </p:nvSpPr>
          <p:spPr bwMode="auto">
            <a:xfrm flipH="1">
              <a:off x="8338" y="6726"/>
              <a:ext cx="1" cy="189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19" name="Line 7"/>
            <p:cNvSpPr>
              <a:spLocks noChangeShapeType="1"/>
            </p:cNvSpPr>
            <p:nvPr/>
          </p:nvSpPr>
          <p:spPr bwMode="auto">
            <a:xfrm flipH="1">
              <a:off x="3658" y="6726"/>
              <a:ext cx="1" cy="189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lg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18" name="Rectangle 6"/>
            <p:cNvSpPr>
              <a:spLocks noChangeArrowheads="1"/>
            </p:cNvSpPr>
            <p:nvPr/>
          </p:nvSpPr>
          <p:spPr bwMode="auto">
            <a:xfrm>
              <a:off x="2488" y="740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9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17" name="Line 5"/>
            <p:cNvSpPr>
              <a:spLocks noChangeShapeType="1"/>
            </p:cNvSpPr>
            <p:nvPr/>
          </p:nvSpPr>
          <p:spPr bwMode="auto">
            <a:xfrm>
              <a:off x="4468" y="9156"/>
              <a:ext cx="2880" cy="1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round/>
              <a:headEnd type="triangle" w="lg" len="lg"/>
              <a:tailEnd type="non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16" name="Text Box 4"/>
            <p:cNvSpPr txBox="1">
              <a:spLocks noChangeArrowheads="1"/>
            </p:cNvSpPr>
            <p:nvPr/>
          </p:nvSpPr>
          <p:spPr bwMode="auto">
            <a:xfrm>
              <a:off x="4558" y="7131"/>
              <a:ext cx="1890" cy="675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Exportator</a:t>
              </a:r>
              <a:endParaRPr kumimoji="0" lang="ro-R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Beneficiar II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315" name="Line 3"/>
            <p:cNvSpPr>
              <a:spLocks noChangeShapeType="1"/>
            </p:cNvSpPr>
            <p:nvPr/>
          </p:nvSpPr>
          <p:spPr bwMode="auto">
            <a:xfrm flipH="1">
              <a:off x="4378" y="7806"/>
              <a:ext cx="900" cy="8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14" name="Line 2"/>
            <p:cNvSpPr>
              <a:spLocks noChangeShapeType="1"/>
            </p:cNvSpPr>
            <p:nvPr/>
          </p:nvSpPr>
          <p:spPr bwMode="auto">
            <a:xfrm flipV="1">
              <a:off x="6628" y="6726"/>
              <a:ext cx="540" cy="27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none" w="med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1447800" y="1219200"/>
            <a:ext cx="5638800" cy="41088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33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 comercial internaţional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ordin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deschidere 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deschidere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notificare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deschidere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transfer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asupra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 II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notificare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deschidere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expediere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marfă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depunere documente şi încasare plată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depunere documente şi încasare plată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381000" y="1295400"/>
            <a:ext cx="815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transferabil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foloseşte în cazul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exportului prin intermediari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atunci când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furnizorul mărfurilor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tratează direct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cumpărătorul final</a:t>
            </a:r>
          </a:p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Intermediarul (comisionarul)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 cere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cumpărătorului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deschidă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 documentar irevocabil transferabil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utilizabil şi plătibil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sa</a:t>
            </a: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intermediarului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apoi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furnizorului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intermediarul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putându-şi astfel îndeplini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obligaţiile contractuale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faţă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furnizor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fără a folosi propriile fonduri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fără a recurge la credite bancare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304800" y="15240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V="1">
            <a:off x="304800" y="31242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304800" y="48006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695981"/>
            <a:ext cx="7924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textul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pot fi trecuţi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 mulţi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o-RO" sz="160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cumulativ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toţi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împreună trebuie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execute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(lui A şi B) sau 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o-RO" sz="160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alternativ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oricare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beneficiarii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menţionaţi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 executa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(lui A sau B)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însuşi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(“plătiţi la ordinul meu”)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3200400"/>
            <a:ext cx="8077200" cy="92333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smtClean="0">
                <a:latin typeface="Arial" pitchFamily="34" charset="0"/>
                <a:cs typeface="Arial" pitchFamily="34" charset="0"/>
              </a:rPr>
              <a:t>6.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locul efectuării plăţii</a:t>
            </a:r>
            <a:r>
              <a:rPr lang="en-US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- este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localitatea</a:t>
            </a:r>
            <a:r>
              <a:rPr lang="en-US" smtClean="0">
                <a:latin typeface="Arial" pitchFamily="34" charset="0"/>
                <a:cs typeface="Arial" pitchFamily="34" charset="0"/>
              </a:rPr>
              <a:t> în care urmează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să se efectueze plata </a:t>
            </a:r>
            <a:r>
              <a:rPr lang="en-US" smtClean="0">
                <a:latin typeface="Arial" pitchFamily="34" charset="0"/>
                <a:cs typeface="Arial" pitchFamily="34" charset="0"/>
              </a:rPr>
              <a:t>(dacă sunt indicate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mai multe locuri de plată</a:t>
            </a:r>
            <a:r>
              <a:rPr lang="en-US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posesorul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cambiei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se poate prezenta la oricare dintre ele)</a:t>
            </a:r>
            <a:endParaRPr 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4357300"/>
            <a:ext cx="807720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smtClean="0">
                <a:latin typeface="Arial" pitchFamily="34" charset="0"/>
                <a:cs typeface="Arial" pitchFamily="34" charset="0"/>
              </a:rPr>
              <a:t>7.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data şi locul emiterii</a:t>
            </a:r>
            <a:r>
              <a:rPr lang="en-US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- va cuprinde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ziua, luna şi anul emiterii</a:t>
            </a:r>
            <a:r>
              <a:rPr lang="en-US" smtClean="0">
                <a:latin typeface="Arial" pitchFamily="34" charset="0"/>
                <a:cs typeface="Arial" pitchFamily="34" charset="0"/>
              </a:rPr>
              <a:t> (dacă nu este trecut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locul emiterii</a:t>
            </a:r>
            <a:r>
              <a:rPr lang="en-US" smtClean="0">
                <a:latin typeface="Arial" pitchFamily="34" charset="0"/>
                <a:cs typeface="Arial" pitchFamily="34" charset="0"/>
              </a:rPr>
              <a:t>, acesta se consideră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domiciliul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trăgătorului</a:t>
            </a:r>
            <a:r>
              <a:rPr lang="en-US" smtClean="0">
                <a:latin typeface="Arial" pitchFamily="34" charset="0"/>
                <a:cs typeface="Arial" pitchFamily="34" charset="0"/>
              </a:rPr>
              <a:t>), iar dacă lângă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 iscălitura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trăgătorului</a:t>
            </a:r>
            <a:r>
              <a:rPr lang="en-US" smtClean="0">
                <a:latin typeface="Arial" pitchFamily="34" charset="0"/>
                <a:cs typeface="Arial" pitchFamily="34" charset="0"/>
              </a:rPr>
              <a:t> nu este trecut nici un domiciliu,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cambia</a:t>
            </a:r>
            <a:r>
              <a:rPr lang="en-US" smtClean="0">
                <a:latin typeface="Arial" pitchFamily="34" charset="0"/>
                <a:cs typeface="Arial" pitchFamily="34" charset="0"/>
              </a:rPr>
              <a:t> este considerată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nulă</a:t>
            </a:r>
            <a:r>
              <a:rPr lang="en-US" smtClean="0">
                <a:latin typeface="Arial" pitchFamily="34" charset="0"/>
                <a:cs typeface="Arial" pitchFamily="34" charset="0"/>
              </a:rPr>
              <a:t>)</a:t>
            </a:r>
            <a:endParaRPr 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796171"/>
            <a:ext cx="8077200" cy="92333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smtClean="0">
                <a:latin typeface="Arial" pitchFamily="34" charset="0"/>
                <a:cs typeface="Arial" pitchFamily="34" charset="0"/>
              </a:rPr>
              <a:t>8.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semnătura trăgătorului</a:t>
            </a:r>
            <a:r>
              <a:rPr lang="en-US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- va cuprinde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numele de familie în întregime</a:t>
            </a:r>
            <a:r>
              <a:rPr lang="en-US" smtClean="0">
                <a:latin typeface="Arial" pitchFamily="34" charset="0"/>
                <a:cs typeface="Arial" pitchFamily="34" charset="0"/>
              </a:rPr>
              <a:t> sau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denumirea firmei celui ce emite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cambia</a:t>
            </a:r>
            <a:r>
              <a:rPr lang="en-US" smtClean="0">
                <a:latin typeface="Arial" pitchFamily="34" charset="0"/>
                <a:cs typeface="Arial" pitchFamily="34" charset="0"/>
              </a:rPr>
              <a:t> (semnătura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emitentului </a:t>
            </a:r>
            <a:r>
              <a:rPr lang="en-US" smtClean="0">
                <a:latin typeface="Arial" pitchFamily="34" charset="0"/>
                <a:cs typeface="Arial" pitchFamily="34" charset="0"/>
              </a:rPr>
              <a:t>trebuie să fie </a:t>
            </a:r>
            <a:r>
              <a:rPr lang="en-US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autografă</a:t>
            </a:r>
            <a:r>
              <a:rPr lang="en-US" smtClean="0">
                <a:latin typeface="Arial" pitchFamily="34" charset="0"/>
                <a:cs typeface="Arial" pitchFamily="34" charset="0"/>
              </a:rPr>
              <a:t>).</a:t>
            </a:r>
            <a:endParaRPr 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5334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609600" y="990600"/>
            <a:ext cx="7162800" cy="17081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pentru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siguranţa operaţiunii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este bine ca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original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 fie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confirmat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intermediarului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dacă acesteia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se cere să se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angajeze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efectueze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favoarea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furnizorului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i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(beneficiarul secundar)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fără această confirmare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va limita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transfere acreditivul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endParaRPr lang="en-US" sz="1600" i="1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favoarea unui terţ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fără niciun angajament din partea sa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304800" y="2895600"/>
            <a:ext cx="79248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intermediarului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cea care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aviza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 secundar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legătură cu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transferul acreditivului</a:t>
            </a:r>
          </a:p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După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deschiderea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 secundar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prezenta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documentele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sa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avizatoare (notificatoare)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228600" y="30480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V="1">
            <a:off x="228600" y="41148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81000" y="5103674"/>
            <a:ext cx="77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primirea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documentelor,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notificatoare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înlocui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documentele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 secundar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(în principal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factura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cu cele ale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primului beneficiar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care vor fi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emise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suma totală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 original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228600" y="52578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145409" name="Rectangle 1"/>
          <p:cNvSpPr>
            <a:spLocks noChangeArrowheads="1"/>
          </p:cNvSpPr>
          <p:nvPr/>
        </p:nvSpPr>
        <p:spPr bwMode="auto">
          <a:xfrm>
            <a:off x="609600" y="620936"/>
            <a:ext cx="7467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avizatoare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 prezenta documentele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emitente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obţinând plata</a:t>
            </a:r>
          </a:p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2286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primirea banilor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plătitoare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plăti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 secundar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i se datorează iar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diferenţa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va plăti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primului beneficiar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457200" y="7620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V="1">
            <a:off x="457200" y="18288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2004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533400" y="3740751"/>
            <a:ext cx="8382000" cy="258532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dacă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 prevede 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 fel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el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poate fi transferat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decât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singură dată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deci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 secundar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poate transfera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unei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terţe părţi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144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acreditivul transferabil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 fi deschis 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aceleşi condiţii şi termeni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ai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600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original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excepţia: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549400" marR="0" lvl="0" indent="-63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²"/>
              <a:tabLst>
                <a:tab pos="9144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valorii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6637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²"/>
              <a:tabLst>
                <a:tab pos="9144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preţul unitar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 fi mai mic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pentru a permite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comisionarului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să-şi ia  </a:t>
            </a:r>
          </a:p>
          <a:p>
            <a:pPr marL="16637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profitul (comisionul)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6637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²"/>
              <a:tabLst>
                <a:tab pos="914400" algn="l"/>
              </a:tabLst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data expirării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ultima dată de livrare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vor fi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anterioare </a:t>
            </a:r>
          </a:p>
          <a:p>
            <a:pPr marL="16637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6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celor din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original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609600" y="7620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7.5.2 Acreditivul cu plata prin acceptare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914400" y="1219200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cu plata prin acceptare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utilizat în cazul unui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 pe credit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 nu are o durată mai mare de 60-120 zile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381000" y="13716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6435" name="Group 3"/>
          <p:cNvGrpSpPr>
            <a:grpSpLocks noChangeAspect="1"/>
          </p:cNvGrpSpPr>
          <p:nvPr/>
        </p:nvGrpSpPr>
        <p:grpSpPr bwMode="auto">
          <a:xfrm>
            <a:off x="1066800" y="3200400"/>
            <a:ext cx="7061200" cy="3124200"/>
            <a:chOff x="2308" y="5646"/>
            <a:chExt cx="7200" cy="2700"/>
          </a:xfrm>
        </p:grpSpPr>
        <p:sp>
          <p:nvSpPr>
            <p:cNvPr id="14645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308" y="5646"/>
              <a:ext cx="7200" cy="27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49" name="Rectangle 17"/>
            <p:cNvSpPr>
              <a:spLocks noChangeArrowheads="1"/>
            </p:cNvSpPr>
            <p:nvPr/>
          </p:nvSpPr>
          <p:spPr bwMode="auto">
            <a:xfrm>
              <a:off x="5908" y="7941"/>
              <a:ext cx="45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448" name="Rectangle 16"/>
            <p:cNvSpPr>
              <a:spLocks noChangeArrowheads="1"/>
            </p:cNvSpPr>
            <p:nvPr/>
          </p:nvSpPr>
          <p:spPr bwMode="auto">
            <a:xfrm>
              <a:off x="5908" y="7266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447" name="Rectangle 15"/>
            <p:cNvSpPr>
              <a:spLocks noChangeArrowheads="1"/>
            </p:cNvSpPr>
            <p:nvPr/>
          </p:nvSpPr>
          <p:spPr bwMode="auto">
            <a:xfrm>
              <a:off x="3658" y="6861"/>
              <a:ext cx="36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446" name="Rectangle 14"/>
            <p:cNvSpPr>
              <a:spLocks noChangeArrowheads="1"/>
            </p:cNvSpPr>
            <p:nvPr/>
          </p:nvSpPr>
          <p:spPr bwMode="auto">
            <a:xfrm>
              <a:off x="2578" y="686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445" name="Rectangle 13"/>
            <p:cNvSpPr>
              <a:spLocks noChangeArrowheads="1"/>
            </p:cNvSpPr>
            <p:nvPr/>
          </p:nvSpPr>
          <p:spPr bwMode="auto">
            <a:xfrm>
              <a:off x="5908" y="578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444" name="Text Box 12"/>
            <p:cNvSpPr txBox="1">
              <a:spLocks noChangeArrowheads="1"/>
            </p:cNvSpPr>
            <p:nvPr/>
          </p:nvSpPr>
          <p:spPr bwMode="auto">
            <a:xfrm>
              <a:off x="7168" y="6051"/>
              <a:ext cx="2160" cy="54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443" name="Text Box 11"/>
            <p:cNvSpPr txBox="1">
              <a:spLocks noChangeArrowheads="1"/>
            </p:cNvSpPr>
            <p:nvPr/>
          </p:nvSpPr>
          <p:spPr bwMode="auto">
            <a:xfrm>
              <a:off x="2308" y="6051"/>
              <a:ext cx="2430" cy="54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442" name="Text Box 10"/>
            <p:cNvSpPr txBox="1">
              <a:spLocks noChangeArrowheads="1"/>
            </p:cNvSpPr>
            <p:nvPr/>
          </p:nvSpPr>
          <p:spPr bwMode="auto">
            <a:xfrm>
              <a:off x="2308" y="7536"/>
              <a:ext cx="2043" cy="67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notificatoare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441" name="Text Box 9"/>
            <p:cNvSpPr txBox="1">
              <a:spLocks noChangeArrowheads="1"/>
            </p:cNvSpPr>
            <p:nvPr/>
          </p:nvSpPr>
          <p:spPr bwMode="auto">
            <a:xfrm>
              <a:off x="7348" y="7536"/>
              <a:ext cx="1980" cy="54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emitentă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440" name="Line 8"/>
            <p:cNvSpPr>
              <a:spLocks noChangeShapeType="1"/>
            </p:cNvSpPr>
            <p:nvPr/>
          </p:nvSpPr>
          <p:spPr bwMode="auto">
            <a:xfrm>
              <a:off x="4918" y="6186"/>
              <a:ext cx="2250" cy="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39" name="Line 7"/>
            <p:cNvSpPr>
              <a:spLocks noChangeShapeType="1"/>
            </p:cNvSpPr>
            <p:nvPr/>
          </p:nvSpPr>
          <p:spPr bwMode="auto">
            <a:xfrm flipH="1">
              <a:off x="2938" y="6591"/>
              <a:ext cx="1" cy="8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38" name="Line 6"/>
            <p:cNvSpPr>
              <a:spLocks noChangeShapeType="1"/>
            </p:cNvSpPr>
            <p:nvPr/>
          </p:nvSpPr>
          <p:spPr bwMode="auto">
            <a:xfrm>
              <a:off x="4558" y="7671"/>
              <a:ext cx="2790" cy="1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none" w="med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37" name="Line 5"/>
            <p:cNvSpPr>
              <a:spLocks noChangeShapeType="1"/>
            </p:cNvSpPr>
            <p:nvPr/>
          </p:nvSpPr>
          <p:spPr bwMode="auto">
            <a:xfrm flipH="1">
              <a:off x="3658" y="6591"/>
              <a:ext cx="1" cy="81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lg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36" name="Line 4"/>
            <p:cNvSpPr>
              <a:spLocks noChangeShapeType="1"/>
            </p:cNvSpPr>
            <p:nvPr/>
          </p:nvSpPr>
          <p:spPr bwMode="auto">
            <a:xfrm>
              <a:off x="4558" y="7941"/>
              <a:ext cx="279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non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295400" y="2514600"/>
            <a:ext cx="6532558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indent="-182880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Mecanismul derulării  acreditivului cu plata prin acceptare</a:t>
            </a:r>
            <a:endParaRPr kumimoji="0" lang="en-US" b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533400" y="457200"/>
            <a:ext cx="8305800" cy="3000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încheierea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contractului de vânzare internaţională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exportatorul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remite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notificatoare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 de expediţie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o-RO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împreună cu o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trasă asupra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emitente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notificatoare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emitente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după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verificarea 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emitentă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acceptă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notificatoare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remite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o-RO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emitentă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5814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09600" y="4114800"/>
            <a:ext cx="8153400" cy="209288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mecanismul cambial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garantează plata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vânzarea pe credit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făcută de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dacă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nevoie de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lichidităţi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poate da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instrucţiuni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sale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sconteze 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acceptată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emitentă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scadenţa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ultimul beneficiar al acesteia (de exemplu banca de scont),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încasa contravaloarea acesteia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(respectiv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suma înscrisă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de la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emitentă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762000" y="838200"/>
            <a:ext cx="4933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7.5.3 Acreditivul cu plata difera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tă (amânată)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066800" y="1422153"/>
            <a:ext cx="7620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cazul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 cu plata diferată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se face în momentul prezentării acestora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ci la o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dată ulterioară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menţionată în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0" indent="-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Æ"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practic înseamnă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o finanţare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importatorului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,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primeşte   </a:t>
            </a:r>
          </a:p>
          <a:p>
            <a:pPr marL="685800" marR="0" lvl="0" indent="-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documentele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şi poate ridica marfa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înainte de efectuarea plăţii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</a:p>
          <a:p>
            <a:pPr marL="685800" marR="0" lvl="0" indent="-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685800" marR="0" lvl="0" indent="-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Æ"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ceea ce impune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luarea de măsuri pentru garantarea plăţii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(de exemplu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acceptarea unei cambii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,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să acopere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contravaloarea acreditivului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şi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costul creditării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)</a:t>
            </a:r>
          </a:p>
          <a:p>
            <a:pPr marL="6858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Æ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Acreditivul cu plata diferată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se utilizează atunci când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importatorul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este 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comerciant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care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urmează să revândă mărfurile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pe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piaţa locală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sau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internaţională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încasând contravaloarea 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şi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plătind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pe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exportator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, după ce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şi-a oprit marja proprie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381000" y="16764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457200" y="48006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14400" y="838200"/>
            <a:ext cx="695575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indent="-182880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Mecanismul derulării  acreditivului cu plata diferat</a:t>
            </a:r>
            <a:r>
              <a:rPr lang="ro-RO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ă (amânată)</a:t>
            </a:r>
            <a:endParaRPr kumimoji="0" lang="en-US" b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9505" name="Group 1"/>
          <p:cNvGrpSpPr>
            <a:grpSpLocks noChangeAspect="1"/>
          </p:cNvGrpSpPr>
          <p:nvPr/>
        </p:nvGrpSpPr>
        <p:grpSpPr bwMode="auto">
          <a:xfrm>
            <a:off x="1066800" y="1295400"/>
            <a:ext cx="6934200" cy="2895600"/>
            <a:chOff x="2308" y="5646"/>
            <a:chExt cx="7200" cy="2430"/>
          </a:xfrm>
        </p:grpSpPr>
        <p:sp>
          <p:nvSpPr>
            <p:cNvPr id="14951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308" y="5646"/>
              <a:ext cx="7200" cy="24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5908" y="7671"/>
              <a:ext cx="45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5908" y="6996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5" name="Rectangle 11"/>
            <p:cNvSpPr>
              <a:spLocks noChangeArrowheads="1"/>
            </p:cNvSpPr>
            <p:nvPr/>
          </p:nvSpPr>
          <p:spPr bwMode="auto">
            <a:xfrm>
              <a:off x="3658" y="6726"/>
              <a:ext cx="36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4" name="Rectangle 10"/>
            <p:cNvSpPr>
              <a:spLocks noChangeArrowheads="1"/>
            </p:cNvSpPr>
            <p:nvPr/>
          </p:nvSpPr>
          <p:spPr bwMode="auto">
            <a:xfrm>
              <a:off x="2578" y="659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3" name="Text Box 9"/>
            <p:cNvSpPr txBox="1">
              <a:spLocks noChangeArrowheads="1"/>
            </p:cNvSpPr>
            <p:nvPr/>
          </p:nvSpPr>
          <p:spPr bwMode="auto">
            <a:xfrm>
              <a:off x="7168" y="6051"/>
              <a:ext cx="2160" cy="54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2" name="Text Box 8"/>
            <p:cNvSpPr txBox="1">
              <a:spLocks noChangeArrowheads="1"/>
            </p:cNvSpPr>
            <p:nvPr/>
          </p:nvSpPr>
          <p:spPr bwMode="auto">
            <a:xfrm>
              <a:off x="2308" y="6051"/>
              <a:ext cx="2430" cy="54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1" name="Text Box 7"/>
            <p:cNvSpPr txBox="1">
              <a:spLocks noChangeArrowheads="1"/>
            </p:cNvSpPr>
            <p:nvPr/>
          </p:nvSpPr>
          <p:spPr bwMode="auto">
            <a:xfrm>
              <a:off x="2308" y="7266"/>
              <a:ext cx="2043" cy="67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notificatoare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0" name="Text Box 6"/>
            <p:cNvSpPr txBox="1">
              <a:spLocks noChangeArrowheads="1"/>
            </p:cNvSpPr>
            <p:nvPr/>
          </p:nvSpPr>
          <p:spPr bwMode="auto">
            <a:xfrm>
              <a:off x="7258" y="7266"/>
              <a:ext cx="1980" cy="54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emitentă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09" name="Line 5"/>
            <p:cNvSpPr>
              <a:spLocks noChangeShapeType="1"/>
            </p:cNvSpPr>
            <p:nvPr/>
          </p:nvSpPr>
          <p:spPr bwMode="auto">
            <a:xfrm flipH="1">
              <a:off x="2938" y="6591"/>
              <a:ext cx="1" cy="5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08" name="Line 4"/>
            <p:cNvSpPr>
              <a:spLocks noChangeShapeType="1"/>
            </p:cNvSpPr>
            <p:nvPr/>
          </p:nvSpPr>
          <p:spPr bwMode="auto">
            <a:xfrm>
              <a:off x="4468" y="7401"/>
              <a:ext cx="2790" cy="1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none" w="med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07" name="Line 3"/>
            <p:cNvSpPr>
              <a:spLocks noChangeShapeType="1"/>
            </p:cNvSpPr>
            <p:nvPr/>
          </p:nvSpPr>
          <p:spPr bwMode="auto">
            <a:xfrm flipH="1">
              <a:off x="3658" y="6591"/>
              <a:ext cx="1" cy="5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lg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06" name="Line 2"/>
            <p:cNvSpPr>
              <a:spLocks noChangeShapeType="1"/>
            </p:cNvSpPr>
            <p:nvPr/>
          </p:nvSpPr>
          <p:spPr bwMode="auto">
            <a:xfrm>
              <a:off x="4468" y="7671"/>
              <a:ext cx="279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non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914400" y="4148808"/>
            <a:ext cx="7696200" cy="2169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notificatoare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documentele de expediţie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 sunt trimise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emitente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după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verificarea 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notifică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data plăţii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avizează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conformitatea 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notifică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 rezerva 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o-RO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primirii fondurilor, data plăţii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533400" y="838200"/>
            <a:ext cx="4536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7.5.4 Acreditivul cu plata prin negociere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990600" y="1600200"/>
            <a:ext cx="77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cazul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 cu plata prin negociere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prezintă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 însoţite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 scadenţa la vedere sau la termen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asupra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emitente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altei persoane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indicate în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negociatoare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achită cambiile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împreună cu documentele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remite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emitente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unde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îşi recuperează banii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Operaţiunea de negociere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constă în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“cumpărarea” cambiilor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spre a fi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“vândute”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emitente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381000" y="17526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381000" y="38100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V="1">
            <a:off x="381000" y="51054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3172" y="838200"/>
            <a:ext cx="6558206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indent="-182880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Mecanismul derulării  acreditivului cu plata </a:t>
            </a:r>
            <a:r>
              <a:rPr lang="ro-RO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prin negociere</a:t>
            </a:r>
            <a:endParaRPr kumimoji="0" lang="en-US" b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1553" name="Group 1"/>
          <p:cNvGrpSpPr>
            <a:grpSpLocks noChangeAspect="1"/>
          </p:cNvGrpSpPr>
          <p:nvPr/>
        </p:nvGrpSpPr>
        <p:grpSpPr bwMode="auto">
          <a:xfrm>
            <a:off x="838200" y="1524000"/>
            <a:ext cx="6920088" cy="2895600"/>
            <a:chOff x="2308" y="5646"/>
            <a:chExt cx="7200" cy="2430"/>
          </a:xfrm>
        </p:grpSpPr>
        <p:sp>
          <p:nvSpPr>
            <p:cNvPr id="15156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308" y="5646"/>
              <a:ext cx="7200" cy="24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565" name="Rectangle 13"/>
            <p:cNvSpPr>
              <a:spLocks noChangeArrowheads="1"/>
            </p:cNvSpPr>
            <p:nvPr/>
          </p:nvSpPr>
          <p:spPr bwMode="auto">
            <a:xfrm>
              <a:off x="5908" y="7671"/>
              <a:ext cx="45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564" name="Rectangle 12"/>
            <p:cNvSpPr>
              <a:spLocks noChangeArrowheads="1"/>
            </p:cNvSpPr>
            <p:nvPr/>
          </p:nvSpPr>
          <p:spPr bwMode="auto">
            <a:xfrm>
              <a:off x="5908" y="6996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563" name="Rectangle 11"/>
            <p:cNvSpPr>
              <a:spLocks noChangeArrowheads="1"/>
            </p:cNvSpPr>
            <p:nvPr/>
          </p:nvSpPr>
          <p:spPr bwMode="auto">
            <a:xfrm>
              <a:off x="3658" y="6726"/>
              <a:ext cx="36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562" name="Rectangle 10"/>
            <p:cNvSpPr>
              <a:spLocks noChangeArrowheads="1"/>
            </p:cNvSpPr>
            <p:nvPr/>
          </p:nvSpPr>
          <p:spPr bwMode="auto">
            <a:xfrm>
              <a:off x="2578" y="659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561" name="Text Box 9"/>
            <p:cNvSpPr txBox="1">
              <a:spLocks noChangeArrowheads="1"/>
            </p:cNvSpPr>
            <p:nvPr/>
          </p:nvSpPr>
          <p:spPr bwMode="auto">
            <a:xfrm>
              <a:off x="7168" y="6051"/>
              <a:ext cx="2160" cy="54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560" name="Text Box 8"/>
            <p:cNvSpPr txBox="1">
              <a:spLocks noChangeArrowheads="1"/>
            </p:cNvSpPr>
            <p:nvPr/>
          </p:nvSpPr>
          <p:spPr bwMode="auto">
            <a:xfrm>
              <a:off x="2308" y="6051"/>
              <a:ext cx="2430" cy="54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559" name="Text Box 7"/>
            <p:cNvSpPr txBox="1">
              <a:spLocks noChangeArrowheads="1"/>
            </p:cNvSpPr>
            <p:nvPr/>
          </p:nvSpPr>
          <p:spPr bwMode="auto">
            <a:xfrm>
              <a:off x="2308" y="7266"/>
              <a:ext cx="2043" cy="67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notificatoare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558" name="Text Box 6"/>
            <p:cNvSpPr txBox="1">
              <a:spLocks noChangeArrowheads="1"/>
            </p:cNvSpPr>
            <p:nvPr/>
          </p:nvSpPr>
          <p:spPr bwMode="auto">
            <a:xfrm>
              <a:off x="7258" y="7266"/>
              <a:ext cx="1980" cy="54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emitentă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557" name="Line 5"/>
            <p:cNvSpPr>
              <a:spLocks noChangeShapeType="1"/>
            </p:cNvSpPr>
            <p:nvPr/>
          </p:nvSpPr>
          <p:spPr bwMode="auto">
            <a:xfrm flipH="1">
              <a:off x="2938" y="6591"/>
              <a:ext cx="1" cy="5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556" name="Line 4"/>
            <p:cNvSpPr>
              <a:spLocks noChangeShapeType="1"/>
            </p:cNvSpPr>
            <p:nvPr/>
          </p:nvSpPr>
          <p:spPr bwMode="auto">
            <a:xfrm>
              <a:off x="4468" y="7401"/>
              <a:ext cx="2790" cy="1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none" w="med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555" name="Line 3"/>
            <p:cNvSpPr>
              <a:spLocks noChangeShapeType="1"/>
            </p:cNvSpPr>
            <p:nvPr/>
          </p:nvSpPr>
          <p:spPr bwMode="auto">
            <a:xfrm flipH="1">
              <a:off x="3658" y="6591"/>
              <a:ext cx="1" cy="5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lg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554" name="Line 2"/>
            <p:cNvSpPr>
              <a:spLocks noChangeShapeType="1"/>
            </p:cNvSpPr>
            <p:nvPr/>
          </p:nvSpPr>
          <p:spPr bwMode="auto">
            <a:xfrm>
              <a:off x="4468" y="7671"/>
              <a:ext cx="279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non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1576" name="Rectangle 24"/>
          <p:cNvSpPr>
            <a:spLocks noChangeArrowheads="1"/>
          </p:cNvSpPr>
          <p:nvPr/>
        </p:nvSpPr>
        <p:spPr bwMode="auto">
          <a:xfrm>
            <a:off x="838200" y="4572000"/>
            <a:ext cx="8001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remite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documentele de expediţie şi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cambiile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negociatoare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efectuează plata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remiterea documentelor de expediţie şi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cambiilor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emitente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emitentă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efectuează plata în favoarea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negociatoare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838200" y="1219200"/>
            <a:ext cx="7848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cu plata prin negociere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permite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încaseze imediat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preţul ce i se cuvine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pentru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operaţiunea efectuată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banca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percepe un comision de 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o-RO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            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negociere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şi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îşi reţine dobânda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pentru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intervalul scurs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din 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o-RO" b="1" i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            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momentul negocierii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până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în momentul încasării banilor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de 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o-RO" i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            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banca emitentă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Acreditivul cu plata prin negociere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poate fi folosit, ca şi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acreditivul cu plata prin acceptare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, pentru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finanţarea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exportatorului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care livrează pe credit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228600" y="13716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V="1">
            <a:off x="304800" y="42672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533400" y="762000"/>
            <a:ext cx="5164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7.5.5 Acreditivul cu clauză roşie →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red clause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90600" y="1163851"/>
            <a:ext cx="77724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cu clauză roşie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prezintă o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clauză specială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scrisă tradiţional cu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cerneală roşie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prin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autorizează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plătitoare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(sau cea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confirmatoare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efectueze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avans de fonduri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înainte de expedierea mărfurilor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acest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avans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(reprezentând o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cotă procentuală din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valoarea 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o-RO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            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acreditivului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sau, mai rar,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întreaga valoare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a acestuia) este 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o-RO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            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deductibil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din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valoarea reglementării finale şi rambursabile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în 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o-RO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            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caz 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neexecutare a contractului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Acreditivul cu clauză roşie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este o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modalitate de finanţare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exportatorului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de către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importator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importatorul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poate cere o anumită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garanţie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din partea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beneficiarului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până la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livrarea mărfii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depunerea 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respective</a:t>
            </a:r>
          </a:p>
        </p:txBody>
      </p:sp>
      <p:sp>
        <p:nvSpPr>
          <p:cNvPr id="5" name="Right Arrow 4"/>
          <p:cNvSpPr/>
          <p:nvPr/>
        </p:nvSpPr>
        <p:spPr>
          <a:xfrm flipV="1">
            <a:off x="304800" y="13716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304800" y="50292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914400"/>
            <a:ext cx="2648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6.2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.1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Funcţiile cambiei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A579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5800" y="1524000"/>
            <a:ext cx="2057400" cy="338554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Mijloc de schimb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2491773"/>
            <a:ext cx="800100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din perspectivă istorică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un rol important al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fost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evitarea deplasării banilor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din cauza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riscurilor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care erau supuse aceste transporturi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o-RO" sz="1600" i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î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cazul plăţilor internaţionale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trebuia să cumpere valută din ţara sa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apoi să o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locul plăţii (era suficient ca să acorde suma necesară plăţii bancherului său, în moneda naţională, acesta urmând să elibereze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clientului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său o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care bancherul îl împuternicea pe omologul său din locul plăţii să</a:t>
            </a:r>
            <a:r>
              <a:rPr kumimoji="0" lang="ro-RO" sz="1600" b="0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plătească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 moneda ţării respective, suma prevăzută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hape 5"/>
          <p:cNvCxnSpPr>
            <a:stCxn id="26625" idx="2"/>
            <a:endCxn id="26626" idx="1"/>
          </p:cNvCxnSpPr>
          <p:nvPr/>
        </p:nvCxnSpPr>
        <p:spPr>
          <a:xfrm rot="5400000">
            <a:off x="123794" y="2424560"/>
            <a:ext cx="2152713" cy="1028700"/>
          </a:xfrm>
          <a:prstGeom prst="bentConnector4">
            <a:avLst>
              <a:gd name="adj1" fmla="val 14615"/>
              <a:gd name="adj2" fmla="val 122222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154625" name="Rectangle 1"/>
          <p:cNvSpPr>
            <a:spLocks noChangeArrowheads="1"/>
          </p:cNvSpPr>
          <p:nvPr/>
        </p:nvSpPr>
        <p:spPr bwMode="auto">
          <a:xfrm>
            <a:off x="762000" y="1214403"/>
            <a:ext cx="7391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cu clauză roşie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utilizat în mod special în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operaţiunile de intermediere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când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 mulţi furnizori locali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(care trebuie plătiţi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cash la livrare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sau mărfurile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sunt procurate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licitaţii locale cu plata pe loc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avansul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trebuie să acopere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contravaloarea mărfurilor livrate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cu clauză roşie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 utilizat şi atunci când trebuie acordat 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avans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producătorului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vederea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procurării în valută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unor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materiale necesare fabricării mărfii contractate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(sau pentru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alte plăţi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export)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228600" y="13716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V="1">
            <a:off x="228600" y="38862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1143000"/>
            <a:ext cx="1828800" cy="338554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o-RO" sz="1600" b="1" i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Mijloc de plată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3400" y="2124418"/>
            <a:ext cx="77724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utilizată pentru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stingerea obligaţiilor de plată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înlocuirea numerarului</a:t>
            </a:r>
            <a:endParaRPr kumimoji="0" lang="ro-RO" sz="1600" b="0" i="1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o-RO" sz="160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loc ca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unei afaceri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(trasul)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 plătească 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numerar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datoria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 faţă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creditor (trăgător),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iar acesta să plătească mai apoi datoria faţă de un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terţ (beneficiar),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intermediul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dă ordin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plătească direct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 intermediul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permite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acoperirea obligaţiilor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beneficiari succesivi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hape 4"/>
          <p:cNvCxnSpPr>
            <a:stCxn id="2" idx="2"/>
            <a:endCxn id="30721" idx="1"/>
          </p:cNvCxnSpPr>
          <p:nvPr/>
        </p:nvCxnSpPr>
        <p:spPr>
          <a:xfrm rot="5400000">
            <a:off x="-277245" y="2292199"/>
            <a:ext cx="2535690" cy="914400"/>
          </a:xfrm>
          <a:prstGeom prst="bentConnector4">
            <a:avLst>
              <a:gd name="adj1" fmla="val 12676"/>
              <a:gd name="adj2" fmla="val 125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533400"/>
            <a:ext cx="2362200" cy="338554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o-RO" sz="1600" b="1" i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Mijloc de</a:t>
            </a:r>
            <a:r>
              <a:rPr lang="en-US" sz="1600" b="1" i="1" smtClean="0"/>
              <a:t>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garantare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14400" y="1187191"/>
            <a:ext cx="777240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funcţia de garantare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forţa motrice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eficienţei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mecanismului cambial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obligat să accepte cambia la prezentare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momentul acceptării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acesta devenind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 principal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 obligaţiei de plată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utilizată în scopul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garantării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unor operaţii realizate prin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modalităţi de plată nesigure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de ex: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 documentar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hape 4"/>
          <p:cNvCxnSpPr>
            <a:stCxn id="2" idx="3"/>
            <a:endCxn id="31745" idx="1"/>
          </p:cNvCxnSpPr>
          <p:nvPr/>
        </p:nvCxnSpPr>
        <p:spPr>
          <a:xfrm flipH="1">
            <a:off x="914400" y="702677"/>
            <a:ext cx="1905000" cy="1823342"/>
          </a:xfrm>
          <a:prstGeom prst="bentConnector5">
            <a:avLst>
              <a:gd name="adj1" fmla="val -12000"/>
              <a:gd name="adj2" fmla="val 17928"/>
              <a:gd name="adj3" fmla="val 112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191000"/>
            <a:ext cx="2362200" cy="338554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o-RO" sz="1600" b="1" i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Mijloc de creditare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14400" y="4853973"/>
            <a:ext cx="76962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între momentul în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 (importatorul)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intră în posesia mărfii şi apare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obligaţia de plată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din partea acestuia şi momentul în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plătit, se scurge o anumită perioadă de timp, deci apare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relaţie de creditare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hape 9"/>
          <p:cNvCxnSpPr>
            <a:stCxn id="6" idx="3"/>
            <a:endCxn id="31746" idx="1"/>
          </p:cNvCxnSpPr>
          <p:nvPr/>
        </p:nvCxnSpPr>
        <p:spPr>
          <a:xfrm flipH="1">
            <a:off x="914400" y="4360277"/>
            <a:ext cx="1905000" cy="1093861"/>
          </a:xfrm>
          <a:prstGeom prst="bentConnector5">
            <a:avLst>
              <a:gd name="adj1" fmla="val -12000"/>
              <a:gd name="adj2" fmla="val 30304"/>
              <a:gd name="adj3" fmla="val 112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8344011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5577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8881957" cy="475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095375"/>
            <a:ext cx="86963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06282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28800"/>
            <a:ext cx="2104102" cy="369332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o-RO" b="1" i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Titlurile de credit</a:t>
            </a:r>
            <a:r>
              <a:rPr lang="ro-RO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352800" y="381000"/>
            <a:ext cx="4953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sunt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înscrisuri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constată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existenţa unor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obligaţii comerciale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urmează să fie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executate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după trecerea unui anumit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interval de timp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în decursul acestei perioade de timp,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creanţa nu este exigibilă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pentru că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debitorului i se acordă credit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hape 4"/>
          <p:cNvCxnSpPr>
            <a:stCxn id="2" idx="3"/>
            <a:endCxn id="16385" idx="1"/>
          </p:cNvCxnSpPr>
          <p:nvPr/>
        </p:nvCxnSpPr>
        <p:spPr>
          <a:xfrm flipV="1">
            <a:off x="2485102" y="1258163"/>
            <a:ext cx="867698" cy="755303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352800" y="2590800"/>
            <a:ext cx="5029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sunt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căror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posesie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</a:t>
            </a:r>
            <a:r>
              <a:rPr kumimoji="0" lang="en-US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necesar</a:t>
            </a:r>
            <a:r>
              <a:rPr kumimoji="0" lang="ro-RO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ă:</a:t>
            </a:r>
            <a:endParaRPr kumimoji="0" lang="ro-RO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657600"/>
            <a:ext cx="45720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o-RO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pentru </a:t>
            </a:r>
            <a:r>
              <a:rPr lang="ro-RO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putea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o-RO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face dovada existenţei unor obligaţii de credit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o-RO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 care </a:t>
            </a:r>
            <a:r>
              <a:rPr lang="ro-RO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 constată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800600"/>
            <a:ext cx="4572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o-RO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pentru</a:t>
            </a:r>
            <a:r>
              <a:rPr lang="ro-RO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exercitarea unor drepturi ce derivă din obligațiile de credit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5867400"/>
            <a:ext cx="4572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o-RO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posibilitatea investirii</a:t>
            </a:r>
            <a:r>
              <a:rPr lang="ro-RO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o-RO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cu aceste drepturi</a:t>
            </a:r>
            <a:r>
              <a:rPr lang="ro-RO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 oricărui </a:t>
            </a:r>
            <a:r>
              <a:rPr lang="ro-RO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dobânditor ulterior</a:t>
            </a:r>
            <a:r>
              <a:rPr lang="ro-RO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al lor</a:t>
            </a:r>
            <a:endParaRPr lang="en-US"/>
          </a:p>
        </p:txBody>
      </p:sp>
      <p:cxnSp>
        <p:nvCxnSpPr>
          <p:cNvPr id="12" name="Elbow Connector 11"/>
          <p:cNvCxnSpPr>
            <a:stCxn id="2" idx="3"/>
            <a:endCxn id="16386" idx="1"/>
          </p:cNvCxnSpPr>
          <p:nvPr/>
        </p:nvCxnSpPr>
        <p:spPr>
          <a:xfrm>
            <a:off x="2485102" y="2013466"/>
            <a:ext cx="867698" cy="9005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endCxn id="8" idx="1"/>
          </p:cNvCxnSpPr>
          <p:nvPr/>
        </p:nvCxnSpPr>
        <p:spPr>
          <a:xfrm rot="10800000" flipV="1">
            <a:off x="1143000" y="3124199"/>
            <a:ext cx="2209800" cy="995065"/>
          </a:xfrm>
          <a:prstGeom prst="bentConnector3">
            <a:avLst>
              <a:gd name="adj1" fmla="val 11034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6386" idx="2"/>
            <a:endCxn id="9" idx="3"/>
          </p:cNvCxnSpPr>
          <p:nvPr/>
        </p:nvCxnSpPr>
        <p:spPr>
          <a:xfrm rot="16200000" flipH="1">
            <a:off x="5305083" y="3799448"/>
            <a:ext cx="1886635" cy="762000"/>
          </a:xfrm>
          <a:prstGeom prst="bentConnector4">
            <a:avLst>
              <a:gd name="adj1" fmla="val 41435"/>
              <a:gd name="adj2" fmla="val 140282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386" idx="3"/>
            <a:endCxn id="10" idx="3"/>
          </p:cNvCxnSpPr>
          <p:nvPr/>
        </p:nvCxnSpPr>
        <p:spPr>
          <a:xfrm flipH="1">
            <a:off x="7543800" y="2913966"/>
            <a:ext cx="838200" cy="3276600"/>
          </a:xfrm>
          <a:prstGeom prst="bentConnector3">
            <a:avLst>
              <a:gd name="adj1" fmla="val -2727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015" y="186223"/>
            <a:ext cx="6898141" cy="667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940004" cy="58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0289-3807-40C7-866C-DA665800FB43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95400" y="1295400"/>
            <a:ext cx="6594476" cy="4772025"/>
            <a:chOff x="1254" y="1486"/>
            <a:chExt cx="9480" cy="5737"/>
          </a:xfrm>
        </p:grpSpPr>
        <p:sp>
          <p:nvSpPr>
            <p:cNvPr id="351235" name="Text Box 3"/>
            <p:cNvSpPr txBox="1">
              <a:spLocks noChangeArrowheads="1"/>
            </p:cNvSpPr>
            <p:nvPr/>
          </p:nvSpPr>
          <p:spPr bwMode="auto">
            <a:xfrm>
              <a:off x="1254" y="2574"/>
              <a:ext cx="2244" cy="8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Trăgător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r>
                <a:rPr lang="en-US" sz="1600" b="1" i="1" smtClean="0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an</a:t>
              </a: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grosist)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236" name="Text Box 4"/>
            <p:cNvSpPr txBox="1">
              <a:spLocks noChangeArrowheads="1"/>
            </p:cNvSpPr>
            <p:nvPr/>
          </p:nvSpPr>
          <p:spPr bwMode="auto">
            <a:xfrm>
              <a:off x="7494" y="5274"/>
              <a:ext cx="2244" cy="90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itchFamily="34" charset="0"/>
                  <a:cs typeface="Arial" pitchFamily="34" charset="0"/>
                </a:rPr>
                <a:t>Beneficiar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itchFamily="34" charset="0"/>
                  <a:cs typeface="Arial" pitchFamily="34" charset="0"/>
                </a:rPr>
                <a:t>(furnizor)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237" name="Text Box 5"/>
            <p:cNvSpPr txBox="1">
              <a:spLocks noChangeArrowheads="1"/>
            </p:cNvSpPr>
            <p:nvPr/>
          </p:nvSpPr>
          <p:spPr bwMode="auto">
            <a:xfrm>
              <a:off x="7614" y="2394"/>
              <a:ext cx="2244" cy="900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Tras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(detaliist)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238" name="Line 6"/>
            <p:cNvSpPr>
              <a:spLocks noChangeShapeType="1"/>
            </p:cNvSpPr>
            <p:nvPr/>
          </p:nvSpPr>
          <p:spPr bwMode="auto">
            <a:xfrm>
              <a:off x="3654" y="3114"/>
              <a:ext cx="3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39" name="Text Box 7"/>
            <p:cNvSpPr txBox="1">
              <a:spLocks noChangeArrowheads="1"/>
            </p:cNvSpPr>
            <p:nvPr/>
          </p:nvSpPr>
          <p:spPr bwMode="auto">
            <a:xfrm>
              <a:off x="4431" y="3135"/>
              <a:ext cx="21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Emiterea </a:t>
              </a: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cambiei </a:t>
              </a: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(1)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240" name="Line 8"/>
            <p:cNvSpPr>
              <a:spLocks noChangeShapeType="1"/>
            </p:cNvSpPr>
            <p:nvPr/>
          </p:nvSpPr>
          <p:spPr bwMode="auto">
            <a:xfrm flipH="1">
              <a:off x="3654" y="2754"/>
              <a:ext cx="3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41" name="Text Box 9"/>
            <p:cNvSpPr txBox="1">
              <a:spLocks noChangeArrowheads="1"/>
            </p:cNvSpPr>
            <p:nvPr/>
          </p:nvSpPr>
          <p:spPr bwMode="auto">
            <a:xfrm>
              <a:off x="4374" y="1854"/>
              <a:ext cx="2618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Acceptarea </a:t>
              </a: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cambiei</a:t>
              </a: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(2)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242" name="Line 10"/>
            <p:cNvSpPr>
              <a:spLocks noChangeShapeType="1"/>
            </p:cNvSpPr>
            <p:nvPr/>
          </p:nvSpPr>
          <p:spPr bwMode="auto">
            <a:xfrm>
              <a:off x="2694" y="3474"/>
              <a:ext cx="4800" cy="23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43" name="Text Box 11"/>
            <p:cNvSpPr txBox="1">
              <a:spLocks noChangeArrowheads="1"/>
            </p:cNvSpPr>
            <p:nvPr/>
          </p:nvSpPr>
          <p:spPr bwMode="auto">
            <a:xfrm>
              <a:off x="3174" y="4734"/>
              <a:ext cx="264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Remiterea </a:t>
              </a: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cambiei</a:t>
              </a: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(3)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244" name="Line 12"/>
            <p:cNvSpPr>
              <a:spLocks noChangeShapeType="1"/>
            </p:cNvSpPr>
            <p:nvPr/>
          </p:nvSpPr>
          <p:spPr bwMode="auto">
            <a:xfrm flipV="1">
              <a:off x="8214" y="3294"/>
              <a:ext cx="0" cy="1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45" name="Text Box 13"/>
            <p:cNvSpPr txBox="1">
              <a:spLocks noChangeArrowheads="1"/>
            </p:cNvSpPr>
            <p:nvPr/>
          </p:nvSpPr>
          <p:spPr bwMode="auto">
            <a:xfrm>
              <a:off x="6294" y="3654"/>
              <a:ext cx="1800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Prezentarea </a:t>
              </a: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cambiei </a:t>
              </a: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 plată (4)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246" name="Line 14"/>
            <p:cNvSpPr>
              <a:spLocks noChangeShapeType="1"/>
            </p:cNvSpPr>
            <p:nvPr/>
          </p:nvSpPr>
          <p:spPr bwMode="auto">
            <a:xfrm>
              <a:off x="9174" y="3294"/>
              <a:ext cx="0" cy="1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47" name="Text Box 15"/>
            <p:cNvSpPr txBox="1">
              <a:spLocks noChangeArrowheads="1"/>
            </p:cNvSpPr>
            <p:nvPr/>
          </p:nvSpPr>
          <p:spPr bwMode="auto">
            <a:xfrm>
              <a:off x="9294" y="3474"/>
              <a:ext cx="1440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Plata la scadenţa </a:t>
              </a: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cambiei </a:t>
              </a: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(5)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248" name="Line 16"/>
            <p:cNvSpPr>
              <a:spLocks noChangeShapeType="1"/>
            </p:cNvSpPr>
            <p:nvPr/>
          </p:nvSpPr>
          <p:spPr bwMode="auto">
            <a:xfrm flipV="1">
              <a:off x="2574" y="1846"/>
              <a:ext cx="0" cy="5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49" name="Line 17"/>
            <p:cNvSpPr>
              <a:spLocks noChangeShapeType="1"/>
            </p:cNvSpPr>
            <p:nvPr/>
          </p:nvSpPr>
          <p:spPr bwMode="auto">
            <a:xfrm>
              <a:off x="2574" y="1846"/>
              <a:ext cx="6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50" name="Line 18"/>
            <p:cNvSpPr>
              <a:spLocks noChangeShapeType="1"/>
            </p:cNvSpPr>
            <p:nvPr/>
          </p:nvSpPr>
          <p:spPr bwMode="auto">
            <a:xfrm>
              <a:off x="8574" y="1846"/>
              <a:ext cx="0" cy="3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51" name="Line 19"/>
            <p:cNvSpPr>
              <a:spLocks noChangeShapeType="1"/>
            </p:cNvSpPr>
            <p:nvPr/>
          </p:nvSpPr>
          <p:spPr bwMode="auto">
            <a:xfrm flipV="1">
              <a:off x="2214" y="1486"/>
              <a:ext cx="0" cy="908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>
              <a:off x="2214" y="1486"/>
              <a:ext cx="6720" cy="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53" name="Line 21"/>
            <p:cNvSpPr>
              <a:spLocks noChangeShapeType="1"/>
            </p:cNvSpPr>
            <p:nvPr/>
          </p:nvSpPr>
          <p:spPr bwMode="auto">
            <a:xfrm>
              <a:off x="8934" y="1486"/>
              <a:ext cx="0" cy="728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prstDash val="dash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54" name="Line 22"/>
            <p:cNvSpPr>
              <a:spLocks noChangeShapeType="1"/>
            </p:cNvSpPr>
            <p:nvPr/>
          </p:nvSpPr>
          <p:spPr bwMode="auto">
            <a:xfrm>
              <a:off x="8694" y="3294"/>
              <a:ext cx="0" cy="184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55" name="Line 23"/>
            <p:cNvSpPr>
              <a:spLocks noChangeShapeType="1"/>
            </p:cNvSpPr>
            <p:nvPr/>
          </p:nvSpPr>
          <p:spPr bwMode="auto">
            <a:xfrm flipH="1">
              <a:off x="2214" y="5994"/>
              <a:ext cx="5280" cy="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56" name="Line 24"/>
            <p:cNvSpPr>
              <a:spLocks noChangeShapeType="1"/>
            </p:cNvSpPr>
            <p:nvPr/>
          </p:nvSpPr>
          <p:spPr bwMode="auto">
            <a:xfrm flipV="1">
              <a:off x="2214" y="3474"/>
              <a:ext cx="0" cy="252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prstDash val="dash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57" name="Line 25"/>
            <p:cNvSpPr>
              <a:spLocks noChangeShapeType="1"/>
            </p:cNvSpPr>
            <p:nvPr/>
          </p:nvSpPr>
          <p:spPr bwMode="auto">
            <a:xfrm>
              <a:off x="1854" y="6502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58" name="Line 26"/>
            <p:cNvSpPr>
              <a:spLocks noChangeShapeType="1"/>
            </p:cNvSpPr>
            <p:nvPr/>
          </p:nvSpPr>
          <p:spPr bwMode="auto">
            <a:xfrm>
              <a:off x="1854" y="6863"/>
              <a:ext cx="960" cy="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prstDash val="dash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59" name="Line 27"/>
            <p:cNvSpPr>
              <a:spLocks noChangeShapeType="1"/>
            </p:cNvSpPr>
            <p:nvPr/>
          </p:nvSpPr>
          <p:spPr bwMode="auto">
            <a:xfrm>
              <a:off x="1854" y="7223"/>
              <a:ext cx="9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438400" y="5257800"/>
            <a:ext cx="299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600" b="1" i="1" smtClean="0">
                <a:solidFill>
                  <a:schemeClr val="accent1">
                    <a:lumMod val="75000"/>
                  </a:schemeClr>
                </a:solidFill>
              </a:rPr>
              <a:t>Mecanismul de plată cambial</a:t>
            </a:r>
            <a:endParaRPr lang="en-US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62200" y="5562600"/>
            <a:ext cx="1986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600" b="1" i="1" smtClean="0">
                <a:solidFill>
                  <a:schemeClr val="accent6">
                    <a:lumMod val="50000"/>
                  </a:schemeClr>
                </a:solidFill>
              </a:rPr>
              <a:t>Fluxuri comerciale</a:t>
            </a:r>
            <a:endParaRPr lang="en-US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38400" y="5867400"/>
            <a:ext cx="1482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600" b="1" i="1" smtClean="0">
                <a:solidFill>
                  <a:srgbClr val="FF0000"/>
                </a:solidFill>
              </a:rPr>
              <a:t>Flux de credit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51260" name="Rectangle 28"/>
          <p:cNvSpPr>
            <a:spLocks noChangeArrowheads="1"/>
          </p:cNvSpPr>
          <p:nvPr/>
        </p:nvSpPr>
        <p:spPr bwMode="auto">
          <a:xfrm>
            <a:off x="1066800" y="533400"/>
            <a:ext cx="70866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Mecanismul plăţii prin cambie (minimal) , relaţiile economice şi de credit (circuitul de credit comercial şi de credit cambial</a:t>
            </a:r>
            <a:r>
              <a:rPr kumimoji="0" lang="ro-RO" sz="16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sz="1800" b="1" i="0" u="none" strike="noStrike" cap="none" normalizeH="0" baseline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0289-3807-40C7-866C-DA665800FB4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762000" y="1143000"/>
            <a:ext cx="7143750" cy="4191000"/>
            <a:chOff x="174" y="9390"/>
            <a:chExt cx="11280" cy="5040"/>
          </a:xfrm>
        </p:grpSpPr>
        <p:sp>
          <p:nvSpPr>
            <p:cNvPr id="343122" name="Text Box 82"/>
            <p:cNvSpPr txBox="1">
              <a:spLocks noChangeArrowheads="1"/>
            </p:cNvSpPr>
            <p:nvPr/>
          </p:nvSpPr>
          <p:spPr bwMode="auto">
            <a:xfrm>
              <a:off x="9654" y="13530"/>
              <a:ext cx="1800" cy="900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Firma de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Forfetare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23" name="Line 83"/>
            <p:cNvSpPr>
              <a:spLocks noChangeShapeType="1"/>
            </p:cNvSpPr>
            <p:nvPr/>
          </p:nvSpPr>
          <p:spPr bwMode="auto">
            <a:xfrm>
              <a:off x="10614" y="10470"/>
              <a:ext cx="0" cy="306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24" name="Text Box 84"/>
            <p:cNvSpPr txBox="1">
              <a:spLocks noChangeArrowheads="1"/>
            </p:cNvSpPr>
            <p:nvPr/>
          </p:nvSpPr>
          <p:spPr bwMode="auto">
            <a:xfrm>
              <a:off x="9654" y="11010"/>
              <a:ext cx="1680" cy="540"/>
            </a:xfrm>
            <a:prstGeom prst="rect">
              <a:avLst/>
            </a:prstGeom>
            <a:solidFill>
              <a:srgbClr val="FF99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Calibri" pitchFamily="34" charset="0"/>
                  <a:cs typeface="Arial" pitchFamily="34" charset="0"/>
                </a:rPr>
                <a:t>Forfetare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25" name="Text Box 85"/>
            <p:cNvSpPr txBox="1">
              <a:spLocks noChangeArrowheads="1"/>
            </p:cNvSpPr>
            <p:nvPr/>
          </p:nvSpPr>
          <p:spPr bwMode="auto">
            <a:xfrm>
              <a:off x="6654" y="11910"/>
              <a:ext cx="2880" cy="87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Bănci Comerciale</a:t>
              </a:r>
              <a:endPara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(Bănci de Scont)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26" name="Line 86"/>
            <p:cNvSpPr>
              <a:spLocks noChangeShapeType="1"/>
            </p:cNvSpPr>
            <p:nvPr/>
          </p:nvSpPr>
          <p:spPr bwMode="auto">
            <a:xfrm flipH="1">
              <a:off x="8214" y="10290"/>
              <a:ext cx="1920" cy="144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27" name="Line 87"/>
            <p:cNvSpPr>
              <a:spLocks noChangeShapeType="1"/>
            </p:cNvSpPr>
            <p:nvPr/>
          </p:nvSpPr>
          <p:spPr bwMode="auto">
            <a:xfrm>
              <a:off x="6774" y="10470"/>
              <a:ext cx="1440" cy="126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28" name="Rectangle 88"/>
            <p:cNvSpPr>
              <a:spLocks noChangeArrowheads="1"/>
            </p:cNvSpPr>
            <p:nvPr/>
          </p:nvSpPr>
          <p:spPr bwMode="auto">
            <a:xfrm>
              <a:off x="7854" y="9398"/>
              <a:ext cx="1320" cy="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Gir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29" name="Rectangle 89"/>
            <p:cNvSpPr>
              <a:spLocks noChangeArrowheads="1"/>
            </p:cNvSpPr>
            <p:nvPr/>
          </p:nvSpPr>
          <p:spPr bwMode="auto">
            <a:xfrm>
              <a:off x="4854" y="9398"/>
              <a:ext cx="1320" cy="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Sumă 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o-R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bani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30" name="Rectangle 90"/>
            <p:cNvSpPr>
              <a:spLocks noChangeArrowheads="1"/>
            </p:cNvSpPr>
            <p:nvPr/>
          </p:nvSpPr>
          <p:spPr bwMode="auto">
            <a:xfrm>
              <a:off x="1854" y="9390"/>
              <a:ext cx="1320" cy="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Ordin 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o-R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plată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31" name="Text Box 91"/>
            <p:cNvSpPr txBox="1">
              <a:spLocks noChangeArrowheads="1"/>
            </p:cNvSpPr>
            <p:nvPr/>
          </p:nvSpPr>
          <p:spPr bwMode="auto">
            <a:xfrm>
              <a:off x="174" y="9570"/>
              <a:ext cx="1560" cy="8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Trăgător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(emitent)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32" name="Text Box 92"/>
            <p:cNvSpPr txBox="1">
              <a:spLocks noChangeArrowheads="1"/>
            </p:cNvSpPr>
            <p:nvPr/>
          </p:nvSpPr>
          <p:spPr bwMode="auto">
            <a:xfrm>
              <a:off x="3174" y="9570"/>
              <a:ext cx="1560" cy="900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Tras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(plătitor)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33" name="Line 93"/>
            <p:cNvSpPr>
              <a:spLocks noChangeShapeType="1"/>
            </p:cNvSpPr>
            <p:nvPr/>
          </p:nvSpPr>
          <p:spPr bwMode="auto">
            <a:xfrm>
              <a:off x="1734" y="9930"/>
              <a:ext cx="14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34" name="Text Box 94"/>
            <p:cNvSpPr txBox="1">
              <a:spLocks noChangeArrowheads="1"/>
            </p:cNvSpPr>
            <p:nvPr/>
          </p:nvSpPr>
          <p:spPr bwMode="auto">
            <a:xfrm>
              <a:off x="6174" y="9578"/>
              <a:ext cx="1800" cy="90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itchFamily="34" charset="0"/>
                  <a:cs typeface="Arial" pitchFamily="34" charset="0"/>
                </a:rPr>
                <a:t>Beneficiar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35" name="Line 95"/>
            <p:cNvSpPr>
              <a:spLocks noChangeShapeType="1"/>
            </p:cNvSpPr>
            <p:nvPr/>
          </p:nvSpPr>
          <p:spPr bwMode="auto">
            <a:xfrm flipV="1">
              <a:off x="4734" y="9938"/>
              <a:ext cx="14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36" name="Text Box 96"/>
            <p:cNvSpPr txBox="1">
              <a:spLocks noChangeArrowheads="1"/>
            </p:cNvSpPr>
            <p:nvPr/>
          </p:nvSpPr>
          <p:spPr bwMode="auto">
            <a:xfrm>
              <a:off x="9654" y="9570"/>
              <a:ext cx="1800" cy="90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itchFamily="34" charset="0"/>
                  <a:cs typeface="Arial" pitchFamily="34" charset="0"/>
                </a:rPr>
                <a:t>Beneficiar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37" name="Line 97"/>
            <p:cNvSpPr>
              <a:spLocks noChangeShapeType="1"/>
            </p:cNvSpPr>
            <p:nvPr/>
          </p:nvSpPr>
          <p:spPr bwMode="auto">
            <a:xfrm>
              <a:off x="7734" y="9930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38" name="Line 98"/>
            <p:cNvSpPr>
              <a:spLocks noChangeShapeType="1"/>
            </p:cNvSpPr>
            <p:nvPr/>
          </p:nvSpPr>
          <p:spPr bwMode="auto">
            <a:xfrm>
              <a:off x="8694" y="9930"/>
              <a:ext cx="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39" name="Line 99"/>
            <p:cNvSpPr>
              <a:spLocks noChangeShapeType="1"/>
            </p:cNvSpPr>
            <p:nvPr/>
          </p:nvSpPr>
          <p:spPr bwMode="auto">
            <a:xfrm>
              <a:off x="9054" y="9930"/>
              <a:ext cx="6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40" name="Text Box 100"/>
            <p:cNvSpPr txBox="1">
              <a:spLocks noChangeArrowheads="1"/>
            </p:cNvSpPr>
            <p:nvPr/>
          </p:nvSpPr>
          <p:spPr bwMode="auto">
            <a:xfrm>
              <a:off x="174" y="11370"/>
              <a:ext cx="1560" cy="540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Avalizare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41" name="Text Box 101"/>
            <p:cNvSpPr txBox="1">
              <a:spLocks noChangeArrowheads="1"/>
            </p:cNvSpPr>
            <p:nvPr/>
          </p:nvSpPr>
          <p:spPr bwMode="auto">
            <a:xfrm>
              <a:off x="174" y="12810"/>
              <a:ext cx="1560" cy="8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Avalist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(garant)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42" name="Line 102"/>
            <p:cNvSpPr>
              <a:spLocks noChangeShapeType="1"/>
            </p:cNvSpPr>
            <p:nvPr/>
          </p:nvSpPr>
          <p:spPr bwMode="auto">
            <a:xfrm flipV="1">
              <a:off x="1014" y="11910"/>
              <a:ext cx="0" cy="9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43" name="Line 103"/>
            <p:cNvSpPr>
              <a:spLocks noChangeShapeType="1"/>
            </p:cNvSpPr>
            <p:nvPr/>
          </p:nvSpPr>
          <p:spPr bwMode="auto">
            <a:xfrm flipV="1">
              <a:off x="1014" y="10470"/>
              <a:ext cx="0" cy="72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44" name="Text Box 104"/>
            <p:cNvSpPr txBox="1">
              <a:spLocks noChangeArrowheads="1"/>
            </p:cNvSpPr>
            <p:nvPr/>
          </p:nvSpPr>
          <p:spPr bwMode="auto">
            <a:xfrm>
              <a:off x="3054" y="11370"/>
              <a:ext cx="1560" cy="540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Avalizare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45" name="Text Box 105"/>
            <p:cNvSpPr txBox="1">
              <a:spLocks noChangeArrowheads="1"/>
            </p:cNvSpPr>
            <p:nvPr/>
          </p:nvSpPr>
          <p:spPr bwMode="auto">
            <a:xfrm>
              <a:off x="3054" y="12810"/>
              <a:ext cx="1560" cy="8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Avalist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(garant)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46" name="Line 106"/>
            <p:cNvSpPr>
              <a:spLocks noChangeShapeType="1"/>
            </p:cNvSpPr>
            <p:nvPr/>
          </p:nvSpPr>
          <p:spPr bwMode="auto">
            <a:xfrm flipV="1">
              <a:off x="3894" y="11910"/>
              <a:ext cx="0" cy="9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47" name="Line 107"/>
            <p:cNvSpPr>
              <a:spLocks noChangeShapeType="1"/>
            </p:cNvSpPr>
            <p:nvPr/>
          </p:nvSpPr>
          <p:spPr bwMode="auto">
            <a:xfrm flipV="1">
              <a:off x="3894" y="10470"/>
              <a:ext cx="0" cy="72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48" name="Text Box 108"/>
            <p:cNvSpPr txBox="1">
              <a:spLocks noChangeArrowheads="1"/>
            </p:cNvSpPr>
            <p:nvPr/>
          </p:nvSpPr>
          <p:spPr bwMode="auto">
            <a:xfrm>
              <a:off x="7374" y="10830"/>
              <a:ext cx="1560" cy="540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Calibri" pitchFamily="34" charset="0"/>
                  <a:cs typeface="Arial" pitchFamily="34" charset="0"/>
                </a:rPr>
                <a:t>Scontare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149" name="Line 109"/>
            <p:cNvSpPr>
              <a:spLocks noChangeShapeType="1"/>
            </p:cNvSpPr>
            <p:nvPr/>
          </p:nvSpPr>
          <p:spPr bwMode="auto">
            <a:xfrm flipH="1">
              <a:off x="8214" y="12818"/>
              <a:ext cx="0" cy="125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50" name="Text Box 110"/>
            <p:cNvSpPr txBox="1">
              <a:spLocks noChangeArrowheads="1"/>
            </p:cNvSpPr>
            <p:nvPr/>
          </p:nvSpPr>
          <p:spPr bwMode="auto">
            <a:xfrm>
              <a:off x="7153" y="13239"/>
              <a:ext cx="1920" cy="540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Calibri" pitchFamily="34" charset="0"/>
                  <a:cs typeface="Arial" pitchFamily="34" charset="0"/>
                </a:rPr>
                <a:t>Rescontare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3151" name="Text Box 111"/>
          <p:cNvSpPr txBox="1">
            <a:spLocks noChangeArrowheads="1"/>
          </p:cNvSpPr>
          <p:nvPr/>
        </p:nvSpPr>
        <p:spPr bwMode="auto">
          <a:xfrm>
            <a:off x="5105400" y="5181600"/>
            <a:ext cx="1371600" cy="555625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cs typeface="Arial" pitchFamily="34" charset="0"/>
              </a:rPr>
              <a:t>Banca Centrală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3152" name="Rectangle 112"/>
          <p:cNvSpPr>
            <a:spLocks noChangeArrowheads="1"/>
          </p:cNvSpPr>
          <p:nvPr/>
        </p:nvSpPr>
        <p:spPr bwMode="auto">
          <a:xfrm>
            <a:off x="2514600" y="457200"/>
            <a:ext cx="373380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Mecanismul cambial (complet)</a:t>
            </a:r>
            <a:endParaRPr kumimoji="0" lang="ro-RO" b="1" i="0" u="none" strike="noStrike" cap="none" normalizeH="0" baseline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400" y="5334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Tehnica plăţilor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implică o serie 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 ar fi: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33400" y="5334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3400" y="1295400"/>
            <a:ext cx="7924800" cy="341683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dă naştere unui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raport juridic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prin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obligă faţă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să-l determine pe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plătească suma înscrisă pe cambie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 3" pitchFamily="18" charset="2"/>
              <a:buChar char=""/>
              <a:tabLst>
                <a:tab pos="6858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produce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efectele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pentru care a fost emis</a:t>
            </a: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ă numai respectând </a:t>
            </a:r>
            <a:r>
              <a:rPr kumimoji="0" lang="ro-RO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următoarele </a:t>
            </a: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condiţii de validitate:</a:t>
            </a:r>
          </a:p>
          <a:p>
            <a:pPr marL="914400" marR="0" lvl="2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tabLst>
                <a:tab pos="6858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"/>
              <a:tabLst>
                <a:tab pos="685800" algn="l"/>
              </a:tabLst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Calitatea de comerciant a participanţilor la operaţiuni cambiale</a:t>
            </a: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"/>
              <a:tabLst>
                <a:tab pos="685800" algn="l"/>
              </a:tabLst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Forma scrisă</a:t>
            </a: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"/>
              <a:tabLst>
                <a:tab pos="685800" algn="l"/>
              </a:tabLst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Prezenţa tuturor menţiunilor obligatorii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5234973"/>
            <a:ext cx="79248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Acceptarea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 partea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efectueze plata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dar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devine obligat cambial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numai 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momentul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acceptă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447800"/>
            <a:ext cx="79248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o-RO" sz="1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trasul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îşi ia sarcina </a:t>
            </a: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“să plătească”</a:t>
            </a:r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iar ceilalţi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obligaţi cambiali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îşi asumă obligaţia de a face </a:t>
            </a: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“să se plătească”</a:t>
            </a:r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ei plătind numai în cazul în care </a:t>
            </a: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debitorul principal (trasul)</a:t>
            </a:r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nu va onora plata</a:t>
            </a:r>
            <a:r>
              <a:rPr lang="ro-RO" sz="160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endParaRPr lang="ro-RO" sz="160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o-RO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acceptarea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se scrie </a:t>
            </a:r>
            <a:r>
              <a:rPr lang="en-US" sz="16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direct pe cambie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prin menţiunea: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“acceptat”</a:t>
            </a:r>
            <a:r>
              <a:rPr lang="en-US" sz="1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şi </a:t>
            </a: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iscălitura trasului</a:t>
            </a:r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(este permisă şi acceptarea parţială a sumei)</a:t>
            </a:r>
            <a:r>
              <a:rPr lang="ro-RO" sz="160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endParaRPr lang="ro-RO" sz="160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o-RO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acceptarea</a:t>
            </a:r>
            <a:r>
              <a:rPr lang="en-US" sz="16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cambiei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de către </a:t>
            </a:r>
            <a:r>
              <a:rPr lang="en-US" sz="1600" b="1" i="1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tras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reprezintă o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garanţie a încasării plăţii la scadenţă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, de aceea este recomandabil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exportatorilor români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ca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imediat după semnarea contractului comercial internaţional să obţină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acceptarea</a:t>
            </a:r>
            <a:r>
              <a:rPr lang="en-US" sz="16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cambiilor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 emise pentru plata exporturilor</a:t>
            </a:r>
            <a:r>
              <a:rPr lang="en-US" sz="1600" i="1" smtClean="0"/>
              <a:t>.</a:t>
            </a:r>
            <a:endParaRPr lang="ro-RO" sz="160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4701574"/>
            <a:ext cx="7620000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Avalizarea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atunci când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este sigur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solvabilitatea trasului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se poate apela la o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garanţie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denumită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 acest caz, pe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înscriu menţiunile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“pentru aval”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“pentru garanţie”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urmate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semnătura avalistului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(cel ce dă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3400" y="872953"/>
            <a:ext cx="8153400" cy="5709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rolul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avalului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de 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potenţa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valoarea obligaţiei cambiale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solidaritatea unei pluralităţi de debitori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avalul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reprezintă deci un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 care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persoană garantează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avalistul (garantul)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neparticipând la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transmiterea titlului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el intervenind numai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pentru a mări încrederea acordată titlului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obligându-se solidar la plată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prin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garantarea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uneia din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obligaţiile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 formează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verigile lanţului cambial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dat de o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firmă de încredere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(care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trebuie acceptată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primul beneficiar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 comercial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sau de o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 bancar</a:t>
            </a: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avalizarea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face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 cost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avalistul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solicitând un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comision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pentru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garantarea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avalistul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(odată angajat în acest proces) devine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solidar cu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în ultimă instanţă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poate adresa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scadenţă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pentru plată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egală măsură, fie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fie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avalistului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(sau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dacă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refuză efectuarea plăţii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cazul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emise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exportatorii români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important să se urmărească alături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acceptul trasului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obţinerea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menţiunea în favoarea trasului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”pentru aval în favoarea firmei X”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deoarece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simpla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semnătură de avalizare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consideră dată pentru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Este indicat ca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 obţină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avalizarea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o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 străină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corespondentă a băncii comerciale româneşti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care-l deserveşte pe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4800" y="685800"/>
            <a:ext cx="8458200" cy="78534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Andosarea (girarea)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este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operaţiunea specifică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transmitere şi circulaţie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62000" y="2060631"/>
            <a:ext cx="8077200" cy="4201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un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 juridic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numit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girant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 toate drepturile pe care le conţine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unei alte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persoane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numită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giratar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printr-o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declaraţie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înscrisă pe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semnată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girant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girantul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dă ordin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debitorului principal (trasul)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a face plata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giratarului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sau unei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alte persoane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ordinul acesteia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o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operaţiune complexă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produce mai multe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funcţii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144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mijloc de transfer al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prin care se transmit toate drepturile izvorâte din titlu, fără ca voinţa părţilor să le poată limita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>
                <a:tab pos="9144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garanţie de acceptare şi instrument de plăţi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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prin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girantul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se obligă faţă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giratar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că va efectua plata, şi care serveşte la stingerea unor obligaţii de plată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>
                <a:tab pos="9144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mijloc de legitimare a titularului drepturilor cambiale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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care atestă faptul că deţinătorul unei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cambii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este posesorul său legitim şi totodată singurul care poate solicita, după o serie neîntreruptă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giruri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plata titlului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pe care îl are în posesie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09600" y="1004755"/>
            <a:ext cx="800100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andosare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loc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transferul tuturor drepturilor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izvorâte din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fără a mai fi necesară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notificarea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debitorului cambial (trasul)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trebuie să fie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integral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adică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giratarul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trebuie să încaseze la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scadenţă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întreaga sumă înscrisă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dacă la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scadenţă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ultimul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este plătit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el are dreptul de a prezenta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spre plată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girantului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său, care este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solidar la plată cu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 cu toţi ceilalţi din şirul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girurilor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declanşându-se astfel o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acţiune în regres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 fiecare nou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valoarea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titlului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creşte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fiind garantată de tot mai mulţi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codebitori solidari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533400"/>
            <a:ext cx="8153400" cy="78534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Scontarea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reprezintă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andosarea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ultimul beneficiar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favoarea unei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 comerciale (de scont)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57200" y="1752600"/>
            <a:ext cx="8077200" cy="14619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urma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scontării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 (girantul)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încasează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suma înscrisă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înainte de scadenţă, mai puţin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scontul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un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comision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scontul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 care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îl deduce din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valoarea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format dintr-un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procent din această valoare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dobânda aferentă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perioadei de timp cuprinsă între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 girului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scadenţa cambiei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828800" y="3505200"/>
          <a:ext cx="2878466" cy="1219200"/>
        </p:xfrm>
        <a:graphic>
          <a:graphicData uri="http://schemas.openxmlformats.org/presentationml/2006/ole">
            <p:oleObj spid="_x0000_s37890" name="Equation" r:id="rId4" imgW="1739900" imgH="673100" progId="Equation.3">
              <p:embed/>
            </p:oleObj>
          </a:graphicData>
        </a:graphic>
      </p:graphicFrame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5812971" y="3276600"/>
          <a:ext cx="244929" cy="342900"/>
        </p:xfrm>
        <a:graphic>
          <a:graphicData uri="http://schemas.openxmlformats.org/presentationml/2006/ole">
            <p:oleObj spid="_x0000_s37903" name="Equation" r:id="rId5" imgW="190335" imgH="266469" progId="Equation.3">
              <p:embed/>
            </p:oleObj>
          </a:graphicData>
        </a:graphic>
      </p:graphicFrame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6019800" y="3276600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scontul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o-R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7908" name="Object 20"/>
          <p:cNvGraphicFramePr>
            <a:graphicFrameLocks noChangeAspect="1"/>
          </p:cNvGraphicFramePr>
          <p:nvPr/>
        </p:nvGraphicFramePr>
        <p:xfrm>
          <a:off x="5791200" y="3657600"/>
          <a:ext cx="381000" cy="454742"/>
        </p:xfrm>
        <a:graphic>
          <a:graphicData uri="http://schemas.openxmlformats.org/presentationml/2006/ole">
            <p:oleObj spid="_x0000_s37908" name="Equation" r:id="rId6" imgW="291973" imgH="355446" progId="Equation.3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6096000" y="3657600"/>
            <a:ext cx="1749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600" i="1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1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taxa scontului</a:t>
            </a:r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2200" y="4191000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o-RO" sz="16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smtClean="0">
                <a:latin typeface="Arial" pitchFamily="34" charset="0"/>
                <a:cs typeface="Arial" pitchFamily="34" charset="0"/>
              </a:rPr>
              <a:t>numărul de zile de la </a:t>
            </a:r>
            <a:endParaRPr lang="ro-RO" sz="1600" b="1" i="1" smtClean="0">
              <a:latin typeface="Arial" pitchFamily="34" charset="0"/>
              <a:cs typeface="Arial" pitchFamily="34" charset="0"/>
            </a:endParaRPr>
          </a:p>
          <a:p>
            <a:r>
              <a:rPr lang="ro-RO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scontare</a:t>
            </a:r>
            <a:r>
              <a:rPr lang="en-US" sz="1600" b="1" i="1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scadenţă</a:t>
            </a:r>
            <a:endParaRPr lang="ro-RO" sz="16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5791200" y="4114800"/>
          <a:ext cx="481914" cy="457200"/>
        </p:xfrm>
        <a:graphic>
          <a:graphicData uri="http://schemas.openxmlformats.org/presentationml/2006/ole">
            <p:oleObj spid="_x0000_s37910" name="Equation" r:id="rId7" imgW="368140" imgH="355446" progId="Equation.3">
              <p:embed/>
            </p:oleObj>
          </a:graphicData>
        </a:graphic>
      </p:graphicFrame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5791200" y="4724400"/>
          <a:ext cx="457200" cy="457200"/>
        </p:xfrm>
        <a:graphic>
          <a:graphicData uri="http://schemas.openxmlformats.org/presentationml/2006/ole">
            <p:oleObj spid="_x0000_s37912" name="Equation" r:id="rId8" imgW="355292" imgH="355292" progId="Equation.3">
              <p:embed/>
            </p:oleObj>
          </a:graphicData>
        </a:graphic>
      </p:graphicFrame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6248400" y="47244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valoarea nominală 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o-RO" sz="1600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cambiei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533400" y="5638800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>
                <a:tab pos="9144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Valoarea reală a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915" name="Object 27"/>
          <p:cNvGraphicFramePr>
            <a:graphicFrameLocks noChangeAspect="1"/>
          </p:cNvGraphicFramePr>
          <p:nvPr/>
        </p:nvGraphicFramePr>
        <p:xfrm>
          <a:off x="4038600" y="5562600"/>
          <a:ext cx="2721077" cy="685800"/>
        </p:xfrm>
        <a:graphic>
          <a:graphicData uri="http://schemas.openxmlformats.org/presentationml/2006/ole">
            <p:oleObj spid="_x0000_s37915" name="Equation" r:id="rId9" imgW="1422400" imgH="355600" progId="Equation.3">
              <p:embed/>
            </p:oleObj>
          </a:graphicData>
        </a:graphic>
      </p:graphicFrame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  <a:r>
              <a:rPr kumimoji="0" lang="ro-R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90600" y="609600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Titlurile de credit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fi clasificate în funcţie de mai multe criterii: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7200" y="685800"/>
            <a:ext cx="533400" cy="228600"/>
          </a:xfrm>
          <a:prstGeom prst="rightArrow">
            <a:avLst/>
          </a:prstGeom>
          <a:solidFill>
            <a:srgbClr val="FFFF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1447800"/>
            <a:ext cx="3505200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După modul lor de circulaţie: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3400" y="2057400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 la purtător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care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indică persoana debitorului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fără a face vreo menţiune la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(din acest motiv,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titular al dreptului de creanţă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acela care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găseşte în posesia documentului la un moment dat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 la ordin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care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poartă pe ele numele primului creditor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creanţa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urmând a fi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plătită la ordinul acestuia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fie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creditorului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însuşi, fie unei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persoane arătate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acesta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(transmiterea titlului împreună cu drepturile încorporate în el se face prin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 sau andosare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 nominative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care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poartă înscrise în titlu numele primului creditor al său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la fel ca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titlurile la ordin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însă spre deosebire de acestea,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transmiterea titlului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poate realiza numai cu participarea debitorului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trebuie să facă menţiune de transfer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registrele sale şi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să-l insereze în titlu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avantajul rezidă din faptul că o persoană străină, care s-ar găsi la un moment dat în posesia sa, nu va putea să-l folosească aşa cum ar putea să folosească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titlul la purtător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2400" y="21336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2400" y="32004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2400" y="45720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1447800"/>
            <a:ext cx="77724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Rescontarea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cambiilor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este operaţiunea prin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comercială (de scont),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andosează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favoarea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de emisiune (banca centrală)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8194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09600" y="3510406"/>
            <a:ext cx="7696200" cy="1524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băncile comerciale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refinanţează, adică îşi sporesc lichidităţile prin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rescontarea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respectiv transmiterea acestora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centrală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 în schimbul unei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taxe de rescont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taxa oficială a scontului)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plăteşte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respective.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2209800"/>
            <a:ext cx="769620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spre deosebire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scontare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ultimul beneficiar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adică cel ce apelează la serviciile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societăţii de forfetare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va fi afectat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nicio defecţiune a mecanismului cambial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(adică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societatea de forfetare nu are drept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a-i solicita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caz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insolvabilitate a trasului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costul forfetării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mai ridicat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decât cel al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scontării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constă într-o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rată fixă de dobândă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la care se adaugă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comisionul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instituţiei de finanţare(societatea de forfetare)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stabilit diferenţiat în funcţie de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bonitatea debitorului, de riscul estimat al operaţiunii,etc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381000"/>
            <a:ext cx="7696200" cy="152400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Forfetarea cambiilor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operaţiunea constă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vinderea cambiilor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indiferent de scadenţa 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unor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instituţii specializate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care, spre deosebire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băncile comerciale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scontează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au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dreptul de recurs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asupra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vânzătorului creanţei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cazul de neplată al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3048000" y="5867400"/>
          <a:ext cx="3324860" cy="533400"/>
        </p:xfrm>
        <a:graphic>
          <a:graphicData uri="http://schemas.openxmlformats.org/presentationml/2006/ole">
            <p:oleObj spid="_x0000_s39937" name="Equation" r:id="rId4" imgW="2222500" imgH="3556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57200" y="523961"/>
            <a:ext cx="8382000" cy="115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se face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scadenţă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în una din cele două zile lucrătoare care urmează acesteia,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domiciliul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sau al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persoanei desemnate de acesta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(de exemplu: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bancă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în favoarea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9812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09600" y="2514600"/>
            <a:ext cx="8153400" cy="39857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 scadentă la vedere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prezentată la plată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termen de 1 an de la data emiterii 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atunci când plăteşte,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dreptul să pretindă de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 menţiunea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“achitat”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semnată de acesta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dacă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doreşte să facă o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plată parţială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poate refuza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fiind obligat să menţioneze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suma primită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dea chitanţa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va restitui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trasului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momentul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plăţii integrale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cazul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neplată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uneia dintre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pierde dreptul plăţii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rate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obligat să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plătească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întreaga sumă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sumele de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se pot adăuga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dobânzile aferente perioadei de creditare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cu condiţia ca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procentul dobânzii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 fie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menţionat în mod expres,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textul cambiei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perioada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pentru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aplică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dobânda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calculează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data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emiterii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doar dacă nu se specifică altfel, cum ar fi, de exemplu, de la data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acceptării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38200" y="858050"/>
            <a:ext cx="7772400" cy="1893339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Regresul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în caz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refuz de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plată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este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dreptul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acţiona împotriva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trăgătorului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celorlalţi semnatari ai documentului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andosatori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avalişti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la scadenţă, dacă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trasul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refuză plata, acceptarea totală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parţială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 dacă intervine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falimentul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 cel al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trăgătorului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276600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</a:t>
            </a:r>
            <a:r>
              <a:rPr lang="ro-RO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 generală</a:t>
            </a: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38200" y="4014516"/>
            <a:ext cx="7772400" cy="1524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practica comercială internaţională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motive de securitate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întocmesc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două seturi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“primul exemplar” (first of exchange)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“al doilea exemplar” (second of exchange)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identice, care sunt expediate prin curieri diferiţi (dacă unul se va pierde, rămâne celălalt)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774785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6.3 Biletul la ordin → </a:t>
            </a:r>
            <a:r>
              <a:rPr lang="en-US" b="1" i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Promissory Note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1000" y="15240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90600" y="1424974"/>
            <a:ext cx="7543800" cy="15696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Biletul la ordin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un înscris prin care o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persoană fizică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juridică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denumită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emitent (importatorul/debitorul)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obligă să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plătească o sumă de bani,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un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anumit termen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prezentare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unei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alte persoane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denumită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beneficiar(exportator</a:t>
            </a: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creditor)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unui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terţ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indicat de acesta.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1000" y="34290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Biletul la ordin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reprezintă un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angajament de plată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asumat de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emitent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 formula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“voi plăti”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deci, spre deosebire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se mai pune problema acceptării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restul celor prezentate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fiindu-i aplicabile întocmai.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3581400"/>
            <a:ext cx="533400" cy="228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14400" y="5210889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Elementele esenţiale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biletului la ordin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obligatorii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pentru ca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documentul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 fie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valid din punct de vedere juridic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sunt: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0" y="5334000"/>
            <a:ext cx="533400" cy="228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09600" y="1066800"/>
            <a:ext cx="8001000" cy="4862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denumirea titlului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(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bilet la ordin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exprimată în text în limba de redactare a înscrisului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promisiunea de plată, pură, simplă, necondiţionată a unei sume de bani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bine determinată (exprimată în litere şi cifre şi cu indicarea monedei în care se va efectua plata)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scadenţa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trebuie să fie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posibilă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 poate fi menţionată în patru feluri: -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vedere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un anumit termen de la vedere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un anumit termen de la data emiterii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 dată fixă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dacă scadenţa nu este menţionată se va considera că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biletul la ordin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plătibil la vedere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locul unde urmează să se facă plata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dacă nu este indicat în text este considerat a fi locul emiterii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numele şi adresa beneficiarului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cel în favoarea căruia sau la ordinul căruia se va face plata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 şi locul emiterii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data trebuie să cuprindă ziua, luna şi anul iar dacă locul emiterii nu este trecut se consideră a fi locul indicat lângă numele emitentului;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semnătura emitentului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autografă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656" y="914400"/>
            <a:ext cx="8648272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36600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604133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133475"/>
            <a:ext cx="85820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381000"/>
            <a:ext cx="1905000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După </a:t>
            </a:r>
            <a:r>
              <a:rPr lang="ro-RO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conținut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62000" y="914400"/>
            <a:ext cx="731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 reprezentative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acelea care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conferă titularului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drept real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asupra unei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cantităţi de mărfuri determinate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 este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depozitată într-un loc identificat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 care este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încărcată pentru a fi transportată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fiind astfel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identificată şi specificată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conosamentul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recipisa de depozit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warrantul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 de participaţie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care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cuprind nicio promisiune de prestaţii viitoare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 nici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încorporează în ele vreun drept real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certifică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însă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calitatea de component al unei colectivităţi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cum ar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acţionariatul unei societăţi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acţiunile unei societăţi comerciale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9906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4800" y="25908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038600"/>
            <a:ext cx="2621230" cy="369332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ro-RO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După cauza obligaţiei:</a:t>
            </a:r>
            <a:endParaRPr lang="en-US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0" y="4495800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 cauzale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care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menţionează 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cuprinsul lor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cauza obligaţiei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 de exemplu →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acţiunile unei societăţi comerciale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poliţa de asigurare de viaţă la ordin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conosamentul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 abstracte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 valoare juridică prin ele însele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astfel încât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absenţa cauzei este irelevantă pentru existenţa obligaţiei</a:t>
            </a:r>
            <a:endParaRPr kumimoji="0" lang="ro-RO" b="1" i="0" u="none" strike="noStrike" cap="none" normalizeH="0" baseline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0" y="45720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1000" y="56388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3970" name="Picture 2" descr="C:\Users\Adi\Desktop\BILET-LA-ORDIN-BANCA-TRANSILV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600933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1447800" y="228600"/>
            <a:ext cx="533400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b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Mecanismul de funcţionare</a:t>
            </a:r>
            <a:r>
              <a:rPr lang="ro-RO" b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 biletului la ordin</a:t>
            </a:r>
            <a:endParaRPr kumimoji="0" lang="ro-RO" sz="1800" b="1" i="0" u="none" strike="noStrike" cap="none" normalizeH="0" baseline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838200" y="1143000"/>
            <a:ext cx="6705600" cy="3733800"/>
            <a:chOff x="1374" y="8638"/>
            <a:chExt cx="8844" cy="3828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auto">
            <a:xfrm>
              <a:off x="7134" y="11026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7374" y="9766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1" name="Rectangle 5"/>
            <p:cNvSpPr>
              <a:spLocks noChangeArrowheads="1"/>
            </p:cNvSpPr>
            <p:nvPr/>
          </p:nvSpPr>
          <p:spPr bwMode="auto">
            <a:xfrm>
              <a:off x="7254" y="8686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2334" y="10486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5214" y="10486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774" y="8866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7974" y="8686"/>
              <a:ext cx="2244" cy="900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Andosare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(gir)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1374" y="8638"/>
              <a:ext cx="2244" cy="180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Emitent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(trăgător)</a:t>
              </a:r>
              <a:endParaRPr kumimoji="0" lang="ro-RO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Plătitor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(tras)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4494" y="9046"/>
              <a:ext cx="2244" cy="72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itchFamily="34" charset="0"/>
                  <a:cs typeface="Arial" pitchFamily="34" charset="0"/>
                </a:rPr>
                <a:t>Beneficiar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1614" y="11338"/>
              <a:ext cx="1560" cy="8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Avalist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(garant)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4854" y="11386"/>
              <a:ext cx="1560" cy="8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Avalist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(garant)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0" name="Text Box 14"/>
            <p:cNvSpPr txBox="1">
              <a:spLocks noChangeArrowheads="1"/>
            </p:cNvSpPr>
            <p:nvPr/>
          </p:nvSpPr>
          <p:spPr bwMode="auto">
            <a:xfrm>
              <a:off x="7974" y="10126"/>
              <a:ext cx="2244" cy="900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Scontare</a:t>
              </a:r>
              <a:endPara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Rescontare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7974" y="11746"/>
              <a:ext cx="2244" cy="720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6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Calibri" pitchFamily="34" charset="0"/>
                  <a:cs typeface="Arial" pitchFamily="34" charset="0"/>
                </a:rPr>
                <a:t>Forfetare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>
              <a:off x="3654" y="9406"/>
              <a:ext cx="8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5073" name="Line 17"/>
            <p:cNvSpPr>
              <a:spLocks noChangeShapeType="1"/>
            </p:cNvSpPr>
            <p:nvPr/>
          </p:nvSpPr>
          <p:spPr bwMode="auto">
            <a:xfrm flipV="1">
              <a:off x="6894" y="9046"/>
              <a:ext cx="1080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>
              <a:off x="6894" y="9226"/>
              <a:ext cx="1080" cy="14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>
              <a:off x="6894" y="9226"/>
              <a:ext cx="1080" cy="28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 flipV="1">
              <a:off x="2454" y="10486"/>
              <a:ext cx="0" cy="72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 flipV="1">
              <a:off x="5694" y="9766"/>
              <a:ext cx="0" cy="14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1295400" y="5257800"/>
            <a:ext cx="67818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angajamentul de plată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al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emitentului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în favoarea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beneficiarului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 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avalizarea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biletului la ordin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de către un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terţ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 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andosarea (girarea)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biletului la ordin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 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scontarea (rescontarea)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biletului la ordin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5 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forfetarea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biletului la ordin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774785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o-RO" b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b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Cecul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1000" y="14478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66800" y="1362161"/>
            <a:ext cx="7620000" cy="1154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 înscris de valoare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reprezentând un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 de plată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dat de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titularul unui cont curent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care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îşi ţine depozitul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de 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elibera o anumită sumă de bani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persoanei înscrise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prezentatorului acestuia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2895600"/>
            <a:ext cx="533400" cy="228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066800" y="2743200"/>
            <a:ext cx="7543800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 necondiţionat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 (tras)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la care el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deţine cont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plătească la vedere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sumă determinată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66800" y="4067889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cadrul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tranzacţiilor comerciale internaţionale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utilizează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multe tipuri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cecuri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pot fi clasificate după următoarele criterii: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0" y="4191000"/>
            <a:ext cx="533400" cy="228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914400"/>
            <a:ext cx="495300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După modul în care este plătit beneficiarul</a:t>
            </a:r>
            <a:r>
              <a:rPr lang="en-US" b="1" i="1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914400" y="1616254"/>
            <a:ext cx="73914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 nominativ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 care este prezent numele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în care se va face menţiunea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“nu la ordin”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(se va plăti numai persoanei indicate pe cec)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 la ordin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 se transmite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andosare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care este plătit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ultimului beneficiar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indicat pe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 la purtător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 cărui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persoana care se prezintă pentru încasarea acestuia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3400" y="17526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3400" y="34290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3400" y="46482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685800"/>
            <a:ext cx="289560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După </a:t>
            </a:r>
            <a:r>
              <a:rPr lang="ro-RO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caracteristicile lor</a:t>
            </a:r>
            <a:r>
              <a:rPr lang="en-US" b="1" i="1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85800" y="1295656"/>
            <a:ext cx="807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 certificat (acceptat),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presupune confirmarea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emis de titular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existenţei disponibilului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contul curent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 acestuia (titularului), precum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blocarea disponibilului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respectiv la dispoziţia posesorului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până la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expirarea termenului de prescripţie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(adică oferă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respectiv o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acoperire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indiferent de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credibilitatea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emitentului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său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 de virament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serveşte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stingerea obligaţiilor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dintre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emitentul cecului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acestuia prin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decontare scriptică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fiind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interzisă plata în numerar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trebuie să poarte menţiunea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“plătibil în cont”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“pentru virament”,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eliminând posibilitatea de fraudă prin furt sau găsire)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 netransmisibil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 poate fi plătit numai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primitorului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său sau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 fi trecut în cont la cererea acestuia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(clauza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“netransmisibil”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trebuie pusă de bancă la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cererea expresă a posesorului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4478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1000" y="35814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1000" y="54864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81000" y="694518"/>
            <a:ext cx="853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 barat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prezintă două bare paralele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trasate sau imprimate pe faţa formularului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 typeface="Wingdings 3" pitchFamily="18" charset="2"/>
              <a:buChar char="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 barat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poate fi plătit în numerar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ci numai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între bănci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 typeface="Wingdings 3" pitchFamily="18" charset="2"/>
              <a:buChar char="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Barare specială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între bare se specifică numele unei bănci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iar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cecul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poate fi plătit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numai acelei bănci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sau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unui client al acesteia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 typeface="Wingdings 3" pitchFamily="18" charset="2"/>
              <a:buChar char="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Barare generală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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între bare nu se scrie nimic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iar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cecul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poate fi plătit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numai altei bănci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sau unui client al acesteia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 typeface="Wingdings 3" pitchFamily="18" charset="2"/>
              <a:buChar char="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Cecul barat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nu poate fi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andosat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deci nu poate circula de la o persoană la alta prin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gir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tabLst>
                <a:tab pos="9144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Cecul circular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, este emis de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banca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la care s-a depus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provizionul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 către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titular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 typeface="Wingdings 3" pitchFamily="18" charset="2"/>
              <a:buChar char="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Banca emitentă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devine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direct obligată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faţă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beneficiarul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cecului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(spre deosebire de alte tipuri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cecuri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în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banca trasă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nu are dreptul de a-şi asuma obligaţia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acceptare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cecului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sau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avalizare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a acestuia)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SzTx/>
              <a:buFont typeface="Wingdings 3" pitchFamily="18" charset="2"/>
              <a:buChar char="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Cecul circular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poate fi făcut plătibil la orice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filială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sau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sucursală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băncii emitente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sau la orice altă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instituţie bancară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cu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banca emitentă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are legături de corespondenţă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8382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52400" y="41148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247775"/>
            <a:ext cx="85248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2946" name="Picture 2" descr="C:\Users\Adi\Desktop\CEC-BANCA-TRANSILV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670191" cy="4395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066800" y="1524000"/>
            <a:ext cx="7467600" cy="4800600"/>
            <a:chOff x="1134" y="9046"/>
            <a:chExt cx="9120" cy="5580"/>
          </a:xfrm>
        </p:grpSpPr>
        <p:sp>
          <p:nvSpPr>
            <p:cNvPr id="50179" name="Rectangle 3"/>
            <p:cNvSpPr>
              <a:spLocks noChangeArrowheads="1"/>
            </p:cNvSpPr>
            <p:nvPr/>
          </p:nvSpPr>
          <p:spPr bwMode="auto">
            <a:xfrm>
              <a:off x="4614" y="11190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7614" y="13710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12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3894" y="12990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3894" y="12270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5814" y="11190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9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9174" y="11190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14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7854" y="11190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11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6894" y="9750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3294" y="10290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15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3534" y="9570"/>
              <a:ext cx="48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3534" y="9046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2094" y="11370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1734" y="11370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1254" y="11370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3" name="Text Box 17"/>
            <p:cNvSpPr txBox="1">
              <a:spLocks noChangeArrowheads="1"/>
            </p:cNvSpPr>
            <p:nvPr/>
          </p:nvSpPr>
          <p:spPr bwMode="auto">
            <a:xfrm>
              <a:off x="1134" y="9750"/>
              <a:ext cx="1644" cy="90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Ordonator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(importator)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4" name="Text Box 18"/>
            <p:cNvSpPr txBox="1">
              <a:spLocks noChangeArrowheads="1"/>
            </p:cNvSpPr>
            <p:nvPr/>
          </p:nvSpPr>
          <p:spPr bwMode="auto">
            <a:xfrm>
              <a:off x="4614" y="9750"/>
              <a:ext cx="1800" cy="90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Beneficiar 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(exportator)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7734" y="9750"/>
              <a:ext cx="2280" cy="72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Beneficiar “n”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>
              <a:off x="2934" y="11010"/>
              <a:ext cx="1200" cy="875"/>
            </a:xfrm>
            <a:prstGeom prst="rect">
              <a:avLst/>
            </a:prstGeom>
            <a:solidFill>
              <a:srgbClr val="CCE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  <a:cs typeface="Arial" pitchFamily="34" charset="0"/>
                </a:rPr>
                <a:t>Avalist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  <a:cs typeface="Arial" pitchFamily="34" charset="0"/>
                </a:rPr>
                <a:t>(garant)</a:t>
              </a:r>
              <a:endParaRPr kumimoji="0" lang="ro-R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7" name="Text Box 21"/>
            <p:cNvSpPr txBox="1">
              <a:spLocks noChangeArrowheads="1"/>
            </p:cNvSpPr>
            <p:nvPr/>
          </p:nvSpPr>
          <p:spPr bwMode="auto">
            <a:xfrm>
              <a:off x="1254" y="12630"/>
              <a:ext cx="1800" cy="1260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Banca Ordonator (tras)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4614" y="12630"/>
              <a:ext cx="1680" cy="108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Banca Beneficiar 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7974" y="12630"/>
              <a:ext cx="2280" cy="90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Banca Beneficiar ”n”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>
              <a:off x="1734" y="10650"/>
              <a:ext cx="0" cy="1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 flipV="1">
              <a:off x="2574" y="10650"/>
              <a:ext cx="0" cy="18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02" name="Line 26"/>
            <p:cNvSpPr>
              <a:spLocks noChangeShapeType="1"/>
            </p:cNvSpPr>
            <p:nvPr/>
          </p:nvSpPr>
          <p:spPr bwMode="auto">
            <a:xfrm>
              <a:off x="2094" y="9046"/>
              <a:ext cx="360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>
              <a:off x="2094" y="9046"/>
              <a:ext cx="0" cy="524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>
              <a:off x="5694" y="9046"/>
              <a:ext cx="0" cy="524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auto">
            <a:xfrm>
              <a:off x="2931" y="9930"/>
              <a:ext cx="168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auto">
            <a:xfrm flipH="1" flipV="1">
              <a:off x="2814" y="10290"/>
              <a:ext cx="840" cy="5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>
              <a:off x="6534" y="10110"/>
              <a:ext cx="1200" cy="0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prstDash val="sysDot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08" name="Line 32"/>
            <p:cNvSpPr>
              <a:spLocks noChangeShapeType="1"/>
            </p:cNvSpPr>
            <p:nvPr/>
          </p:nvSpPr>
          <p:spPr bwMode="auto">
            <a:xfrm>
              <a:off x="8454" y="10470"/>
              <a:ext cx="0" cy="1980"/>
            </a:xfrm>
            <a:prstGeom prst="line">
              <a:avLst/>
            </a:prstGeom>
            <a:noFill/>
            <a:ln w="28575">
              <a:solidFill>
                <a:srgbClr val="666699"/>
              </a:solidFill>
              <a:prstDash val="sysDot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09" name="Line 33"/>
            <p:cNvSpPr>
              <a:spLocks noChangeShapeType="1"/>
            </p:cNvSpPr>
            <p:nvPr/>
          </p:nvSpPr>
          <p:spPr bwMode="auto">
            <a:xfrm flipV="1">
              <a:off x="9654" y="10470"/>
              <a:ext cx="0" cy="198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prstDash val="sysDot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 flipV="1">
              <a:off x="5694" y="10650"/>
              <a:ext cx="0" cy="1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11" name="Line 35"/>
            <p:cNvSpPr>
              <a:spLocks noChangeShapeType="1"/>
            </p:cNvSpPr>
            <p:nvPr/>
          </p:nvSpPr>
          <p:spPr bwMode="auto">
            <a:xfrm>
              <a:off x="4974" y="10650"/>
              <a:ext cx="0" cy="1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12" name="Line 36"/>
            <p:cNvSpPr>
              <a:spLocks noChangeShapeType="1"/>
            </p:cNvSpPr>
            <p:nvPr/>
          </p:nvSpPr>
          <p:spPr bwMode="auto">
            <a:xfrm flipH="1">
              <a:off x="3174" y="12810"/>
              <a:ext cx="14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13" name="Line 37"/>
            <p:cNvSpPr>
              <a:spLocks noChangeShapeType="1"/>
            </p:cNvSpPr>
            <p:nvPr/>
          </p:nvSpPr>
          <p:spPr bwMode="auto">
            <a:xfrm>
              <a:off x="3174" y="13530"/>
              <a:ext cx="144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14" name="Line 38"/>
            <p:cNvSpPr>
              <a:spLocks noChangeShapeType="1"/>
            </p:cNvSpPr>
            <p:nvPr/>
          </p:nvSpPr>
          <p:spPr bwMode="auto">
            <a:xfrm>
              <a:off x="2454" y="14266"/>
              <a:ext cx="612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15" name="Line 39"/>
            <p:cNvSpPr>
              <a:spLocks noChangeShapeType="1"/>
            </p:cNvSpPr>
            <p:nvPr/>
          </p:nvSpPr>
          <p:spPr bwMode="auto">
            <a:xfrm>
              <a:off x="8574" y="13530"/>
              <a:ext cx="0" cy="72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16" name="Line 40"/>
            <p:cNvSpPr>
              <a:spLocks noChangeShapeType="1"/>
            </p:cNvSpPr>
            <p:nvPr/>
          </p:nvSpPr>
          <p:spPr bwMode="auto">
            <a:xfrm flipV="1">
              <a:off x="2454" y="13890"/>
              <a:ext cx="0" cy="36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prstDash val="sysDot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17" name="Line 41"/>
            <p:cNvSpPr>
              <a:spLocks noChangeShapeType="1"/>
            </p:cNvSpPr>
            <p:nvPr/>
          </p:nvSpPr>
          <p:spPr bwMode="auto">
            <a:xfrm>
              <a:off x="1854" y="14626"/>
              <a:ext cx="7800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>
              <a:off x="1854" y="13890"/>
              <a:ext cx="0" cy="72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19" name="Line 43"/>
            <p:cNvSpPr>
              <a:spLocks noChangeShapeType="1"/>
            </p:cNvSpPr>
            <p:nvPr/>
          </p:nvSpPr>
          <p:spPr bwMode="auto">
            <a:xfrm flipV="1">
              <a:off x="9654" y="13530"/>
              <a:ext cx="0" cy="108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prstDash val="sysDot"/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0220" name="Rectangle 44"/>
            <p:cNvSpPr>
              <a:spLocks noChangeArrowheads="1"/>
            </p:cNvSpPr>
            <p:nvPr/>
          </p:nvSpPr>
          <p:spPr bwMode="auto">
            <a:xfrm>
              <a:off x="8814" y="13890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13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1447800" y="685800"/>
            <a:ext cx="533400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b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Mecanismul efectuării plății cu ajutorul cecului</a:t>
            </a:r>
            <a:endParaRPr kumimoji="0" lang="ro-RO" sz="1800" b="1" i="0" u="none" strike="noStrike" cap="none" normalizeH="0" baseline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33400" y="394692"/>
            <a:ext cx="8229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ordonatorul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constituie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</a:t>
            </a: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zionul</a:t>
            </a: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necesar acoperirii </a:t>
            </a: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cecurilor</a:t>
            </a: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semnează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convenţia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ordonator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eliberează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clientului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ei un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carnet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 file cec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încheie un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 comercial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conţine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obligaţia de plată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mărfii sau serviciului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emiterea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unui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prezentarea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spre încasare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sa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trimiterea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cecului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spre confirmare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beneficiarului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plătitoare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</a:t>
            </a:r>
            <a:r>
              <a:rPr kumimoji="0" lang="ro-RO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confirmarea plăţii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debitarea contului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sa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creditarea contului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efectuarea plăţii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primul beneficiar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său în favoarea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altor beneficiari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perioada de valabilitate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acestuia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ultimul beneficiar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prezintă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spre încasare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sa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trimiterea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spre confirmare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ultimului beneficiar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plătitoare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confirmarea plăţii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debitarea contului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sa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creditarea contului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efectuarea plăţii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</a:t>
            </a:r>
            <a:r>
              <a:rPr kumimoji="0" lang="ro-RO" sz="1600" b="1" i="1" u="none" strike="noStrike" cap="none" normalizeH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unui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 pretinde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avalizarea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acestuia pentru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obţinerea unei garanţii în plus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vederea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încasării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acestuia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1524000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3048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 de credit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improprii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 doar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parte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caracteristicile unor titluri de credit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au o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eficacitate mai redusă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 acestea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52400" y="1600200"/>
            <a:ext cx="533400" cy="228600"/>
          </a:xfrm>
          <a:prstGeom prst="rightArrow">
            <a:avLst/>
          </a:prstGeom>
          <a:solidFill>
            <a:srgbClr val="FFFF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38200" y="3200400"/>
            <a:ext cx="7696200" cy="230832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 (documente) de legitimare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efectul lor constă în faptul că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posesiunea acestor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constituie proba titularităţii dreptului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proba îşi produce efectul până la dovedirea contrariului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→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biletele de tren, biletele de autobuz, tichete de garderobă, bilete de intrare la teatru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titluri aparente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îndeplineşte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funcţia de mijloc de dovadă a unui raport contractual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factura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32766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200" y="48768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04800" y="990600"/>
            <a:ext cx="830580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Circuitul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efectuării plăţii cu ajutorul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mecanismul simplificat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1000" y="2057400"/>
            <a:ext cx="7924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 3" pitchFamily="18" charset="2"/>
              <a:buChar char=""/>
              <a:tabLst>
                <a:tab pos="5334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 (trăgătorul)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completa o filă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carnetul de formulare de cec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pe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semnează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predă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exportatorului (beneficiarul)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 la rândul său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va semna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va prezenta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spre încasare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sale</a:t>
            </a:r>
            <a:r>
              <a:rPr lang="ro-RO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 3" pitchFamily="18" charset="2"/>
              <a:buChar char=""/>
              <a:tabLst>
                <a:tab pos="5334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 3" pitchFamily="18" charset="2"/>
              <a:buChar char=""/>
              <a:tabLst>
                <a:tab pos="5334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Apoi,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exportatorului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trimite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importatorului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verifica validitatea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acestuia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 3" pitchFamily="18" charset="2"/>
              <a:buChar char=""/>
              <a:tabLst>
                <a:tab pos="5334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 3" pitchFamily="18" charset="2"/>
              <a:buChar char=""/>
              <a:tabLst>
                <a:tab pos="5334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Dacă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valid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emis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sub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acoperirea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provizionului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importatorului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debita contul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plătitorului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efectua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viramentul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exportatorului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 va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credita contul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6858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914400" y="1219200"/>
            <a:ext cx="7772400" cy="5355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din cauza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obligativităţii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respectării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acestui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circuit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durata medie de încasare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unui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variază între 10 şi 30 de zile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această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durată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 fi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redusă semnificativ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utilizarea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transferului electronic de fonduri (Electronic Funds Transfer – EFT)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cecurile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sunt considerate ca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instrumente de plată riscante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costuri sporite pentru verificare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(disponibilitatea sumelor, autenticitatea) →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durata mare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pentru ca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societate bancară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plătească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cecul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prezentat spre încasare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cadrul unui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interval de timp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diferă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funcţie de legea ţării în care urmează a fi plătit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(de ex: un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emis în Europa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plătibil în România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trebuie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prezentat spre încasare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termen de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 de zile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cecul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prezentat spre încasare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după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expirarea termenului legal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determină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pierderea dreptului de acţionare în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regres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giranţilor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avaliştilor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(dacă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termenul de prezentare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expiră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 revoca ordinul de plată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însă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dacă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o face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rămâne valabilă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762000" y="1371600"/>
            <a:ext cx="762000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66800" algn="l"/>
              </a:tabLst>
            </a:pP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garantarea efectuării plăţii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poate obţine, ca şi în cazul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prin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668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668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circulaţia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(sau la cel care îl va încasa în cele din urmă), este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reglementată în mod diferit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 funcţie de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tipul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acestuia: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668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0668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cecul nominativ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(indiferent dacă este sau nu la ordin)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 fi   </a:t>
            </a:r>
          </a:p>
          <a:p>
            <a:pPr marL="8001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66800" algn="l"/>
              </a:tabLst>
            </a:pPr>
            <a:r>
              <a:rPr lang="ro-RO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transmis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 (andosare)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 şi în cazul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</a:p>
          <a:p>
            <a:pPr marL="8001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668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0668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cecul la purtător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însă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giratarul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este obligat </a:t>
            </a:r>
          </a:p>
          <a:p>
            <a:pPr marL="8001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66800" algn="l"/>
              </a:tabLst>
            </a:pPr>
            <a:r>
              <a:rPr lang="ro-RO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dovedească succesiunea neîntreruptă 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girurilor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 şi în  </a:t>
            </a:r>
          </a:p>
          <a:p>
            <a:pPr marL="8001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66800" algn="l"/>
              </a:tabLst>
            </a:pPr>
            <a:r>
              <a:rPr lang="ro-RO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cazul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al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 nominativ</a:t>
            </a:r>
          </a:p>
          <a:p>
            <a:pPr marL="8001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668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0668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cecul netransmisibil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doar unei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spre </a:t>
            </a:r>
          </a:p>
          <a:p>
            <a:pPr marL="8001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66800" algn="l"/>
              </a:tabLst>
            </a:pPr>
            <a:r>
              <a:rPr lang="ro-RO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aceasta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neputându-l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mai departe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685800" y="1295400"/>
            <a:ext cx="7848600" cy="409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14400" algn="l"/>
              </a:tabLst>
            </a:pPr>
            <a:r>
              <a:rPr kumimoji="0" lang="ro-RO" sz="20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Avantajele</a:t>
            </a:r>
            <a:r>
              <a:rPr kumimoji="0" lang="ro-RO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folosirii </a:t>
            </a:r>
            <a:r>
              <a:rPr kumimoji="0" lang="ro-RO" sz="20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</a:t>
            </a:r>
            <a:r>
              <a:rPr kumimoji="0" lang="ro-RO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tranzacţiile internaţionale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 3" pitchFamily="18" charset="2"/>
              <a:buChar char=""/>
              <a:tabLst>
                <a:tab pos="914400" algn="l"/>
              </a:tabLst>
            </a:pPr>
            <a:r>
              <a:rPr kumimoji="0" lang="ro-RO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operativitatea şi simplitatea utilizării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 3" pitchFamily="18" charset="2"/>
              <a:buChar char=""/>
              <a:tabLst>
                <a:tab pos="914400" algn="l"/>
              </a:tabLst>
            </a:pPr>
            <a:r>
              <a:rPr kumimoji="0" lang="ro-RO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siguranţa utilizării în raport cu utilizarea numerarului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 3" pitchFamily="18" charset="2"/>
              <a:buChar char=""/>
              <a:tabLst>
                <a:tab pos="914400" algn="l"/>
              </a:tabLst>
            </a:pPr>
            <a:r>
              <a:rPr kumimoji="0" lang="ro-RO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încasarea relativ uşoară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 3" pitchFamily="18" charset="2"/>
              <a:buChar char=""/>
              <a:tabLst>
                <a:tab pos="914400" algn="l"/>
              </a:tabLst>
            </a:pPr>
            <a:r>
              <a:rPr kumimoji="0" lang="ro-RO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emiterea facilă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 3" pitchFamily="18" charset="2"/>
              <a:buChar char=""/>
              <a:tabLst>
                <a:tab pos="914400" algn="l"/>
              </a:tabLst>
            </a:pP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 3" pitchFamily="18" charset="2"/>
              <a:buChar char=""/>
              <a:tabLst>
                <a:tab pos="91440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14400" algn="l"/>
              </a:tabLst>
            </a:pPr>
            <a:r>
              <a:rPr kumimoji="0" lang="ro-RO" sz="20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Dezavantajele(riscurile)</a:t>
            </a:r>
            <a:r>
              <a:rPr kumimoji="0" lang="ro-RO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folosirii </a:t>
            </a:r>
            <a:r>
              <a:rPr kumimoji="0" lang="ro-RO" sz="20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</a:t>
            </a:r>
            <a:r>
              <a:rPr kumimoji="0" lang="ro-RO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tranzacţiile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ro-RO" sz="20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o-RO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internaţionale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1440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"/>
              <a:tabLst>
                <a:tab pos="914400" algn="l"/>
              </a:tabLst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lipsa unor garanţii comerciale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ð"/>
              <a:tabLst>
                <a:tab pos="914400" algn="l"/>
              </a:tabLst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lipsa certitudinii emiterii sub acoperire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774785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o-RO" b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Viramentul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5240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990600" y="1371600"/>
            <a:ext cx="7543800" cy="12875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319088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Viramentul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care o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efectuează transferul unei sume de bani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ordinul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clientului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debitarea contului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acestuia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creditarea celui al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09600" y="2971800"/>
            <a:ext cx="79248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9600" algn="l"/>
                <a:tab pos="776288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Există 2 feluri de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9600" algn="l"/>
                <a:tab pos="776288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609600" algn="l"/>
                <a:tab pos="776288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 intern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atunci când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desfăşoară între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clienţii aceleaşi bănci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are loc doar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modificare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cele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două conturi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fără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afecta suma depusă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(variantă preferabilă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efectării plăţii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ajutorul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monedei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fiduciare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9600" algn="l"/>
                <a:tab pos="776288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609600" algn="l"/>
                <a:tab pos="776288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 extern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acesta se desfăşoară între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bănci diferite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transferul sumei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având loc în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 multe etape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762000"/>
            <a:ext cx="708660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Mecanismul </a:t>
            </a:r>
            <a:r>
              <a:rPr lang="en-US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efectuării plăţii cu ajutorul viramentului extern</a:t>
            </a:r>
            <a:endParaRPr lang="en-US" b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1143000" y="2057400"/>
            <a:ext cx="7086600" cy="3886200"/>
            <a:chOff x="1614" y="6158"/>
            <a:chExt cx="7920" cy="3796"/>
          </a:xfrm>
        </p:grpSpPr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>
              <a:off x="3174" y="9234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7854" y="9234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3" name="Rectangle 5"/>
            <p:cNvSpPr>
              <a:spLocks noChangeArrowheads="1"/>
            </p:cNvSpPr>
            <p:nvPr/>
          </p:nvSpPr>
          <p:spPr bwMode="auto">
            <a:xfrm>
              <a:off x="5574" y="7794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4" name="Rectangle 6"/>
            <p:cNvSpPr>
              <a:spLocks noChangeArrowheads="1"/>
            </p:cNvSpPr>
            <p:nvPr/>
          </p:nvSpPr>
          <p:spPr bwMode="auto">
            <a:xfrm>
              <a:off x="8454" y="7614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2574" y="7614"/>
              <a:ext cx="3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6" name="Text Box 8"/>
            <p:cNvSpPr txBox="1">
              <a:spLocks noChangeArrowheads="1"/>
            </p:cNvSpPr>
            <p:nvPr/>
          </p:nvSpPr>
          <p:spPr bwMode="auto">
            <a:xfrm>
              <a:off x="1734" y="6714"/>
              <a:ext cx="2244" cy="90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Ordonator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(importator)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>
              <a:off x="7254" y="6714"/>
              <a:ext cx="2244" cy="90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Beneficiar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(exportator)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1614" y="8334"/>
              <a:ext cx="2400" cy="54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Banca Ordonator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9" name="Text Box 11"/>
            <p:cNvSpPr txBox="1">
              <a:spLocks noChangeArrowheads="1"/>
            </p:cNvSpPr>
            <p:nvPr/>
          </p:nvSpPr>
          <p:spPr bwMode="auto">
            <a:xfrm>
              <a:off x="7134" y="8334"/>
              <a:ext cx="2400" cy="54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itchFamily="34" charset="0"/>
                  <a:cs typeface="Arial" pitchFamily="34" charset="0"/>
                </a:rPr>
                <a:t>Banca Beneficiar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>
              <a:off x="2934" y="6158"/>
              <a:ext cx="552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>
              <a:off x="2934" y="6158"/>
              <a:ext cx="0" cy="556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2" name="Line 14"/>
            <p:cNvSpPr>
              <a:spLocks noChangeShapeType="1"/>
            </p:cNvSpPr>
            <p:nvPr/>
          </p:nvSpPr>
          <p:spPr bwMode="auto">
            <a:xfrm>
              <a:off x="8454" y="6158"/>
              <a:ext cx="0" cy="556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3" name="Line 15"/>
            <p:cNvSpPr>
              <a:spLocks noChangeShapeType="1"/>
            </p:cNvSpPr>
            <p:nvPr/>
          </p:nvSpPr>
          <p:spPr bwMode="auto">
            <a:xfrm>
              <a:off x="2934" y="7614"/>
              <a:ext cx="0" cy="5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>
              <a:off x="4134" y="8514"/>
              <a:ext cx="30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 flipV="1">
              <a:off x="8454" y="7614"/>
              <a:ext cx="0" cy="5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6" name="Rectangle 18"/>
            <p:cNvSpPr>
              <a:spLocks noChangeArrowheads="1"/>
            </p:cNvSpPr>
            <p:nvPr/>
          </p:nvSpPr>
          <p:spPr bwMode="auto">
            <a:xfrm>
              <a:off x="4254" y="9234"/>
              <a:ext cx="2880" cy="720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o-RO" b="1" i="1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  <a:cs typeface="Arial" pitchFamily="34" charset="0"/>
                </a:rPr>
                <a:t>Casa de Compensaţii Interbancare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>
              <a:off x="2934" y="8874"/>
              <a:ext cx="1320" cy="72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8" name="Line 20"/>
            <p:cNvSpPr>
              <a:spLocks noChangeShapeType="1"/>
            </p:cNvSpPr>
            <p:nvPr/>
          </p:nvSpPr>
          <p:spPr bwMode="auto">
            <a:xfrm flipV="1">
              <a:off x="7134" y="8874"/>
              <a:ext cx="1320" cy="72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572000" y="1371600"/>
            <a:ext cx="322118" cy="5528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762000" y="1524000"/>
            <a:ext cx="7391400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o-RO" b="1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ro-RO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î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ncheierea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unui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 comercial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între cele două părţi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plătitorul (ordonatorul /importatorul)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emite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de virament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cerând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sale să-i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debiteze contul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o anumită sumă, pentru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se credita contul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 (exportatorului)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deschis la o altă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plătitorului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pune la dispoziţia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beneficiarului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egal cu aceeaşi sumă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beneficiarului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crediteză contul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acestuia şi are loc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reglementarea conturilor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între cele două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face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casa de compensaţie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609600" y="1143000"/>
            <a:ext cx="7772400" cy="54938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144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operaţiunile de comerţ exterior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presupune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dat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(debitorul afacerii)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transfera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contul său o sumă de bani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(contravaloarea mărfii)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contul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exportatorului (creditorul afacerii)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144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144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acest sens,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privit prin prisma 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două aspecte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"/>
              <a:tabLst>
                <a:tab pos="9144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în devize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situaţie în care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 trebui fie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cumpere valută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o depoziteze în contul său valutar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(dacă are un asemenea cont), fie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solicite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sale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cumpărarea de valută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efectuarea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(când nu deţine un cont valutar)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"/>
              <a:tabLst>
                <a:tab pos="9144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"/>
              <a:tabLst>
                <a:tab pos="9144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transferul internaţional al fondurilor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SWIFT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533400" y="2286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6.6 Transferul interna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ţional al fondurilor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rgbClr val="0A579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33400" y="671692"/>
            <a:ext cx="81534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Creşterea rapidă 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schimburilor şi tranzacţiilor comerciale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determinat în anii 70 numeroase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situaţii critice şi blocaje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derularea operativă a plăţilor internaţionale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1973 s-a creat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SWIFT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1" u="sng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ociety for </a:t>
            </a:r>
            <a:r>
              <a:rPr kumimoji="0" lang="en-US" b="1" i="1" u="sng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orldwide </a:t>
            </a:r>
            <a:r>
              <a:rPr kumimoji="0" lang="en-US" b="1" i="1" u="sng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nterbank </a:t>
            </a:r>
            <a:r>
              <a:rPr kumimoji="0" lang="en-US" b="1" i="1" u="sng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inancial 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sng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elecommunication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atribuţii privind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formarea, dezvoltarea şi administrarea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unei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reţele de comunicare interbancară internaţională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suport electronic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SWIFT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funcţionează ca o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reţea privată de teletransmisiune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închiriată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administraţiilor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deţin monopolul telecomunicaţiilor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sistemul bazându-se pe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verigi esenţiale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Terminalele băncilor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(calculatoare aflate la dispoziţia băncilor şi care pot fi utilizate în comun de mai mulţi utilizatori)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Cumulatoarele naţionale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(cu rolul de a concentra informaţiile dintr-o anumită zonă şi care sunt trimise apoi centrelor de comutare)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Centrele de comutare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(asigură cuplarea în reţea a diferitelor ţări membre în sistem)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 reţeaua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SWIFT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pot efectua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transferuri obişnuite, operaţiuni de portofoliu, confirmări de tranzacţii, operaţiuni de schimb valutar, deschideri de credite, ordine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etc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7620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" y="19050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" y="32004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8600" y="59436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8305" name="Group 1"/>
          <p:cNvGrpSpPr>
            <a:grpSpLocks noChangeAspect="1"/>
          </p:cNvGrpSpPr>
          <p:nvPr/>
        </p:nvGrpSpPr>
        <p:grpSpPr bwMode="auto">
          <a:xfrm>
            <a:off x="1066800" y="1219200"/>
            <a:ext cx="7586133" cy="4267200"/>
            <a:chOff x="2308" y="12906"/>
            <a:chExt cx="7200" cy="4050"/>
          </a:xfrm>
        </p:grpSpPr>
        <p:sp>
          <p:nvSpPr>
            <p:cNvPr id="9831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308" y="12906"/>
              <a:ext cx="7200" cy="40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7" name="Rectangle 13"/>
            <p:cNvSpPr>
              <a:spLocks noChangeArrowheads="1"/>
            </p:cNvSpPr>
            <p:nvPr/>
          </p:nvSpPr>
          <p:spPr bwMode="auto">
            <a:xfrm>
              <a:off x="3028" y="13716"/>
              <a:ext cx="2160" cy="675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Centrul de Comutare </a:t>
              </a: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Culpeper</a:t>
              </a: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16" name="Rectangle 12"/>
            <p:cNvSpPr>
              <a:spLocks noChangeArrowheads="1"/>
            </p:cNvSpPr>
            <p:nvPr/>
          </p:nvSpPr>
          <p:spPr bwMode="auto">
            <a:xfrm>
              <a:off x="6358" y="13716"/>
              <a:ext cx="2160" cy="675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Centrul de Comutare </a:t>
              </a: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Amsterdam I</a:t>
              </a: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15" name="Rectangle 11"/>
            <p:cNvSpPr>
              <a:spLocks noChangeArrowheads="1"/>
            </p:cNvSpPr>
            <p:nvPr/>
          </p:nvSpPr>
          <p:spPr bwMode="auto">
            <a:xfrm>
              <a:off x="3118" y="15066"/>
              <a:ext cx="1980" cy="675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Centrul de Comutare </a:t>
              </a: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Bruxelles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6268" y="15066"/>
              <a:ext cx="2070" cy="675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Centrul de Comutare </a:t>
              </a: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Amsterdam II</a:t>
              </a: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13" name="Oval 9"/>
            <p:cNvSpPr>
              <a:spLocks noChangeArrowheads="1"/>
            </p:cNvSpPr>
            <p:nvPr/>
          </p:nvSpPr>
          <p:spPr bwMode="auto">
            <a:xfrm>
              <a:off x="2308" y="16011"/>
              <a:ext cx="1890" cy="810"/>
            </a:xfrm>
            <a:prstGeom prst="ellipse">
              <a:avLst/>
            </a:prstGeom>
            <a:solidFill>
              <a:srgbClr val="CCFFFF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Cumulatoare Naţionale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12" name="Oval 8"/>
            <p:cNvSpPr>
              <a:spLocks noChangeArrowheads="1"/>
            </p:cNvSpPr>
            <p:nvPr/>
          </p:nvSpPr>
          <p:spPr bwMode="auto">
            <a:xfrm>
              <a:off x="7258" y="16011"/>
              <a:ext cx="1890" cy="810"/>
            </a:xfrm>
            <a:prstGeom prst="ellipse">
              <a:avLst/>
            </a:prstGeom>
            <a:solidFill>
              <a:srgbClr val="CCFFFF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Cumulatoare Naţionale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>
              <a:off x="5368" y="13986"/>
              <a:ext cx="99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0" name="Line 6"/>
            <p:cNvSpPr>
              <a:spLocks noChangeShapeType="1"/>
            </p:cNvSpPr>
            <p:nvPr/>
          </p:nvSpPr>
          <p:spPr bwMode="auto">
            <a:xfrm>
              <a:off x="5278" y="15336"/>
              <a:ext cx="99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09" name="Line 5"/>
            <p:cNvSpPr>
              <a:spLocks noChangeShapeType="1"/>
            </p:cNvSpPr>
            <p:nvPr/>
          </p:nvSpPr>
          <p:spPr bwMode="auto">
            <a:xfrm>
              <a:off x="4108" y="14391"/>
              <a:ext cx="1" cy="5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08" name="Line 4"/>
            <p:cNvSpPr>
              <a:spLocks noChangeShapeType="1"/>
            </p:cNvSpPr>
            <p:nvPr/>
          </p:nvSpPr>
          <p:spPr bwMode="auto">
            <a:xfrm>
              <a:off x="7528" y="14391"/>
              <a:ext cx="1" cy="5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07" name="Line 3"/>
            <p:cNvSpPr>
              <a:spLocks noChangeShapeType="1"/>
            </p:cNvSpPr>
            <p:nvPr/>
          </p:nvSpPr>
          <p:spPr bwMode="auto">
            <a:xfrm flipV="1">
              <a:off x="5278" y="14391"/>
              <a:ext cx="1080" cy="6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06" name="Line 2"/>
            <p:cNvSpPr>
              <a:spLocks noChangeShapeType="1"/>
            </p:cNvSpPr>
            <p:nvPr/>
          </p:nvSpPr>
          <p:spPr bwMode="auto">
            <a:xfrm>
              <a:off x="5188" y="14391"/>
              <a:ext cx="1170" cy="6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326" name="Oval 22"/>
          <p:cNvSpPr>
            <a:spLocks noChangeArrowheads="1"/>
          </p:cNvSpPr>
          <p:nvPr/>
        </p:nvSpPr>
        <p:spPr bwMode="auto">
          <a:xfrm>
            <a:off x="685800" y="838200"/>
            <a:ext cx="2133600" cy="879475"/>
          </a:xfrm>
          <a:prstGeom prst="ellipse">
            <a:avLst/>
          </a:prstGeom>
          <a:solidFill>
            <a:srgbClr val="CCFFFF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o-RO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Cumulatoare Naţionale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6172200" y="762000"/>
            <a:ext cx="2133600" cy="990600"/>
          </a:xfrm>
          <a:prstGeom prst="ellipse">
            <a:avLst/>
          </a:prstGeom>
          <a:solidFill>
            <a:srgbClr val="CCFFFF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o-RO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Cumulatoare Naţionale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762000"/>
            <a:ext cx="186461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o-RO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Reţeaua SWIFT</a:t>
            </a:r>
            <a:endParaRPr lang="en-US" b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914400"/>
            <a:ext cx="492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6.2 Cambia (Trata) →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Bill of Exchange/Draft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14400" y="1524000"/>
            <a:ext cx="7543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r>
              <a:rPr kumimoji="0" lang="ro-RO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BNR</a:t>
            </a:r>
            <a:r>
              <a:rPr kumimoji="0" lang="ro-R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 (trata)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un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titlu de credit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negociabil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un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instrument de plată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constată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obligaţia asumată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a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plăti la vedere sau la o scadenţă fixată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la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acestuia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o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sumă de bani determinată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înscris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conţine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necondiţionat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o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persoană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fizică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juridică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altei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persoane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fizice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juridice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trasul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a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plăti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anumită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terţe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persoane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fizice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juridice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un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termen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scadenţă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într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-un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anumit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loc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emitentul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vânzătorul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respectiv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creditează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)/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tras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până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scadenţa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moment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trebui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achite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contravaloarea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acesteia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urmează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încaseze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contravaloarea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el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trăgătorul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însuşi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o 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terţă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persoană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b="1" i="1" u="none" strike="noStrike" cap="none" normalizeH="0" baseline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3400" y="16764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3400" y="30480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9600" y="44196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09600" y="57912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228600"/>
            <a:ext cx="5181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Mecanismul viramentului prin reţeaua SWIFT</a:t>
            </a:r>
            <a:endParaRPr lang="en-US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9329" name="Group 1"/>
          <p:cNvGrpSpPr>
            <a:grpSpLocks noChangeAspect="1"/>
          </p:cNvGrpSpPr>
          <p:nvPr/>
        </p:nvGrpSpPr>
        <p:grpSpPr bwMode="auto">
          <a:xfrm>
            <a:off x="762000" y="838200"/>
            <a:ext cx="7477760" cy="3505200"/>
            <a:chOff x="2308" y="8601"/>
            <a:chExt cx="7200" cy="3375"/>
          </a:xfrm>
        </p:grpSpPr>
        <p:sp>
          <p:nvSpPr>
            <p:cNvPr id="9934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308" y="8601"/>
              <a:ext cx="7200" cy="33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4" name="Rectangle 16"/>
            <p:cNvSpPr>
              <a:spLocks noChangeArrowheads="1"/>
            </p:cNvSpPr>
            <p:nvPr/>
          </p:nvSpPr>
          <p:spPr bwMode="auto">
            <a:xfrm>
              <a:off x="2488" y="8736"/>
              <a:ext cx="2520" cy="405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Ordin de plată Importator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3" name="Rectangle 15"/>
            <p:cNvSpPr>
              <a:spLocks noChangeArrowheads="1"/>
            </p:cNvSpPr>
            <p:nvPr/>
          </p:nvSpPr>
          <p:spPr bwMode="auto">
            <a:xfrm>
              <a:off x="2578" y="9546"/>
              <a:ext cx="2340" cy="675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Terminal </a:t>
              </a:r>
              <a:endParaRPr kumimoji="0" lang="ro-R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Importator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2" name="Rectangle 14"/>
            <p:cNvSpPr>
              <a:spLocks noChangeArrowheads="1"/>
            </p:cNvSpPr>
            <p:nvPr/>
          </p:nvSpPr>
          <p:spPr bwMode="auto">
            <a:xfrm>
              <a:off x="2668" y="10626"/>
              <a:ext cx="2160" cy="67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Cumulator Naţional</a:t>
              </a:r>
              <a:endParaRPr kumimoji="0" lang="ro-R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Ţara Importator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1" name="Rectangle 13"/>
            <p:cNvSpPr>
              <a:spLocks noChangeArrowheads="1"/>
            </p:cNvSpPr>
            <p:nvPr/>
          </p:nvSpPr>
          <p:spPr bwMode="auto">
            <a:xfrm>
              <a:off x="2668" y="11571"/>
              <a:ext cx="2070" cy="40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Centru de comutare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0" name="Rectangle 12"/>
            <p:cNvSpPr>
              <a:spLocks noChangeArrowheads="1"/>
            </p:cNvSpPr>
            <p:nvPr/>
          </p:nvSpPr>
          <p:spPr bwMode="auto">
            <a:xfrm>
              <a:off x="6538" y="11571"/>
              <a:ext cx="2430" cy="40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Centru de comutare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9" name="Rectangle 11"/>
            <p:cNvSpPr>
              <a:spLocks noChangeArrowheads="1"/>
            </p:cNvSpPr>
            <p:nvPr/>
          </p:nvSpPr>
          <p:spPr bwMode="auto">
            <a:xfrm>
              <a:off x="6538" y="10491"/>
              <a:ext cx="2430" cy="67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Cumulator Naţional</a:t>
              </a:r>
              <a:endParaRPr kumimoji="0" lang="ro-R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Ţara Exportator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8" name="Rectangle 10"/>
            <p:cNvSpPr>
              <a:spLocks noChangeArrowheads="1"/>
            </p:cNvSpPr>
            <p:nvPr/>
          </p:nvSpPr>
          <p:spPr bwMode="auto">
            <a:xfrm>
              <a:off x="6538" y="9411"/>
              <a:ext cx="2430" cy="675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Terminal </a:t>
              </a:r>
              <a:endParaRPr kumimoji="0" lang="ro-R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Exportator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7" name="Rectangle 9"/>
            <p:cNvSpPr>
              <a:spLocks noChangeArrowheads="1"/>
            </p:cNvSpPr>
            <p:nvPr/>
          </p:nvSpPr>
          <p:spPr bwMode="auto">
            <a:xfrm>
              <a:off x="6448" y="8736"/>
              <a:ext cx="2520" cy="405"/>
            </a:xfrm>
            <a:prstGeom prst="rect">
              <a:avLst/>
            </a:prstGeom>
            <a:solidFill>
              <a:srgbClr val="FFFF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Sumă de bani Exportator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6" name="Line 8"/>
            <p:cNvSpPr>
              <a:spLocks noChangeShapeType="1"/>
            </p:cNvSpPr>
            <p:nvPr/>
          </p:nvSpPr>
          <p:spPr bwMode="auto">
            <a:xfrm>
              <a:off x="3838" y="9141"/>
              <a:ext cx="1" cy="2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5" name="Line 7"/>
            <p:cNvSpPr>
              <a:spLocks noChangeShapeType="1"/>
            </p:cNvSpPr>
            <p:nvPr/>
          </p:nvSpPr>
          <p:spPr bwMode="auto">
            <a:xfrm>
              <a:off x="3838" y="10221"/>
              <a:ext cx="1" cy="2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4" name="Line 6"/>
            <p:cNvSpPr>
              <a:spLocks noChangeShapeType="1"/>
            </p:cNvSpPr>
            <p:nvPr/>
          </p:nvSpPr>
          <p:spPr bwMode="auto">
            <a:xfrm>
              <a:off x="3838" y="11301"/>
              <a:ext cx="1" cy="2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3" name="Line 5"/>
            <p:cNvSpPr>
              <a:spLocks noChangeShapeType="1"/>
            </p:cNvSpPr>
            <p:nvPr/>
          </p:nvSpPr>
          <p:spPr bwMode="auto">
            <a:xfrm>
              <a:off x="4918" y="11706"/>
              <a:ext cx="162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2" name="Line 4"/>
            <p:cNvSpPr>
              <a:spLocks noChangeShapeType="1"/>
            </p:cNvSpPr>
            <p:nvPr/>
          </p:nvSpPr>
          <p:spPr bwMode="auto">
            <a:xfrm flipV="1">
              <a:off x="7798" y="11166"/>
              <a:ext cx="1" cy="2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1" name="Line 3"/>
            <p:cNvSpPr>
              <a:spLocks noChangeShapeType="1"/>
            </p:cNvSpPr>
            <p:nvPr/>
          </p:nvSpPr>
          <p:spPr bwMode="auto">
            <a:xfrm flipV="1">
              <a:off x="7798" y="10086"/>
              <a:ext cx="1" cy="2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0" name="Line 2"/>
            <p:cNvSpPr>
              <a:spLocks noChangeShapeType="1"/>
            </p:cNvSpPr>
            <p:nvPr/>
          </p:nvSpPr>
          <p:spPr bwMode="auto">
            <a:xfrm flipV="1">
              <a:off x="7798" y="9141"/>
              <a:ext cx="1" cy="2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914400" y="4572000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Pentru a realiza 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acest sistem,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 plăţii (importatorul)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trebuie să completeze 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sa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debita contul său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trimite un mesaj codificat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exportatorului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primirea mesajului,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exportatorului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creditează contul acestuia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toată operaţiunea durând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maximum 20 de minute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33400" y="46482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33400" y="59436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14400" y="762000"/>
            <a:ext cx="7086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CAP.VI</a:t>
            </a:r>
            <a:r>
              <a:rPr kumimoji="0" lang="ro-RO" sz="22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srgbClr val="0A5796"/>
                </a:solidFill>
                <a:latin typeface="Arial" pitchFamily="34" charset="0"/>
                <a:cs typeface="Arial" pitchFamily="34" charset="0"/>
              </a:rPr>
              <a:t>MODALITĂŢI DE PLATĂ </a:t>
            </a:r>
            <a:r>
              <a:rPr kumimoji="0" lang="ro-RO" sz="22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TRANZACŢIILE INTERNAŢIONALE</a:t>
            </a:r>
            <a:endParaRPr kumimoji="0" lang="ro-RO" sz="2200" b="0" i="0" u="none" strike="noStrike" cap="none" normalizeH="0" baseline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685800" y="1537901"/>
            <a:ext cx="7924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livrarea mărfii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efectuarea plăţii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există o strânsă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interdependenţă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acestea fiind de fapt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principalele obligaţii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ale celor 2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părţi contractante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care pot fi privite de pe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poziţii divergente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Vânzătorul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 să se opună remiterii mărfurilor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cumpărătorului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locul de destinaţie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până când plata nu a fost făcută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acesta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iar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cumpărătorul,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rândul său,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 să refuze efectuarea plăţii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înainte de a avea posibilitatea să examineze marfa achiziţionată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situaţia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complică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atunci când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livrarea mărfii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echivalează cu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predarea acesteia unei organizaţii specializate în transporturi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(chiar şi în acest caz,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vânzătorul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posibilitatea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să-şi păstreze dreptul de proprietate asupra mărfii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până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încheie parcursul transportului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se opună eliberării mărfii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până în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momentul în care obţine efectuarea plăţii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Cerinţa 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asigurare a interdependenţei dintre executarea principalelor obligaţii ale celor două părţi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condus la o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practică specifică activităţii de comerţ exterior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efectuarea tranzacţiilor în anumite condiţii de plată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16002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4800" y="27432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4800" y="54864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685800" y="1447800"/>
            <a:ext cx="7696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Condiţiile de plată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referă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locul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termenul de decontare a preţului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modalitatea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moneda de efectuare a plăţii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garanţiile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oferite de cumpărător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necesare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Modalitatea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constituie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mecanismul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care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 atestă livrarea mărfii şi reprezintă marfa sunt trimise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iar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schimbul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acestora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 trebui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plătească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preţul convenit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sau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se angajeze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printr-un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instrument de plată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plăti ulterior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Modalităţile de plată internaţionale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cuprind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totalitatea operaţiunilor şi a tehnicilor de plată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controlul bancar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circuitul documentelor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 intermediul cărora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creditorul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încasează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la un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creanţa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rezultată din schimburile economice externe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16002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4800" y="26670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1000" y="39624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762000" y="7620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7.1 Plata contra factură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A579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457200" y="2895600"/>
            <a:ext cx="777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Mecanismul operaţiunii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după ce şi-a îndeplinit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obligaţiile de livrare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trimite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factura comercială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direct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plăti contravaloarea acesteia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data stabilită prin contract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efectivă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poate face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virament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Avantaj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evitarea formalităţilor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a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costurilor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legate de o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modalitate mai complexă de plată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Dezavantaj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în caz de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litigiu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lipsit de protecţie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15240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371600"/>
            <a:ext cx="7391400" cy="133882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Plata contra factură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este o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tehnică simplă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utilizată pentru </a:t>
            </a: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tranzacţii de valoare mică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sau în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relaţiile dintre firmele aparţinând aceluiaşi grup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presupune o bună cunoaştere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încrederea reciprocă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partenerilor</a:t>
            </a:r>
            <a:endParaRPr lang="ro-RO" i="1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533400" y="838200"/>
            <a:ext cx="647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7.2 Plata la predarea mărfii →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Cash On Delivery – COD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A579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685800" y="1720002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la predarea mărfii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utilizează pentru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tranzacţii de valoare redusă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la predarea mărfii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implică 3 părţi: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0" indent="-2794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"/>
              <a:tabLst>
                <a:tab pos="9144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expediază marfa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îi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prezintă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cărăuşului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scrisoare de instrucţiuni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precizează suma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 trebuie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urma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predării mărfii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mijlocul de plată ales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85800" marR="0" lvl="0" indent="-2794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"/>
              <a:tabLst>
                <a:tab pos="914400" algn="l"/>
              </a:tabLst>
            </a:pPr>
            <a:endParaRPr lang="ro-RO" smtClean="0">
              <a:latin typeface="Arial" pitchFamily="34" charset="0"/>
              <a:cs typeface="Arial" pitchFamily="34" charset="0"/>
            </a:endParaRPr>
          </a:p>
          <a:p>
            <a:pPr marL="685800" marR="0" lvl="0" indent="-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²"/>
              <a:tabLst>
                <a:tab pos="9144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Cărăuşul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în urma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acceptării mandatului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efectuează transportul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încasează contravaloarea mărfii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85800" marR="0" lvl="0" indent="-2286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²"/>
              <a:tabLst>
                <a:tab pos="914400" algn="l"/>
              </a:tabLst>
            </a:pPr>
            <a:endParaRPr lang="ro-RO" smtClean="0">
              <a:latin typeface="Arial" pitchFamily="34" charset="0"/>
              <a:cs typeface="Arial" pitchFamily="34" charset="0"/>
            </a:endParaRPr>
          </a:p>
          <a:p>
            <a:pPr marL="749300" marR="0" lvl="0" indent="-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²"/>
              <a:tabLst>
                <a:tab pos="914400" algn="l"/>
              </a:tabLst>
            </a:pPr>
            <a:r>
              <a:rPr lang="ro-RO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mportatorul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primeşte marfa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conformitate cu prevederile contractului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obligat să achite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cărăuşului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contravaloarea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acesteia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19050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4800" y="26670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143000" y="652046"/>
            <a:ext cx="7239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Avantaj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uşurinţa de realizare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Dezavantaj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riscul de refuz al plăţii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 partea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cumpărătorului (importatorului)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ceea ce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produce daune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vânzătorului (exportatorului)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necesitatea intentării unui proces pentru despăgubiri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9718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066800" y="3733800"/>
            <a:ext cx="7391400" cy="2169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în formula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COD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indivizibilă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cărăuşul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neavând dreptul să efectueze livrări parţiale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plătite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 rata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cazul plăţii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cărăuşul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este obligat să verifice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existenţa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provizionului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emitentului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ceculu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838200" y="822811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7.3 Ordinul de plat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ă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rgbClr val="0A579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914400" y="3886200"/>
            <a:ext cx="73914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9144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relaţia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declanşată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 urmare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existenţei unei datorii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asumării unei obligaţii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 urmează a se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stinge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odată cu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onorarea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ordinului de plată</a:t>
            </a:r>
            <a:endParaRPr lang="ro-RO" b="1" i="1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9144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9144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ordonatorul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îşi poate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retrage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modifica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instrucţiunile de plată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revocarea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ordinului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atrage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după sine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nici un fel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consecinţe, drepturi sau obligaţii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pentru părţile implicate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447800"/>
            <a:ext cx="7315200" cy="216982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Ordinul de plată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reprezintă </a:t>
            </a:r>
            <a:r>
              <a:rPr lang="en-US" b="1" i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dispoziţia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dată de o persoană, numită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ordonator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unei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bănci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b="1" i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a plăti o sumă determinată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în favoarea unei alte persoane, numită </a:t>
            </a:r>
            <a:r>
              <a:rPr lang="en-US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în vederea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stingerii unei obligaţii băneşti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provenind dintr-o </a:t>
            </a:r>
            <a:r>
              <a:rPr lang="en-US" b="1" i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relaţie directă</a:t>
            </a:r>
            <a:r>
              <a:rPr lang="en-US" b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existentă între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ordonator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lang="en-US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şi are următoarele caracteristici:</a:t>
            </a:r>
            <a:endParaRPr lang="en-US" sz="1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15240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304800" y="1143000"/>
            <a:ext cx="8458200" cy="46628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13716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cazul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ordinelor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absolut necesar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provizionul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presupune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ordonatorului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 o dată cu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emiterea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ordinului de plată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creeze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sursa de fonduri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necesare plăţii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(fie prin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depunerea sumei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fie prin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acordat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13716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13716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din punct de vedere al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modului de încasare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fi: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13716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922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3716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 de plată simplu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încasarea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este condiţionată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prezentarea 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o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explicaţie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privire la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scopul plăţii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(se aseamănă cu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922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371600" algn="l"/>
              </a:tabLst>
            </a:pPr>
            <a:endParaRPr lang="ro-RO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922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3716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 de plată documentar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încasarea este condiţionată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prezentarea setului de documente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specificate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ordonator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914400"/>
            <a:ext cx="480060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Mecanismul decontării prin ordin de plată</a:t>
            </a:r>
            <a:endParaRPr lang="en-US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7521" name="Group 1"/>
          <p:cNvGrpSpPr>
            <a:grpSpLocks noChangeAspect="1"/>
          </p:cNvGrpSpPr>
          <p:nvPr/>
        </p:nvGrpSpPr>
        <p:grpSpPr bwMode="auto">
          <a:xfrm>
            <a:off x="381000" y="2057400"/>
            <a:ext cx="7620000" cy="3124200"/>
            <a:chOff x="2308" y="10881"/>
            <a:chExt cx="7200" cy="2577"/>
          </a:xfrm>
        </p:grpSpPr>
        <p:sp>
          <p:nvSpPr>
            <p:cNvPr id="107542" name="AutoShape 22"/>
            <p:cNvSpPr>
              <a:spLocks noChangeAspect="1" noChangeArrowheads="1" noTextEdit="1"/>
            </p:cNvSpPr>
            <p:nvPr/>
          </p:nvSpPr>
          <p:spPr bwMode="auto">
            <a:xfrm>
              <a:off x="2308" y="10881"/>
              <a:ext cx="7200" cy="25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41" name="Rectangle 21"/>
            <p:cNvSpPr>
              <a:spLocks noChangeArrowheads="1"/>
            </p:cNvSpPr>
            <p:nvPr/>
          </p:nvSpPr>
          <p:spPr bwMode="auto">
            <a:xfrm>
              <a:off x="5998" y="13041"/>
              <a:ext cx="270" cy="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40" name="Rectangle 20"/>
            <p:cNvSpPr>
              <a:spLocks noChangeArrowheads="1"/>
            </p:cNvSpPr>
            <p:nvPr/>
          </p:nvSpPr>
          <p:spPr bwMode="auto">
            <a:xfrm>
              <a:off x="5998" y="12366"/>
              <a:ext cx="315" cy="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39" name="Rectangle 19"/>
            <p:cNvSpPr>
              <a:spLocks noChangeArrowheads="1"/>
            </p:cNvSpPr>
            <p:nvPr/>
          </p:nvSpPr>
          <p:spPr bwMode="auto">
            <a:xfrm>
              <a:off x="7618" y="11961"/>
              <a:ext cx="270" cy="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38" name="Rectangle 18"/>
            <p:cNvSpPr>
              <a:spLocks noChangeArrowheads="1"/>
            </p:cNvSpPr>
            <p:nvPr/>
          </p:nvSpPr>
          <p:spPr bwMode="auto">
            <a:xfrm>
              <a:off x="8698" y="11961"/>
              <a:ext cx="270" cy="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37" name="Rectangle 17"/>
            <p:cNvSpPr>
              <a:spLocks noChangeArrowheads="1"/>
            </p:cNvSpPr>
            <p:nvPr/>
          </p:nvSpPr>
          <p:spPr bwMode="auto">
            <a:xfrm>
              <a:off x="4288" y="11961"/>
              <a:ext cx="270" cy="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36" name="Rectangle 16"/>
            <p:cNvSpPr>
              <a:spLocks noChangeArrowheads="1"/>
            </p:cNvSpPr>
            <p:nvPr/>
          </p:nvSpPr>
          <p:spPr bwMode="auto">
            <a:xfrm>
              <a:off x="3298" y="11961"/>
              <a:ext cx="270" cy="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35" name="Rectangle 15"/>
            <p:cNvSpPr>
              <a:spLocks noChangeArrowheads="1"/>
            </p:cNvSpPr>
            <p:nvPr/>
          </p:nvSpPr>
          <p:spPr bwMode="auto">
            <a:xfrm>
              <a:off x="6088" y="11556"/>
              <a:ext cx="270" cy="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34" name="Rectangle 14"/>
            <p:cNvSpPr>
              <a:spLocks noChangeArrowheads="1"/>
            </p:cNvSpPr>
            <p:nvPr/>
          </p:nvSpPr>
          <p:spPr bwMode="auto">
            <a:xfrm>
              <a:off x="5998" y="10881"/>
              <a:ext cx="270" cy="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33" name="Text Box 13"/>
            <p:cNvSpPr txBox="1">
              <a:spLocks noChangeArrowheads="1"/>
            </p:cNvSpPr>
            <p:nvPr/>
          </p:nvSpPr>
          <p:spPr bwMode="auto">
            <a:xfrm>
              <a:off x="7438" y="11151"/>
              <a:ext cx="1683" cy="6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(Ordonator)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32" name="Text Box 12"/>
            <p:cNvSpPr txBox="1">
              <a:spLocks noChangeArrowheads="1"/>
            </p:cNvSpPr>
            <p:nvPr/>
          </p:nvSpPr>
          <p:spPr bwMode="auto">
            <a:xfrm>
              <a:off x="3028" y="11151"/>
              <a:ext cx="1683" cy="67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(Beneficiar) 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3118" y="12636"/>
              <a:ext cx="1683" cy="67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Exportator 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7438" y="12636"/>
              <a:ext cx="1683" cy="6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Importator 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29" name="Line 9"/>
            <p:cNvSpPr>
              <a:spLocks noChangeShapeType="1"/>
            </p:cNvSpPr>
            <p:nvPr/>
          </p:nvSpPr>
          <p:spPr bwMode="auto">
            <a:xfrm>
              <a:off x="4918" y="11286"/>
              <a:ext cx="2520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28" name="Line 8"/>
            <p:cNvSpPr>
              <a:spLocks noChangeShapeType="1"/>
            </p:cNvSpPr>
            <p:nvPr/>
          </p:nvSpPr>
          <p:spPr bwMode="auto">
            <a:xfrm>
              <a:off x="8608" y="11826"/>
              <a:ext cx="1" cy="6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27" name="Line 7"/>
            <p:cNvSpPr>
              <a:spLocks noChangeShapeType="1"/>
            </p:cNvSpPr>
            <p:nvPr/>
          </p:nvSpPr>
          <p:spPr bwMode="auto">
            <a:xfrm flipV="1">
              <a:off x="8068" y="11826"/>
              <a:ext cx="1" cy="6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26" name="Line 6"/>
            <p:cNvSpPr>
              <a:spLocks noChangeShapeType="1"/>
            </p:cNvSpPr>
            <p:nvPr/>
          </p:nvSpPr>
          <p:spPr bwMode="auto">
            <a:xfrm>
              <a:off x="5008" y="12771"/>
              <a:ext cx="2430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25" name="Line 5"/>
            <p:cNvSpPr>
              <a:spLocks noChangeShapeType="1"/>
            </p:cNvSpPr>
            <p:nvPr/>
          </p:nvSpPr>
          <p:spPr bwMode="auto">
            <a:xfrm>
              <a:off x="5008" y="13041"/>
              <a:ext cx="2430" cy="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triangle" w="lg" len="lg"/>
              <a:tailEnd type="non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24" name="Line 4"/>
            <p:cNvSpPr>
              <a:spLocks noChangeShapeType="1"/>
            </p:cNvSpPr>
            <p:nvPr/>
          </p:nvSpPr>
          <p:spPr bwMode="auto">
            <a:xfrm flipV="1">
              <a:off x="3658" y="11826"/>
              <a:ext cx="1" cy="67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23" name="Line 3"/>
            <p:cNvSpPr>
              <a:spLocks noChangeShapeType="1"/>
            </p:cNvSpPr>
            <p:nvPr/>
          </p:nvSpPr>
          <p:spPr bwMode="auto">
            <a:xfrm>
              <a:off x="4198" y="11826"/>
              <a:ext cx="1" cy="67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22" name="Line 2"/>
            <p:cNvSpPr>
              <a:spLocks noChangeShapeType="1"/>
            </p:cNvSpPr>
            <p:nvPr/>
          </p:nvSpPr>
          <p:spPr bwMode="auto">
            <a:xfrm>
              <a:off x="4918" y="11556"/>
              <a:ext cx="2520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914400" y="1143000"/>
            <a:ext cx="7467600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încheie 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 comercial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conţine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obligaţia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 (ordonatorului)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importatorul (ordonatorul)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constituind totodată 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provizion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instrucţiuni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privind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efectuarea plăţii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 de plată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notificarea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plăţii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expediţia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mărfii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prezentarea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documentelo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/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încasarea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plăţii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acoperirea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plăţii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notificarea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predarea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documentelor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0600" y="975211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conţine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următoarel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elemente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10668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3400" y="1677144"/>
            <a:ext cx="8153400" cy="92333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denumire de cambie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limba în care este redactată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(pentru a aviza semnatarii asupra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obligaţiilor, drepturilor şi consecinţelor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 decurg din angajarea lor în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relaţia cambială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3400" y="2695545"/>
            <a:ext cx="8077200" cy="1477328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ordinul necondiţionat de a plăti o sumă determinată de bani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(exprimată în cifre şi litere);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orice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condiţie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inserată în text privind îndeplinirea vreunei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contraprestaţii, serviciu sau efectuarea plăţii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într-un anumit mod, atrage după sine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nulitatea acesteia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38200" y="4406443"/>
            <a:ext cx="7848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valoarea cambiei (suma de bani)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înscrisă în text va fi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aceeaşi cu cea din factură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o-RO" sz="1600" i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dacă plata se face la vedere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o-RO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cazul în care s-a prevăzut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pe credit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valoarea acesteia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fi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egală cu 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FE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E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suma de rambursat la scadenţă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 acest ultim caz există două posibilităţi: 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8382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685800" y="1524000"/>
            <a:ext cx="7848600" cy="37805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băncile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intervin în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derularea operaţiunii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au rol de simple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prestatoare de servicii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importatorului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mai numeşte şi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 ordonatoare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(cea la care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ordonatorul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dă dispoziţia de efectuare a plăţii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beneficiarului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mai numeşte şi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 plătitoare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(cea la care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achită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suma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care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solicită anticipat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 ulterior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ordonatorului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suma pe care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urmează să o plătească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plătit-o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16764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" y="28194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" y="41148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04800" y="12192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838200" y="1066800"/>
            <a:ext cx="7848600" cy="46628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derularea unei operaţiuni prin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 de plată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presupune existenţa unui document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de regulă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tipizat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 este pus la dispoziţia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clienţilor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cuprinde următoarele elemente: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numele şi adresa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ordonatorului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(eventual şi numărul contului)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numele şi adresa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beneficiarului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(eventual şi numărul contului)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denumirea şi adresa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ordonatoare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data (ziua, luna, anul)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emiterii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ordinului de plată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ordinul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a plăti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suma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cifre şi litere, cu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indicarea valutei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care se face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motivul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plăţii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lang="ro-RO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î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cazul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ordinului de plată documentar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precizează şi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setul de documente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 trebuie prezentate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modul de plată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letric, telegrafic,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SWIFT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semnăturile autorizate ale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ordonatoare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457200" y="990600"/>
            <a:ext cx="8153400" cy="54938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de plată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utilizat rar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modalitate de plată a exporturilor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(datorită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riscurilor de revocare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relaţiile de export sau import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de plată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cel mai adesea folosit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combinat cu alte modalităţi de plată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→ de exemplu la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schemele de plată mari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 prevăd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plăţi în avans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avansului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poate face prin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 de plată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pentru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restul sumei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folosindu-se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incasso-ul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de plată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foloseşte cel mai frecvent la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plăţile necomerciale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prestaţii de servicii, plata navlurilor, cheltuieli de asigurare, întreţinerea reprezentanţelor, comisioane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în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activităţi necomerciale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achiziţionarea de hârtii de valoare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" y="11430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52400" y="23622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52400" y="48006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52400" y="890084"/>
            <a:ext cx="8763000" cy="59093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00" marR="0" lvl="1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350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 (beneficiarul)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pretinde o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scrisoare de garanţie bancară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însă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costul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acesteia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influenţează mărimea preţului de încasat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celui de desfacere către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consumatorul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final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92200" marR="0" lvl="0" indent="-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810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situaţia în care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 principal (ordonatorul)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şi-a îndeplinit obligaţiile garantate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scrisoarea de garanţie bancară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adresează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garante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după urmărirea iniţială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debitorului principal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dacă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garanţia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înscrisă în textul scrisorii este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simplă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sau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dacă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garanţia este solidară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092200" marR="0" lvl="0" indent="-292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810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 (beneficiarul)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trimite documentele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însoţite de o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cambie la vedere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echivalentă cu valoarea datoriei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(importatorului)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odată acceptată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întăreşte obligaţia de plată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importatorului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85800" marR="0" lvl="1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5000" marR="0" lvl="1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 (beneficiarul)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expedia mărfurile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adresa unei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agreate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exportatorului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(după obţinerea acordului accesteia) sau a unui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depozit de mărfuri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indicaţia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mărfurile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fie eliberate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numai contra dovezii de efectuare a plăţii → procedura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numeşte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vinculaţie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35000" marR="0" lvl="1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858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5000" marR="0" lvl="1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6350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 (beneficiarul)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pretinde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unui avans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din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poată acoperi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eventualele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cheltuieli de rambursare sau depozitare a mărfii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510540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ro-RO" b="1" i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Strategii pentru mărirea garanţiei de plată:</a:t>
            </a:r>
            <a:endParaRPr lang="en-US" sz="100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83970" name="Picture 2" descr="C:\Users\Adi\Desktop\LTC\CAMBII\exemplu_ordin_de_pl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8483096" cy="5949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84994" name="Picture 2" descr="C:\Users\Adi\Desktop\LTC\CAMBII\opCredit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557213"/>
            <a:ext cx="8172450" cy="574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685800" y="6096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7.4 Incasso documentar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A579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33400" y="2781300"/>
            <a:ext cx="80010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96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96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 documentar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constă în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care îl dă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(vânzătorul)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(de aici denumirea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contravaloarea unei tranzacţii comerciale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de a o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vira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contul său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"/>
              <a:tabLst>
                <a:tab pos="609600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acest sens exportatorul depune la banca sa documentele care atestă executarea obligaţiilor sale contractuale (de aici caracterul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documentar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96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 documentar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constă în faptul că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 (cumpărătorul)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acceptă plata documentelor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remise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(vânzător)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143000"/>
            <a:ext cx="7924800" cy="17543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Incasso documentar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ca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modalitate de plată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utilizată în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relaţiile internaţionale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este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reglementat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documentul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intitulat </a:t>
            </a:r>
            <a:r>
              <a:rPr lang="en-US" b="1" i="1" smtClean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“Reguli uniforme pentru incasso”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lang="en-US" b="1" i="1" smtClean="0">
                <a:solidFill>
                  <a:srgbClr val="00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Publicaţia 522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elaborată de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Camera Internaţională de Comerţ de la Paris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în 1975</a:t>
            </a:r>
            <a:r>
              <a:rPr lang="ro-RO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și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poate fi privit sub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 aspecte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o-RO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2400" y="12954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" y="33528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8600" y="57912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8382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990600" y="1600200"/>
            <a:ext cx="7391400" cy="38318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regulile din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Publicaţia 522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sunt obligatorii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decât în măsura în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părţile implicate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convin în mod expres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că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operaţiunea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supusă acestora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ele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contravin legilor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ţărilor participante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decontarea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relativ simplă, ieftină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dar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negarantată bancar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bazându-se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principal pe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obligaţia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asumată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contractul comercial internaţional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fără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angajamentul de plată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băncilor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antrenate în derularea operaţiunii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533400" y="117693"/>
            <a:ext cx="8153400" cy="67403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382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Conform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Publicaţiei 522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reprezintă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tratarea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conformitate cu instrucţiunile primite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documentelor financiare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şi/sau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comerciale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pentru: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²"/>
              <a:tabLst>
                <a:tab pos="838200" algn="l"/>
              </a:tabLst>
            </a:pP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obţine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acceptarea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şi/sau,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dacă este cazul,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²"/>
              <a:tabLst>
                <a:tab pos="838200" algn="l"/>
              </a:tabLst>
            </a:pP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remite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documentale comerciale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contra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şi/sau,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după caz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²"/>
              <a:tabLst>
                <a:tab pos="838200" algn="l"/>
              </a:tabLst>
            </a:pP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remite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alte condiţii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001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²"/>
              <a:tabLst>
                <a:tab pos="838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38200" algn="l"/>
              </a:tabLst>
            </a:pP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o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simplă vehiculare de documente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rezumă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prestarea unui serviciu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condiţiile impuse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Publicaţia 522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38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38200" algn="l"/>
              </a:tabLst>
            </a:pP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care lucreză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pot fi clasificate în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două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categorii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SzTx/>
              <a:buFont typeface="Wingdings 3" pitchFamily="18" charset="2"/>
              <a:buChar char=""/>
              <a:tabLst>
                <a:tab pos="838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 financiare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cecuri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bilete la ordin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ordine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chitanţe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etc)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SzTx/>
              <a:buFont typeface="Wingdings 3" pitchFamily="18" charset="2"/>
              <a:buChar char=""/>
              <a:tabLst>
                <a:tab pos="838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 comerciale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facturi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transport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proprietate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etc)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SzTx/>
              <a:buFont typeface="Wingdings 3" pitchFamily="18" charset="2"/>
              <a:buChar char=""/>
              <a:tabLst>
                <a:tab pos="838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382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funcţie 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 vehiculate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disting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două tipuri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SzTx/>
              <a:buFont typeface="Wingdings 3" pitchFamily="18" charset="2"/>
              <a:buChar char=""/>
              <a:tabLst>
                <a:tab pos="838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 simplu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reprezintă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 financiare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neînsoţit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 comerciale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SzTx/>
              <a:buFont typeface="Wingdings 3" pitchFamily="18" charset="2"/>
              <a:buChar char=""/>
              <a:tabLst>
                <a:tab pos="838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 documentar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reprezintă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financiare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însoţite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 comerciale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 comerciale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neînsoţite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 financiare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-838200" y="914400"/>
            <a:ext cx="92964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5334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 documentar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reprezintă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modalitatea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transmiterea plăţii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vânzător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realizează numai după ce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anunţat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 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sosirea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atestă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expedierea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mărfurilor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vânzător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828800" marR="0" lvl="4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5334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8800" marR="0" lvl="4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5334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iniţiatorul operaţiunii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(ordonatorul)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întreaga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derulează din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său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 răspundere şi risc propriu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828800" marR="0" lvl="4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5334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8800" marR="0" lvl="4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533400" algn="l"/>
              </a:tabLst>
            </a:pP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Transmiterea 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realizează prin intermediul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bănci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exportatorului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(remitentă)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care acesta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depune documentele de expediţie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importatorului (prezentatoare/încasatoare)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ţine contul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clientului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său 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62000" y="1019146"/>
            <a:ext cx="7924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emiterea unei singure cambii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având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valoarea ratei scadente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inclusiv </a:t>
            </a:r>
            <a:endParaRPr kumimoji="0" lang="ro-RO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dobânda aferentă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(o singură cifră)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emiterea a două seturi de cambii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unul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aferent ratei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 celălalt 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dobânzii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3400" y="2881699"/>
            <a:ext cx="6248400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smtClean="0">
                <a:latin typeface="Arial" pitchFamily="34" charset="0"/>
                <a:cs typeface="Arial" pitchFamily="34" charset="0"/>
              </a:rPr>
              <a:t>3.</a:t>
            </a:r>
            <a:r>
              <a:rPr lang="en-US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indicarea termenului de plată (a scadenţei)</a:t>
            </a:r>
            <a:r>
              <a:rPr lang="ro-RO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657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mtClean="0">
                <a:latin typeface="Arial" pitchFamily="34" charset="0"/>
                <a:cs typeface="Arial" pitchFamily="34" charset="0"/>
              </a:rPr>
              <a:t>ata la care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cambia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devine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exigibilă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trebuie să fie: </a:t>
            </a:r>
            <a:endParaRPr lang="ro-RO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3000" y="4495800"/>
            <a:ext cx="7620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momentul plăţii nu trebuie legat de un eveniment a cărui dată nu este cunoscută ferm (de exemplu: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descărcarea mărfii în port)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unică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nu se admit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scadenţe succesive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posibilă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8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data scadenţei să existe în calendar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Elbow Connector 6"/>
          <p:cNvCxnSpPr>
            <a:stCxn id="4" idx="3"/>
            <a:endCxn id="23554" idx="1"/>
          </p:cNvCxnSpPr>
          <p:nvPr/>
        </p:nvCxnSpPr>
        <p:spPr>
          <a:xfrm flipH="1">
            <a:off x="1143000" y="3842266"/>
            <a:ext cx="5334000" cy="1530697"/>
          </a:xfrm>
          <a:prstGeom prst="bentConnector5">
            <a:avLst>
              <a:gd name="adj1" fmla="val -4286"/>
              <a:gd name="adj2" fmla="val 27380"/>
              <a:gd name="adj3" fmla="val 10428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7761" name="Group 1"/>
          <p:cNvGrpSpPr>
            <a:grpSpLocks noChangeAspect="1"/>
          </p:cNvGrpSpPr>
          <p:nvPr/>
        </p:nvGrpSpPr>
        <p:grpSpPr bwMode="auto">
          <a:xfrm>
            <a:off x="685800" y="1676400"/>
            <a:ext cx="7620000" cy="3429000"/>
            <a:chOff x="2308" y="5646"/>
            <a:chExt cx="7200" cy="3240"/>
          </a:xfrm>
        </p:grpSpPr>
        <p:sp>
          <p:nvSpPr>
            <p:cNvPr id="117782" name="AutoShape 22"/>
            <p:cNvSpPr>
              <a:spLocks noChangeAspect="1" noChangeArrowheads="1" noTextEdit="1"/>
            </p:cNvSpPr>
            <p:nvPr/>
          </p:nvSpPr>
          <p:spPr bwMode="auto">
            <a:xfrm>
              <a:off x="2308" y="5646"/>
              <a:ext cx="7200" cy="324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1" name="Rectangle 21"/>
            <p:cNvSpPr>
              <a:spLocks noChangeArrowheads="1"/>
            </p:cNvSpPr>
            <p:nvPr/>
          </p:nvSpPr>
          <p:spPr bwMode="auto">
            <a:xfrm>
              <a:off x="5908" y="821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80" name="Rectangle 20"/>
            <p:cNvSpPr>
              <a:spLocks noChangeArrowheads="1"/>
            </p:cNvSpPr>
            <p:nvPr/>
          </p:nvSpPr>
          <p:spPr bwMode="auto">
            <a:xfrm>
              <a:off x="5908" y="7536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79" name="Rectangle 19"/>
            <p:cNvSpPr>
              <a:spLocks noChangeArrowheads="1"/>
            </p:cNvSpPr>
            <p:nvPr/>
          </p:nvSpPr>
          <p:spPr bwMode="auto">
            <a:xfrm>
              <a:off x="8698" y="686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78" name="Rectangle 18"/>
            <p:cNvSpPr>
              <a:spLocks noChangeArrowheads="1"/>
            </p:cNvSpPr>
            <p:nvPr/>
          </p:nvSpPr>
          <p:spPr bwMode="auto">
            <a:xfrm>
              <a:off x="7708" y="686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77" name="Rectangle 17"/>
            <p:cNvSpPr>
              <a:spLocks noChangeArrowheads="1"/>
            </p:cNvSpPr>
            <p:nvPr/>
          </p:nvSpPr>
          <p:spPr bwMode="auto">
            <a:xfrm>
              <a:off x="3838" y="6861"/>
              <a:ext cx="36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76" name="Rectangle 16"/>
            <p:cNvSpPr>
              <a:spLocks noChangeArrowheads="1"/>
            </p:cNvSpPr>
            <p:nvPr/>
          </p:nvSpPr>
          <p:spPr bwMode="auto">
            <a:xfrm>
              <a:off x="3028" y="686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75" name="Rectangle 15"/>
            <p:cNvSpPr>
              <a:spLocks noChangeArrowheads="1"/>
            </p:cNvSpPr>
            <p:nvPr/>
          </p:nvSpPr>
          <p:spPr bwMode="auto">
            <a:xfrm>
              <a:off x="5908" y="6456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74" name="Rectangle 14"/>
            <p:cNvSpPr>
              <a:spLocks noChangeArrowheads="1"/>
            </p:cNvSpPr>
            <p:nvPr/>
          </p:nvSpPr>
          <p:spPr bwMode="auto">
            <a:xfrm>
              <a:off x="5908" y="578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73" name="Text Box 13"/>
            <p:cNvSpPr txBox="1">
              <a:spLocks noChangeArrowheads="1"/>
            </p:cNvSpPr>
            <p:nvPr/>
          </p:nvSpPr>
          <p:spPr bwMode="auto">
            <a:xfrm>
              <a:off x="7168" y="6051"/>
              <a:ext cx="2160" cy="6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 cumpărător, tras)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72" name="Text Box 12"/>
            <p:cNvSpPr txBox="1">
              <a:spLocks noChangeArrowheads="1"/>
            </p:cNvSpPr>
            <p:nvPr/>
          </p:nvSpPr>
          <p:spPr bwMode="auto">
            <a:xfrm>
              <a:off x="2308" y="6051"/>
              <a:ext cx="2430" cy="67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(ordonator, vânzător)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71" name="Text Box 11"/>
            <p:cNvSpPr txBox="1">
              <a:spLocks noChangeArrowheads="1"/>
            </p:cNvSpPr>
            <p:nvPr/>
          </p:nvSpPr>
          <p:spPr bwMode="auto">
            <a:xfrm>
              <a:off x="2668" y="7671"/>
              <a:ext cx="1683" cy="108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exportatorului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(remitentă) 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70" name="Text Box 10"/>
            <p:cNvSpPr txBox="1">
              <a:spLocks noChangeArrowheads="1"/>
            </p:cNvSpPr>
            <p:nvPr/>
          </p:nvSpPr>
          <p:spPr bwMode="auto">
            <a:xfrm>
              <a:off x="7348" y="7671"/>
              <a:ext cx="1800" cy="108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importatorului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(prezentatoare) 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69" name="Line 9"/>
            <p:cNvSpPr>
              <a:spLocks noChangeShapeType="1"/>
            </p:cNvSpPr>
            <p:nvPr/>
          </p:nvSpPr>
          <p:spPr bwMode="auto">
            <a:xfrm>
              <a:off x="4918" y="6186"/>
              <a:ext cx="2250" cy="1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68" name="Line 8"/>
            <p:cNvSpPr>
              <a:spLocks noChangeShapeType="1"/>
            </p:cNvSpPr>
            <p:nvPr/>
          </p:nvSpPr>
          <p:spPr bwMode="auto">
            <a:xfrm>
              <a:off x="4918" y="6456"/>
              <a:ext cx="225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67" name="Line 7"/>
            <p:cNvSpPr>
              <a:spLocks noChangeShapeType="1"/>
            </p:cNvSpPr>
            <p:nvPr/>
          </p:nvSpPr>
          <p:spPr bwMode="auto">
            <a:xfrm flipH="1">
              <a:off x="3388" y="6726"/>
              <a:ext cx="1" cy="8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66" name="Line 6"/>
            <p:cNvSpPr>
              <a:spLocks noChangeShapeType="1"/>
            </p:cNvSpPr>
            <p:nvPr/>
          </p:nvSpPr>
          <p:spPr bwMode="auto">
            <a:xfrm flipH="1">
              <a:off x="3838" y="6726"/>
              <a:ext cx="1" cy="81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lg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65" name="Line 5"/>
            <p:cNvSpPr>
              <a:spLocks noChangeShapeType="1"/>
            </p:cNvSpPr>
            <p:nvPr/>
          </p:nvSpPr>
          <p:spPr bwMode="auto">
            <a:xfrm>
              <a:off x="4558" y="8211"/>
              <a:ext cx="2790" cy="1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none" w="med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64" name="Line 4"/>
            <p:cNvSpPr>
              <a:spLocks noChangeShapeType="1"/>
            </p:cNvSpPr>
            <p:nvPr/>
          </p:nvSpPr>
          <p:spPr bwMode="auto">
            <a:xfrm>
              <a:off x="4558" y="7941"/>
              <a:ext cx="2790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lg" len="lg"/>
              <a:tailEnd type="non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63" name="Line 3"/>
            <p:cNvSpPr>
              <a:spLocks noChangeShapeType="1"/>
            </p:cNvSpPr>
            <p:nvPr/>
          </p:nvSpPr>
          <p:spPr bwMode="auto">
            <a:xfrm flipH="1">
              <a:off x="8608" y="6726"/>
              <a:ext cx="1" cy="81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 type="triangle" w="lg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62" name="Line 2"/>
            <p:cNvSpPr>
              <a:spLocks noChangeShapeType="1"/>
            </p:cNvSpPr>
            <p:nvPr/>
          </p:nvSpPr>
          <p:spPr bwMode="auto">
            <a:xfrm flipH="1">
              <a:off x="8068" y="6726"/>
              <a:ext cx="1" cy="81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600200" y="990600"/>
            <a:ext cx="5334000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Mecanismul derulării incasso-ului documentar</a:t>
            </a:r>
            <a:endParaRPr lang="en-US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609600" y="-6427"/>
            <a:ext cx="8229600" cy="67710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o-RO" sz="160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încheierea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contractului de vânzare internaţională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care se prevede ca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modalitate de plată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 documentar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expediază mărfurile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conformitate cu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primeşte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cărăuş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atestă livrarea mărfurilor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remite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sale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 dovada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expedierii mărfurilor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însoţite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de încasare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prin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dă instrucţiuni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privind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 de folosire a documentelor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de încasare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un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 tipizat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specifică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importatorului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numărul documentelor trimise la încasat, comisioanele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→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efectuează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numai un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 formal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asupra acestor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depuse</a:t>
            </a:r>
            <a:endParaRPr kumimoji="0" lang="ro-R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banca exportatorului (remitentă)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procedează la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transmiterea documentelor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însoţite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de încasare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importatorului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importatorului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avizează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sosirea documentelor la plată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eliberează documentele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conform instrucţiunilor din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ordinul de încasare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 plată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 acceptare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importatorul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plăteşte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documentele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acceptă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primeşte documentele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atestă proprietatea asupra mărfurilor</a:t>
            </a:r>
            <a:endParaRPr kumimoji="0" lang="ro-RO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banca importatorului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creditează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rândul ei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exportatorului</a:t>
            </a:r>
            <a:endParaRPr kumimoji="0" lang="ro-RO" sz="1600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banca exportatorului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creditează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contul clientului său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(exportatorul)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7620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838200" y="1586299"/>
            <a:ext cx="7772400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620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incasso-ul  documentar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prezintă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riscuri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pentru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620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5000" marR="0" lvl="4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 3" pitchFamily="18" charset="2"/>
              <a:buChar char="²"/>
              <a:tabLst>
                <a:tab pos="635000" algn="l"/>
                <a:tab pos="7620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marfa este livrată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 (vânzător)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adresa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 (cumpărătorului)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fără o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garanţie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(în caz de neplată, marfa trebuie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depozitată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vederea găsirii unui alt client → cheltuieli suplimentare pentru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35000" marR="0" lvl="4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"/>
              <a:tabLst>
                <a:tab pos="635000" algn="l"/>
                <a:tab pos="7620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5000" marR="0" lvl="4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 3" pitchFamily="18" charset="2"/>
              <a:buChar char="²"/>
              <a:tabLst>
                <a:tab pos="7620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domicilierea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incasso-ului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ţara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cumpărătorului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determină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întârzierea încasării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timpul necesar circuitului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bancar al 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perioadă în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deşi a livrat marfa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încasează preţul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(practic acordă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 gratuit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828800" marR="0" lvl="4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"/>
              <a:tabLst>
                <a:tab pos="7620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620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incasso-ul documentar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prezintă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riscuri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pentru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7620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4" indent="-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 3" pitchFamily="18" charset="2"/>
              <a:buChar char="²"/>
              <a:tabLst>
                <a:tab pos="7620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mod normal,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poate să vadă marfa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decât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după ce a fost achitată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marfa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 putea fi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deteriorată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 chiar o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381000" y="822811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7.5 Acreditivul documentar →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Letter of Credit (L/C)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1371600"/>
            <a:ext cx="77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documentar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modalitatea de plată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 mai frecvent utilizată în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tranzacţiile internaţionale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documentar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solicitat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mod deosebit în cazul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contractelor de valoare ridicată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atunci când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există îndoieli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rgbClr val="0A579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ceea ce priveşte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solvabilitatea partenerului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14478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4800" y="22098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35280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i="1" smtClean="0">
                <a:solidFill>
                  <a:srgbClr val="8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Observaţii:</a:t>
            </a:r>
            <a:endParaRPr lang="ro-RO" b="1" i="1" smtClean="0">
              <a:solidFill>
                <a:srgbClr val="80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685800" y="3962400"/>
            <a:ext cx="77724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principalul avantaj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 utilizării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 documentar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tehnică de plată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este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garanţia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 care o oferă celor implicaţi (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în legătură cu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apărarea intereselor acestora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procesul efectuării plăţii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buna executare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 documentar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cere din partea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muncă de administraţie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riguroasă, iar din partea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suportarea unor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costuri specifice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1143000" y="1443003"/>
            <a:ext cx="6934200" cy="34163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documentar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reprezintă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angajamentul ferm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asumat de către o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ordinul şi în contul clientului său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de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plăti o anumită sumă de bani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reprezentând contravaloarea exportului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 documentelor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atestând efectuarea obligaţiei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livrarea mărfii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care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obligă să le emită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le prezinte</a:t>
            </a:r>
            <a:r>
              <a:rPr kumimoji="0" lang="ro-R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condiţiile şi la termenele stabilite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ordonatorul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457200" y="16002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52400" y="1219200"/>
            <a:ext cx="8458200" cy="54938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0" marR="0" lvl="2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"/>
              <a:tabLst>
                <a:tab pos="3810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Ordonatorul (importatorul)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cel care solicită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sale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deschiderea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</a:p>
          <a:p>
            <a:pPr marL="1143000" marR="0" lvl="2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"/>
              <a:tabLst>
                <a:tab pos="3810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143000" marR="0" lvl="2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"/>
              <a:tabLst>
                <a:tab pos="3810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emitentă (banca importatorului)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cea care la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solicitarea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îşi asumă angajamentul de plată</a:t>
            </a:r>
          </a:p>
          <a:p>
            <a:pPr marL="1143000" marR="0" lvl="2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"/>
              <a:tabLst>
                <a:tab pos="3810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143000" marR="0" lvl="3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 3" pitchFamily="18" charset="2"/>
              <a:buChar char=""/>
              <a:tabLst>
                <a:tab pos="381000" algn="l"/>
                <a:tab pos="11430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exportatorul)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cel în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favoarea căruia a fost deschis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care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prezintă setul de documente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vederea 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încasării contravalorii mărfurilor livrate</a:t>
            </a:r>
          </a:p>
          <a:p>
            <a:pPr marL="1143000" marR="0" lvl="3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 3" pitchFamily="18" charset="2"/>
              <a:buChar char=""/>
              <a:tabLst>
                <a:tab pos="381000" algn="l"/>
                <a:tab pos="11430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06500" marR="0" lvl="3" indent="-2921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 3" pitchFamily="18" charset="2"/>
              <a:buChar char=""/>
              <a:tabLst>
                <a:tab pos="3810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exportatorului</a:t>
            </a:r>
          </a:p>
          <a:p>
            <a:pPr marL="1206500" marR="0" lvl="3" indent="-2921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tabLst>
                <a:tab pos="381000" algn="l"/>
              </a:tabLst>
            </a:pPr>
            <a:r>
              <a:rPr lang="ro-RO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(banca avizatoare/notificatoare/plătitoare/negociatoare)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cea care îl (de)serveşte pe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beneficiarul</a:t>
            </a:r>
            <a:r>
              <a:rPr kumimoji="0" lang="ro-RO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(exportator)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85800"/>
            <a:ext cx="792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tabLst>
                <a:tab pos="381000" algn="l"/>
              </a:tabLst>
            </a:pPr>
            <a:r>
              <a:rPr lang="ro-RO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În derularea unui</a:t>
            </a:r>
            <a:r>
              <a:rPr lang="ro-RO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o-RO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acreditiv documentar (AD)</a:t>
            </a:r>
            <a:r>
              <a:rPr lang="ro-RO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sunt implicate </a:t>
            </a:r>
            <a:r>
              <a:rPr lang="ro-RO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 părţi</a:t>
            </a:r>
            <a:r>
              <a:rPr lang="ro-RO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1828800" y="914400"/>
            <a:ext cx="5352747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4" indent="-1828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b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Mecanismul derulării acreditivului  documentar</a:t>
            </a:r>
            <a:endParaRPr kumimoji="0" lang="en-US" b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93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3906" name="Group 2"/>
          <p:cNvGrpSpPr>
            <a:grpSpLocks noChangeAspect="1"/>
          </p:cNvGrpSpPr>
          <p:nvPr/>
        </p:nvGrpSpPr>
        <p:grpSpPr bwMode="auto">
          <a:xfrm>
            <a:off x="914399" y="1905000"/>
            <a:ext cx="7281333" cy="3733800"/>
            <a:chOff x="2308" y="5646"/>
            <a:chExt cx="7200" cy="3240"/>
          </a:xfrm>
        </p:grpSpPr>
        <p:sp>
          <p:nvSpPr>
            <p:cNvPr id="12393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308" y="5646"/>
              <a:ext cx="7200" cy="324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32" name="Rectangle 28"/>
            <p:cNvSpPr>
              <a:spLocks noChangeArrowheads="1"/>
            </p:cNvSpPr>
            <p:nvPr/>
          </p:nvSpPr>
          <p:spPr bwMode="auto">
            <a:xfrm>
              <a:off x="5908" y="8481"/>
              <a:ext cx="45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31" name="Rectangle 27"/>
            <p:cNvSpPr>
              <a:spLocks noChangeArrowheads="1"/>
            </p:cNvSpPr>
            <p:nvPr/>
          </p:nvSpPr>
          <p:spPr bwMode="auto">
            <a:xfrm>
              <a:off x="5908" y="794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9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30" name="Rectangle 26"/>
            <p:cNvSpPr>
              <a:spLocks noChangeArrowheads="1"/>
            </p:cNvSpPr>
            <p:nvPr/>
          </p:nvSpPr>
          <p:spPr bwMode="auto">
            <a:xfrm>
              <a:off x="5908" y="7536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29" name="Rectangle 25"/>
            <p:cNvSpPr>
              <a:spLocks noChangeArrowheads="1"/>
            </p:cNvSpPr>
            <p:nvPr/>
          </p:nvSpPr>
          <p:spPr bwMode="auto">
            <a:xfrm>
              <a:off x="8698" y="6861"/>
              <a:ext cx="45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11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28" name="Rectangle 24"/>
            <p:cNvSpPr>
              <a:spLocks noChangeArrowheads="1"/>
            </p:cNvSpPr>
            <p:nvPr/>
          </p:nvSpPr>
          <p:spPr bwMode="auto">
            <a:xfrm>
              <a:off x="7708" y="686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27" name="Rectangle 23"/>
            <p:cNvSpPr>
              <a:spLocks noChangeArrowheads="1"/>
            </p:cNvSpPr>
            <p:nvPr/>
          </p:nvSpPr>
          <p:spPr bwMode="auto">
            <a:xfrm>
              <a:off x="3838" y="6861"/>
              <a:ext cx="36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26" name="Rectangle 22"/>
            <p:cNvSpPr>
              <a:spLocks noChangeArrowheads="1"/>
            </p:cNvSpPr>
            <p:nvPr/>
          </p:nvSpPr>
          <p:spPr bwMode="auto">
            <a:xfrm>
              <a:off x="2848" y="686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25" name="Rectangle 21"/>
            <p:cNvSpPr>
              <a:spLocks noChangeArrowheads="1"/>
            </p:cNvSpPr>
            <p:nvPr/>
          </p:nvSpPr>
          <p:spPr bwMode="auto">
            <a:xfrm>
              <a:off x="5908" y="6456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24" name="Rectangle 20"/>
            <p:cNvSpPr>
              <a:spLocks noChangeArrowheads="1"/>
            </p:cNvSpPr>
            <p:nvPr/>
          </p:nvSpPr>
          <p:spPr bwMode="auto">
            <a:xfrm>
              <a:off x="5908" y="578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23" name="Text Box 19"/>
            <p:cNvSpPr txBox="1">
              <a:spLocks noChangeArrowheads="1"/>
            </p:cNvSpPr>
            <p:nvPr/>
          </p:nvSpPr>
          <p:spPr bwMode="auto">
            <a:xfrm>
              <a:off x="7168" y="6051"/>
              <a:ext cx="2160" cy="675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22" name="Text Box 18"/>
            <p:cNvSpPr txBox="1">
              <a:spLocks noChangeArrowheads="1"/>
            </p:cNvSpPr>
            <p:nvPr/>
          </p:nvSpPr>
          <p:spPr bwMode="auto">
            <a:xfrm>
              <a:off x="2308" y="6051"/>
              <a:ext cx="2430" cy="675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Exportator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21" name="Text Box 17"/>
            <p:cNvSpPr txBox="1">
              <a:spLocks noChangeArrowheads="1"/>
            </p:cNvSpPr>
            <p:nvPr/>
          </p:nvSpPr>
          <p:spPr bwMode="auto">
            <a:xfrm>
              <a:off x="2308" y="7671"/>
              <a:ext cx="2043" cy="1080"/>
            </a:xfrm>
            <a:prstGeom prst="rect">
              <a:avLst/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exportatorului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20" name="Text Box 16"/>
            <p:cNvSpPr txBox="1">
              <a:spLocks noChangeArrowheads="1"/>
            </p:cNvSpPr>
            <p:nvPr/>
          </p:nvSpPr>
          <p:spPr bwMode="auto">
            <a:xfrm>
              <a:off x="7348" y="7671"/>
              <a:ext cx="1980" cy="108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Banca importatorului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19" name="Line 15"/>
            <p:cNvSpPr>
              <a:spLocks noChangeShapeType="1"/>
            </p:cNvSpPr>
            <p:nvPr/>
          </p:nvSpPr>
          <p:spPr bwMode="auto">
            <a:xfrm>
              <a:off x="4918" y="6186"/>
              <a:ext cx="2250" cy="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8" name="Line 14"/>
            <p:cNvSpPr>
              <a:spLocks noChangeShapeType="1"/>
            </p:cNvSpPr>
            <p:nvPr/>
          </p:nvSpPr>
          <p:spPr bwMode="auto">
            <a:xfrm>
              <a:off x="4918" y="6456"/>
              <a:ext cx="225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7" name="Line 13"/>
            <p:cNvSpPr>
              <a:spLocks noChangeShapeType="1"/>
            </p:cNvSpPr>
            <p:nvPr/>
          </p:nvSpPr>
          <p:spPr bwMode="auto">
            <a:xfrm flipH="1">
              <a:off x="3208" y="6726"/>
              <a:ext cx="1" cy="8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6" name="Line 12"/>
            <p:cNvSpPr>
              <a:spLocks noChangeShapeType="1"/>
            </p:cNvSpPr>
            <p:nvPr/>
          </p:nvSpPr>
          <p:spPr bwMode="auto">
            <a:xfrm flipH="1">
              <a:off x="2668" y="6726"/>
              <a:ext cx="1" cy="81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lg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5" name="Line 11"/>
            <p:cNvSpPr>
              <a:spLocks noChangeShapeType="1"/>
            </p:cNvSpPr>
            <p:nvPr/>
          </p:nvSpPr>
          <p:spPr bwMode="auto">
            <a:xfrm>
              <a:off x="4558" y="8211"/>
              <a:ext cx="2790" cy="1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none" w="med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4" name="Line 10"/>
            <p:cNvSpPr>
              <a:spLocks noChangeShapeType="1"/>
            </p:cNvSpPr>
            <p:nvPr/>
          </p:nvSpPr>
          <p:spPr bwMode="auto">
            <a:xfrm>
              <a:off x="4558" y="7806"/>
              <a:ext cx="2790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lg" len="lg"/>
              <a:tailEnd type="non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3" name="Line 9"/>
            <p:cNvSpPr>
              <a:spLocks noChangeShapeType="1"/>
            </p:cNvSpPr>
            <p:nvPr/>
          </p:nvSpPr>
          <p:spPr bwMode="auto">
            <a:xfrm flipH="1">
              <a:off x="8608" y="6726"/>
              <a:ext cx="1" cy="81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 type="triangle" w="lg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2" name="Line 8"/>
            <p:cNvSpPr>
              <a:spLocks noChangeShapeType="1"/>
            </p:cNvSpPr>
            <p:nvPr/>
          </p:nvSpPr>
          <p:spPr bwMode="auto">
            <a:xfrm flipH="1">
              <a:off x="8068" y="6726"/>
              <a:ext cx="1" cy="81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1" name="Line 7"/>
            <p:cNvSpPr>
              <a:spLocks noChangeShapeType="1"/>
            </p:cNvSpPr>
            <p:nvPr/>
          </p:nvSpPr>
          <p:spPr bwMode="auto">
            <a:xfrm flipH="1">
              <a:off x="4288" y="6726"/>
              <a:ext cx="1" cy="81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lg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0" name="Line 6"/>
            <p:cNvSpPr>
              <a:spLocks noChangeShapeType="1"/>
            </p:cNvSpPr>
            <p:nvPr/>
          </p:nvSpPr>
          <p:spPr bwMode="auto">
            <a:xfrm flipH="1">
              <a:off x="3658" y="6726"/>
              <a:ext cx="1" cy="81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2308" y="686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08" name="Rectangle 4"/>
            <p:cNvSpPr>
              <a:spLocks noChangeArrowheads="1"/>
            </p:cNvSpPr>
            <p:nvPr/>
          </p:nvSpPr>
          <p:spPr bwMode="auto">
            <a:xfrm>
              <a:off x="3298" y="6861"/>
              <a:ext cx="27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07" name="Line 3"/>
            <p:cNvSpPr>
              <a:spLocks noChangeShapeType="1"/>
            </p:cNvSpPr>
            <p:nvPr/>
          </p:nvSpPr>
          <p:spPr bwMode="auto">
            <a:xfrm>
              <a:off x="4558" y="8481"/>
              <a:ext cx="279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non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609600" y="1219200"/>
            <a:ext cx="7924800" cy="4953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o-RO" b="1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ro-RO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Î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ncheierea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contractului internaţional de vânzare-cumpărare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includerea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modalităţii de plată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 documentar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importatorul-ordonator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dă ordin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sale în privinţa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deschiderii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(pe baza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disponibilului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care îl are deja în cont sau pe baza unui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care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îl acordă în acest scop)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deschiderea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înştiinţarea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exportatorului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avizarea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privire la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deschiderea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confirmarea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concordanţei datelor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clauzele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încheiat, precum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alte clauze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importatorul-ordonator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dar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contravin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spiritului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contractului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livrarea mărfurilor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conform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condiţiilor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vânzare-cumpărare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clauzelor convenite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762000" y="304800"/>
            <a:ext cx="762000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remiterea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dovedesc expedierea mărfurilor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 au fost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indicate în mod expres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 numărul de exemplare solicitat)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contravalorii mărfurilor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baza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(în cazul în care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domiciliat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ţara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vânzătorului-exportator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exportatorului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remite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importatorului-ordonator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debitând-o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 valuta prevăzută în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importatorului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pe baza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documentelor primite şi verificate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drept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corespunzătoare condiţiilor din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efectuează plata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creditând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exportatorului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importatorului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transmite documentele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către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 baza 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intra în posesia mărfurilor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85800" y="5257056"/>
            <a:ext cx="7924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Operaţiunile de derulare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 documentar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desfăşoară sub incidenţa unui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elaborat 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Camera Internaţională de la Paris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“Reguli şi uzanţe uniforme relative la acreditivele documentare”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“Publicaţia 500”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se aplică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numai dacă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părţile contractante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 referire expresă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acest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5334000"/>
            <a:ext cx="304800" cy="304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457200" y="304800"/>
            <a:ext cx="8458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Caracteristicile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 documentar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(ca tehnică de plată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internaţională)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685800" y="1371600"/>
            <a:ext cx="7924800" cy="25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207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poate pretinde plata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decât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 baza 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atestă îndeplinirea condiţiilor impuse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207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băncile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vor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decide plata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exclusiv pe baza 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ele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neavând sarcina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controleze mărfurile,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ci trebuie doar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verifice existenţa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conţinutul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acestora, respectiv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conformitatea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conţinutul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838200"/>
            <a:ext cx="4876800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o-RO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Formalismul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ro-RO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caracterul documentar</a:t>
            </a:r>
            <a:r>
              <a:rPr lang="ro-RO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495800"/>
            <a:ext cx="7772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lvl="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o-RO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obligaţiile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asumate de părţi, chiar dacă au ca temei un </a:t>
            </a:r>
            <a:r>
              <a:rPr lang="en-US" b="1" i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contract comercial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sunt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autonome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faţă de acesta, iar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întinderea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lor este cea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precizată de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marL="520700" lvl="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o-RO" b="1" i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Publicaţia 500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specifică faptul că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acreditivul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este o tranzacţie diferită de cea de </a:t>
            </a:r>
            <a:r>
              <a:rPr lang="en-US" b="1" i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vânzare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038600"/>
            <a:ext cx="6019800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o-RO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Independenţa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faţă de </a:t>
            </a:r>
            <a:r>
              <a:rPr lang="en-US" b="1" i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relaţia contractuală de bază</a:t>
            </a:r>
            <a:r>
              <a:rPr lang="ro-RO" b="1" i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327511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"/>
              <a:tabLst>
                <a:tab pos="228600" algn="l"/>
              </a:tabLst>
            </a:pP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Scadenţa</a:t>
            </a: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cambiei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poate fi exprimată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975955"/>
            <a:ext cx="838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 dată calendaristică fixă</a:t>
            </a:r>
            <a:r>
              <a:rPr lang="en-US" sz="1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- în textul </a:t>
            </a:r>
            <a:r>
              <a:rPr lang="en-US" sz="16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cambiei</a:t>
            </a:r>
            <a:r>
              <a:rPr lang="en-US" sz="16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este trecută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ziua, luna şi anul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când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se va face plata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; dacă anul este omis se consideră anul în care a fost emisă </a:t>
            </a:r>
            <a:r>
              <a:rPr lang="en-US" sz="16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cambia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, iar dacă luna menţionată a trecut, se consideră data din aceeaşi lună a anului următor celui în care a fost emisă</a:t>
            </a:r>
            <a:endParaRPr lang="ro-RO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2470665"/>
            <a:ext cx="838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la un anumit număr de zile de la data emiterii </a:t>
            </a:r>
            <a:r>
              <a:rPr lang="en-US" sz="16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cambiei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- (de regulă 30, 60, 90 sau 180 de zile)</a:t>
            </a:r>
            <a:r>
              <a:rPr lang="ro-RO" sz="160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calculul scadenţei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începe din ziua următoare emiterii, scadenţa fiind ultima zi a termenului astfel calculat</a:t>
            </a:r>
            <a:endParaRPr 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3400" y="3733800"/>
            <a:ext cx="838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la vedere</a:t>
            </a:r>
            <a:r>
              <a:rPr lang="en-US" sz="1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plata cambiei</a:t>
            </a: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se face prin prezentarea acesteia în orice moment după emitere, dar nu mai mult de 1 an de la emitere, scadenţa se poate preciza prin formule ca: </a:t>
            </a:r>
            <a:r>
              <a:rPr lang="en-US" sz="1600" b="1" i="1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“la vedere”, “la cerere”, “la prezentare”</a:t>
            </a:r>
            <a:r>
              <a:rPr lang="en-US" sz="1600" smtClean="0">
                <a:solidFill>
                  <a:srgbClr val="F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(dacă nu se precizează scadenţa, </a:t>
            </a:r>
            <a:r>
              <a:rPr lang="en-US" sz="16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cambia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este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plătibilă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vedere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)</a:t>
            </a:r>
            <a:endParaRPr 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33400" y="5215353"/>
            <a:ext cx="838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>
                <a:shade val="50000"/>
                <a:satMod val="103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la un anumit interval de la prezentarea spre acceptare</a:t>
            </a:r>
            <a:r>
              <a:rPr lang="en-US" sz="1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momentul plăţii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se stabileşte la un anumit număr de zile, săptămâni, luni din ziua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acceptării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date de </a:t>
            </a: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tras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acceptarea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reprezintă acordul </a:t>
            </a: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trasului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privind data şi suma de plată). Dacă </a:t>
            </a:r>
            <a:r>
              <a:rPr lang="en-US" sz="16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cambia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nu este acceptată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calculul scadenţei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se va face pornind de la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data protestului de neacceptare</a:t>
            </a:r>
            <a:endParaRPr 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152400" y="990600"/>
            <a:ext cx="304800" cy="304800"/>
          </a:xfrm>
          <a:prstGeom prst="rightArrow">
            <a:avLst/>
          </a:prstGeom>
          <a:solidFill>
            <a:srgbClr val="FFFF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152400" y="2514600"/>
            <a:ext cx="304800" cy="304800"/>
          </a:xfrm>
          <a:prstGeom prst="rightArrow">
            <a:avLst/>
          </a:prstGeom>
          <a:solidFill>
            <a:srgbClr val="FFFF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52400" y="3733800"/>
            <a:ext cx="304800" cy="304800"/>
          </a:xfrm>
          <a:prstGeom prst="rightArrow">
            <a:avLst/>
          </a:prstGeom>
          <a:solidFill>
            <a:srgbClr val="FFFF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152400" y="5181600"/>
            <a:ext cx="304800" cy="304800"/>
          </a:xfrm>
          <a:prstGeom prst="rightArrow">
            <a:avLst/>
          </a:prstGeom>
          <a:solidFill>
            <a:srgbClr val="FFFF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533400" y="762000"/>
            <a:ext cx="8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Fermitatea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angajamentului bancar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angajează să efectueze plata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în conformitate cu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instrucţiunile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iar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angajamentul său rămâne ferm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până când, eventual, primeşte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alte instrucţiuni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decât cele iniţiale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Adaptabilitatea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o-RO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tipologie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adecvat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diferitelor operaţiuni de comerţ exterior 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Siguranţa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asigură protejarea intereselor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tuturor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părţilor implicate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siguranţa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că, în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condiţiile respectării obligaţiilor însrise în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 încasa contravaloarea mărfii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asigurat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că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plata mărfii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se va face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decât după ce documentele precizate în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(care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atestă expedierea mărfii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vor fi depuse la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plătitoare(exportatorului)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emitentă (importatorului)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protejată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gajul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asupra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documentelor de livrare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381000" y="990600"/>
            <a:ext cx="81610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" algn="l"/>
              </a:tabLst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Documentele ce pot fi solicitate în mod uzual în cazul utilizării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 documentar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838200" y="1794303"/>
            <a:ext cx="7543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 comerciale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identificare cantitativă, calitativă şi valorică a mărfurilor livrate: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factura externă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emisă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pe baza căreia se efectuează plata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factura consulară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vizată sau legalizată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reprezentanţa diplomatică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ţării importatorului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ţara exportatorului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 are ca scop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confirme că marfa importată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originară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ţara exportatorului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factura proforma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transmisă de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înainte de expedierea mărfurilor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715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 de transport:</a:t>
            </a:r>
            <a:endParaRPr kumimoji="0" lang="ro-RO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conosamentul maritim sau fluvial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duplicatul scrisorii de trăsură internaţionale</a:t>
            </a:r>
          </a:p>
          <a:p>
            <a:pPr marL="5715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scrisoarea de trăsură internaţională pentru trafic rutier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514" y="1"/>
            <a:ext cx="750868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800600"/>
            <a:ext cx="7620000" cy="17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262" y="457200"/>
            <a:ext cx="88197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399"/>
            <a:ext cx="5410200" cy="660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844824" cy="678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762000" y="1295400"/>
            <a:ext cx="7620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 de asigurare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în cazul în care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condiţia de livrare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prevede ca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obligaţie a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exportatorului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asigura mărfurile pe parcurs internaţional:</a:t>
            </a:r>
            <a:endParaRPr kumimoji="0" lang="ro-RO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poliţa sau certificatul de asigurare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notele de acoperire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certificate de asigurare provizorii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o-RO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</a:pP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Documente care atestă calitatea, cantitatea şi originea mărfurilor</a:t>
            </a:r>
            <a:r>
              <a:rPr kumimoji="0" lang="ro-RO" b="1" i="1" u="none" strike="noStrike" cap="none" normalizeH="0" baseline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"/>
              </a:buBlip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procesul verbal de recepţie calitativă şi cantitativă a mărfurilor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buletinul de analiză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certificatul fitosanitar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certificatul sanitar-veterinar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certificatul de garanţie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certificatul de origine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1000" y="304800"/>
            <a:ext cx="81610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</a:pPr>
            <a:r>
              <a:rPr lang="en-US" b="1" i="1" smtClean="0">
                <a:latin typeface="Arial" pitchFamily="34" charset="0"/>
                <a:cs typeface="Arial" pitchFamily="34" charset="0"/>
              </a:rPr>
              <a:t>Elemente specifice a căror cunoaştere condiţionează funcţionarea corespunzătoare a 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acreditivului documentar 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762000" y="1817132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14400" algn="l"/>
              </a:tabLst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partenerii pot conveni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contractul de bază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că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domiciliat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o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din: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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ţara exportatorului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avantajează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exportator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acesta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nefiind nevoit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să  </a:t>
            </a:r>
          </a:p>
          <a:p>
            <a:pPr marL="457200" marR="0" lvl="1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>
                <a:tab pos="914400" algn="l"/>
              </a:tabLst>
            </a:pPr>
            <a:r>
              <a:rPr lang="en-US" sz="16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aştepte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timpul de curier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între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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ţara importatorului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"/>
              <a:tabLst>
                <a:tab pos="9144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ţară terţă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4572000"/>
            <a:ext cx="76962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144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conform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Art. 39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Publicaţia 500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valoarea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poate exprima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astfel: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 3" pitchFamily="18" charset="2"/>
              <a:buChar char=""/>
              <a:tabLst>
                <a:tab pos="9144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indicarea cu aproximaţie 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sumei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folosind expresiile: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“în jur de”, “aproximativ”, “circa”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 3" pitchFamily="18" charset="2"/>
              <a:buChar char=""/>
              <a:tabLst>
                <a:tab pos="9144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indicarea unei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sume superioare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 folosind expresia: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“până la concurenţa sumei”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 3" pitchFamily="18" charset="2"/>
              <a:buChar char=""/>
              <a:tabLst>
                <a:tab pos="9144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printr-o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sumă fixă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8458200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Domicilierea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lang="en-US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→ locul unde urmează să aibe loc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plata </a:t>
            </a:r>
          </a:p>
          <a:p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acreditivului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657600"/>
            <a:ext cx="8382000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Valoarea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lang="en-US" b="1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suma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în valută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menţionată în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instrucţiunile pe care le dă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ordonatorul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băncii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sale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şi care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urmează a fi plătită contra                     documentelor </a:t>
            </a:r>
            <a:r>
              <a:rPr lang="en-US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exportatorului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381000" y="2590800"/>
            <a:ext cx="8153400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dacă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acreditiv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este precizat termenul de predare a documentelor la bancă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acesta este considerat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21 de zile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 emiterii documentului de transport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(data se referă la documentele prezentate, nu expediate)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după această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dată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banca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refuză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plata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iar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prelungirea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valabilităţii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acreditivului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nu se face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decât din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ordinul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ordonatorului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termenul de livrare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stabilit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contract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trebuie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să se regăsească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în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documentul de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transport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,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atestă expedierea mărfii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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depăşirea acestui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termen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înseamnă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neîndeplinirea obligaţiilor contractuale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şi deci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încetarea obligaţiei de plată în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cadrul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acreditivului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305800" cy="133882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Valabilitatea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→ reprezintă </a:t>
            </a:r>
            <a:r>
              <a:rPr lang="en-US" b="1" i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termenul limită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până la care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i="1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exportatorul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rebuie să prezinte documentele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la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ghişeele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băncii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unde este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domiciliat</a:t>
            </a:r>
            <a:r>
              <a:rPr lang="en-US" b="1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acreditivul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A41-FF18-4739-AFF7-5FBBD63A8C9D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381000" y="2057400"/>
            <a:ext cx="82296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acreditivul revocabil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poate fi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modificat sau anulat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banca emitentă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fără niciun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preaviz către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acreditivul irevocabil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presupune un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angajament ferm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emitente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executa plata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negocia documentele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 poate fi modificat sau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anulat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decât cu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acordul tuturor părţilor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→ reprezintă pentru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beneficiar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certitudine absolută privind plata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cu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condiţia prezentării tuturor documentelor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prevăzute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şi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confirmării tuturor celorlalte condiţii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acreditivul irevocabil confirmat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cel în care la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angajamentul irevocabil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emitente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adaugă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angajament egal ca valoare şi condiţii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băncii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1600" b="1" i="1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confirmatoare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(din ţara exportatorului)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914400"/>
            <a:ext cx="7696200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Natura angajamentului bancar al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acreditivului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→ acesta poate fi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revocabil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irevocabil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şi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irevocabil confirmat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1016</TotalTime>
  <Words>10964</Words>
  <Application>Microsoft Office PowerPoint</Application>
  <PresentationFormat>On-screen Show (4:3)</PresentationFormat>
  <Paragraphs>1141</Paragraphs>
  <Slides>121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3" baseType="lpstr">
      <vt:lpstr>Flow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Adi</dc:creator>
  <cp:lastModifiedBy>Adi</cp:lastModifiedBy>
  <cp:revision>104</cp:revision>
  <dcterms:created xsi:type="dcterms:W3CDTF">2008-12-10T11:55:45Z</dcterms:created>
  <dcterms:modified xsi:type="dcterms:W3CDTF">2010-11-18T12:29:09Z</dcterms:modified>
</cp:coreProperties>
</file>