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3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15446-4241-472C-9C18-C644F24B4627}" type="datetimeFigureOut">
              <a:rPr lang="en-US" smtClean="0"/>
              <a:pPr/>
              <a:t>10/7/2010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DC471-F1EE-4A0A-B6B7-BE1B58CC3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C55E-90B0-424C-A884-94DB8AC4E7F2}" type="datetime1">
              <a:rPr lang="en-US" smtClean="0"/>
              <a:pPr/>
              <a:t>10/7/2010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B66EE-098D-402F-A80F-50B6AEA3DA19}" type="datetime1">
              <a:rPr lang="en-US" smtClean="0"/>
              <a:pPr/>
              <a:t>10/7/2010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C622-DF7D-4A1D-90A3-2F1F99C134A1}" type="datetime1">
              <a:rPr lang="en-US" smtClean="0"/>
              <a:pPr/>
              <a:t>10/7/2010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8CB84-26D3-42D2-8F11-010007D8E866}" type="datetime1">
              <a:rPr lang="en-US" smtClean="0"/>
              <a:pPr/>
              <a:t>10/7/2010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97E44-C99B-47B1-98EE-F0A684A05C7D}" type="datetime1">
              <a:rPr lang="en-US" smtClean="0"/>
              <a:pPr/>
              <a:t>10/7/2010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3A94-0E9B-472A-B4E4-1955AF78E53A}" type="datetime1">
              <a:rPr lang="en-US" smtClean="0"/>
              <a:pPr/>
              <a:t>10/7/2010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C82C-C209-4160-B5DA-2F4833D3A3CE}" type="datetime1">
              <a:rPr lang="en-US" smtClean="0"/>
              <a:pPr/>
              <a:t>10/7/2010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4B47-430A-4007-8C73-A75D49EE7B9D}" type="datetime1">
              <a:rPr lang="en-US" smtClean="0"/>
              <a:pPr/>
              <a:t>10/7/2010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5A27-46DB-4D87-B1AE-4FBEA111895D}" type="datetime1">
              <a:rPr lang="en-US" smtClean="0"/>
              <a:pPr/>
              <a:t>10/7/2010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3981-4976-4458-8117-D16EF5541E8D}" type="datetime1">
              <a:rPr lang="en-US" smtClean="0"/>
              <a:pPr/>
              <a:t>10/7/2010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29B0E-9F3A-4EDC-8768-15CBA656FC10}" type="datetime1">
              <a:rPr lang="en-US" smtClean="0"/>
              <a:pPr/>
              <a:t>10/7/2010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74CA583-AF45-42DC-85D0-0F0504E0CD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98390F-E1C8-4A90-877C-315C7FD09312}" type="datetime1">
              <a:rPr lang="en-US" smtClean="0"/>
              <a:pPr/>
              <a:t>10/7/2010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4CA583-AF45-42DC-85D0-0F0504E0CDF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990600"/>
            <a:ext cx="8458200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CAP I.  ÎNTREPRINDEREA  - </a:t>
            </a:r>
            <a:r>
              <a:rPr lang="en-US" sz="2400" b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COMPONENTĂ DE </a:t>
            </a:r>
            <a:r>
              <a:rPr lang="en-US" sz="2400" b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BAZĂ  A </a:t>
            </a:r>
            <a:r>
              <a:rPr lang="en-US" sz="2400" b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UNUI </a:t>
            </a:r>
            <a:r>
              <a:rPr lang="en-US" sz="2400" b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SISTEM DE PRODUCŢIE</a:t>
            </a:r>
            <a:endParaRPr lang="en-US" sz="2400" b="1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" y="2133600"/>
            <a:ext cx="8153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b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1.1 Scurtă prezentare a evoluţiei sistemelor de producţie</a:t>
            </a:r>
          </a:p>
        </p:txBody>
      </p:sp>
      <p:sp>
        <p:nvSpPr>
          <p:cNvPr id="9" name="Rectangle 8"/>
          <p:cNvSpPr/>
          <p:nvPr/>
        </p:nvSpPr>
        <p:spPr>
          <a:xfrm>
            <a:off x="533400" y="2895600"/>
            <a:ext cx="8229600" cy="1015663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it-IT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Tratarea </a:t>
            </a:r>
            <a:r>
              <a:rPr lang="it-IT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sistemică </a:t>
            </a:r>
            <a:r>
              <a:rPr lang="it-IT" sz="2000">
                <a:latin typeface="Arial" pitchFamily="34" charset="0"/>
                <a:cs typeface="Arial" pitchFamily="34" charset="0"/>
              </a:rPr>
              <a:t>a unei unităţi de producţie presupune </a:t>
            </a:r>
            <a:r>
              <a:rPr lang="it-IT" sz="2000" b="1" i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determinarea</a:t>
            </a:r>
            <a:r>
              <a:rPr lang="ro-RO" sz="2000" b="1" i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interacţiunilor </a:t>
            </a:r>
            <a:r>
              <a:rPr lang="en-US" sz="2000" b="1" i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dintre diversele subsisteme</a:t>
            </a:r>
            <a:r>
              <a:rPr lang="en-US" sz="2000">
                <a:latin typeface="Arial" pitchFamily="34" charset="0"/>
                <a:cs typeface="Arial" pitchFamily="34" charset="0"/>
              </a:rPr>
              <a:t> şi </a:t>
            </a:r>
            <a:r>
              <a:rPr lang="en-US" sz="2000" b="1" i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structuri componente </a:t>
            </a:r>
            <a:r>
              <a:rPr lang="en-US" sz="2000">
                <a:latin typeface="Arial" pitchFamily="34" charset="0"/>
                <a:cs typeface="Arial" pitchFamily="34" charset="0"/>
              </a:rPr>
              <a:t>ale acesteia.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3400" y="4038600"/>
            <a:ext cx="8153400" cy="1015663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 În </a:t>
            </a:r>
            <a:r>
              <a:rPr lang="en-US" sz="2000">
                <a:latin typeface="Arial" pitchFamily="34" charset="0"/>
                <a:cs typeface="Arial" pitchFamily="34" charset="0"/>
              </a:rPr>
              <a:t>general, prin </a:t>
            </a:r>
            <a:r>
              <a:rPr lang="en-US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sistem</a:t>
            </a:r>
            <a:r>
              <a:rPr lang="en-US" sz="2000">
                <a:latin typeface="Arial" pitchFamily="34" charset="0"/>
                <a:cs typeface="Arial" pitchFamily="34" charset="0"/>
              </a:rPr>
              <a:t> se înţelege un </a:t>
            </a:r>
            <a:r>
              <a:rPr lang="en-US" sz="2000" b="1" i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ansamblu de elemente aflate </a:t>
            </a:r>
            <a:r>
              <a:rPr lang="en-US" sz="2000" b="1" i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într-o </a:t>
            </a:r>
            <a:r>
              <a:rPr lang="vi-VN" sz="2000" b="1" i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relaţie </a:t>
            </a:r>
            <a:r>
              <a:rPr lang="vi-VN" sz="2000" b="1" i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 interdependenţa şi interacţiune reciprocă</a:t>
            </a:r>
            <a:r>
              <a:rPr lang="vi-VN" sz="2000">
                <a:latin typeface="Arial" pitchFamily="34" charset="0"/>
                <a:cs typeface="Arial" pitchFamily="34" charset="0"/>
              </a:rPr>
              <a:t>, formând un </a:t>
            </a:r>
            <a:r>
              <a:rPr lang="vi-VN" sz="2000" b="1" i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tot organizat </a:t>
            </a:r>
            <a:r>
              <a:rPr lang="vi-VN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şi</a:t>
            </a:r>
            <a:r>
              <a:rPr lang="en-US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funcţional</a:t>
            </a:r>
            <a:r>
              <a:rPr lang="en-US" sz="200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9600" y="5380672"/>
            <a:ext cx="8153400" cy="1323439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Sistemele</a:t>
            </a:r>
            <a:r>
              <a:rPr lang="pt-BR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>
                <a:latin typeface="Arial" pitchFamily="34" charset="0"/>
                <a:cs typeface="Arial" pitchFamily="34" charset="0"/>
              </a:rPr>
              <a:t>sunt caracterizate de trei elemente, şi anume:</a:t>
            </a:r>
          </a:p>
          <a:p>
            <a:r>
              <a:rPr lang="en-US" sz="2000" b="1" i="1">
                <a:latin typeface="Arial" pitchFamily="34" charset="0"/>
                <a:cs typeface="Arial" pitchFamily="34" charset="0"/>
              </a:rPr>
              <a:t>a) </a:t>
            </a:r>
            <a:r>
              <a:rPr lang="en-US" sz="2000" b="1" i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obiective</a:t>
            </a:r>
            <a:r>
              <a:rPr lang="en-US" sz="2000" b="1" i="1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2000" b="1" i="1">
                <a:latin typeface="Arial" pitchFamily="34" charset="0"/>
                <a:cs typeface="Arial" pitchFamily="34" charset="0"/>
              </a:rPr>
              <a:t>b) </a:t>
            </a:r>
            <a:r>
              <a:rPr lang="en-US" sz="2000" b="1" i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sarcini</a:t>
            </a:r>
            <a:r>
              <a:rPr lang="en-US" sz="2000" b="1" i="1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en-US" sz="2000" b="1" i="1">
                <a:latin typeface="Arial" pitchFamily="34" charset="0"/>
                <a:cs typeface="Arial" pitchFamily="34" charset="0"/>
              </a:rPr>
              <a:t>c) </a:t>
            </a:r>
            <a:r>
              <a:rPr lang="en-US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funcţii</a:t>
            </a:r>
            <a:r>
              <a:rPr lang="en-US" sz="2000" i="1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066800" y="1600200"/>
            <a:ext cx="76200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000">
                <a:latin typeface="Arial" pitchFamily="34" charset="0"/>
                <a:cs typeface="Arial" pitchFamily="34" charset="0"/>
              </a:rPr>
              <a:t>În cadrul oricărei economii, </a:t>
            </a:r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întreprinderea</a:t>
            </a:r>
            <a:r>
              <a:rPr lang="vi-VN" sz="2000">
                <a:latin typeface="Arial" pitchFamily="34" charset="0"/>
                <a:cs typeface="Arial" pitchFamily="34" charset="0"/>
              </a:rPr>
              <a:t> urmăreşte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realizarea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următoarelor </a:t>
            </a:r>
            <a:r>
              <a:rPr lang="vi-VN" sz="2000">
                <a:latin typeface="Arial" pitchFamily="34" charset="0"/>
                <a:cs typeface="Arial" pitchFamily="34" charset="0"/>
              </a:rPr>
              <a:t>obiective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: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economic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;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social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 3" pitchFamily="18" charset="2"/>
              <a:buChar char=""/>
            </a:pPr>
            <a:r>
              <a:rPr lang="vi-VN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Obiectivul economic </a:t>
            </a:r>
            <a:r>
              <a:rPr lang="vi-VN" sz="2000" i="1">
                <a:latin typeface="Arial" pitchFamily="34" charset="0"/>
                <a:cs typeface="Arial" pitchFamily="34" charset="0"/>
              </a:rPr>
              <a:t>se concretizează în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:</a:t>
            </a:r>
            <a:endParaRPr lang="ro-RO" sz="2000" i="1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vi-VN" sz="2000" i="1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optimizarea </a:t>
            </a:r>
            <a:r>
              <a:rPr lang="vi-VN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permanentă </a:t>
            </a:r>
            <a:r>
              <a:rPr lang="vi-VN" sz="2000">
                <a:latin typeface="Arial" pitchFamily="34" charset="0"/>
                <a:cs typeface="Arial" pitchFamily="34" charset="0"/>
              </a:rPr>
              <a:t>a combinării factorilor de producţie utilizaţi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în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vederea </a:t>
            </a:r>
            <a:r>
              <a:rPr lang="it-IT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obţinerii celor mai bune rezultate economice cu costuri cât mai</a:t>
            </a: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reduse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 şi </a:t>
            </a:r>
            <a:r>
              <a:rPr lang="vi-VN" sz="2000">
                <a:latin typeface="Arial" pitchFamily="34" charset="0"/>
                <a:cs typeface="Arial" pitchFamily="34" charset="0"/>
              </a:rPr>
              <a:t>având în permanenţă în vedere </a:t>
            </a:r>
            <a:r>
              <a:rPr lang="vi-VN" sz="2000" b="1" i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situaţia pieţelor de </a:t>
            </a:r>
            <a:r>
              <a:rPr lang="vi-VN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aprovizionare şi</a:t>
            </a:r>
            <a:r>
              <a:rPr lang="ro-RO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desfacere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;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endParaRPr lang="en-US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distribuirea </a:t>
            </a:r>
            <a:r>
              <a:rPr lang="en-US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veniturilor </a:t>
            </a:r>
            <a:r>
              <a:rPr lang="en-US" sz="2000">
                <a:latin typeface="Arial" pitchFamily="34" charset="0"/>
                <a:cs typeface="Arial" pitchFamily="34" charset="0"/>
              </a:rPr>
              <a:t>obţinute din procesul de producţie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.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81000" y="1676400"/>
            <a:ext cx="533400" cy="228600"/>
          </a:xfrm>
          <a:prstGeom prst="rightArrow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62000" y="1066800"/>
            <a:ext cx="79248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 3" pitchFamily="18" charset="2"/>
              <a:buChar char="a"/>
            </a:pPr>
            <a:r>
              <a:rPr lang="vi-VN" sz="2000" b="1" i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Obiectivul social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este determinat de faptul că activitatea oricărei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întreprinderi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 se desfăşoară într-un </a:t>
            </a:r>
            <a:r>
              <a:rPr lang="vi-VN" sz="2000" b="1" i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context social dat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.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o-RO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vi-VN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Rolul social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al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întreprinderii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se manifestă: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vi-VN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o-RO" sz="20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faţ</a:t>
            </a: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ă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de salariaţi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,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deoarece aceştia îşi consumă o mare parte din timpul lor în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cadrul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întreprinderii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 unde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trebuie să existe condiţii favorabile atât din punct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 vedere al muncii desfăşurate cât şi din punct de vedere al salarizării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acestora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. Prin m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ă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surile întreprinse, managerii trebuie să creeze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condiţii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favorabile pentru promovarea atât a personalului cât şi a tehnologiei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.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endParaRPr lang="it-IT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faţă de consumatori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,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pentru care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întreprinderea industrială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trebuie să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producă cele mai bune produse şi servicii cerute de către aceştia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; pentru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aceasta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,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întreprinderea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trebuie să furnizeze o informaţie cât mai completă şi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obiectivă asupra produselor sale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, prin politici de publicitate şi reclamă cât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mai adecvate.</a:t>
            </a:r>
            <a:endParaRPr lang="en-US" sz="2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600" y="1676400"/>
            <a:ext cx="8229600" cy="4093428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o-RO" sz="2000" b="1" i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Obiectivul </a:t>
            </a:r>
            <a:r>
              <a:rPr lang="en-US" sz="2000" b="1" i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social </a:t>
            </a:r>
            <a:r>
              <a:rPr lang="en-US" sz="2000">
                <a:latin typeface="Arial" pitchFamily="34" charset="0"/>
                <a:cs typeface="Arial" pitchFamily="34" charset="0"/>
              </a:rPr>
              <a:t>este tot mai mult asociat </a:t>
            </a:r>
            <a:r>
              <a:rPr lang="en-US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întreprinderilor moderne</a:t>
            </a:r>
            <a:r>
              <a:rPr lang="en-US" sz="2000">
                <a:latin typeface="Arial" pitchFamily="34" charset="0"/>
                <a:cs typeface="Arial" pitchFamily="34" charset="0"/>
              </a:rPr>
              <a:t>. 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o-RO" sz="20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smtClean="0">
                <a:latin typeface="Arial" pitchFamily="34" charset="0"/>
                <a:cs typeface="Arial" pitchFamily="34" charset="0"/>
              </a:rPr>
              <a:t>Din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acest </a:t>
            </a:r>
            <a:r>
              <a:rPr lang="vi-VN" sz="2000">
                <a:latin typeface="Arial" pitchFamily="34" charset="0"/>
                <a:cs typeface="Arial" pitchFamily="34" charset="0"/>
              </a:rPr>
              <a:t>punct de vedere o </a:t>
            </a:r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întreprindere</a:t>
            </a:r>
            <a:r>
              <a:rPr lang="vi-VN" sz="2000">
                <a:latin typeface="Arial" pitchFamily="34" charset="0"/>
                <a:cs typeface="Arial" pitchFamily="34" charset="0"/>
              </a:rPr>
              <a:t> trebuie să găsească un răspuns adecvat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la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următoarele </a:t>
            </a:r>
            <a:r>
              <a:rPr lang="vi-VN" sz="2000">
                <a:latin typeface="Arial" pitchFamily="34" charset="0"/>
                <a:cs typeface="Arial" pitchFamily="34" charset="0"/>
              </a:rPr>
              <a:t>probleme: 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lphaLcParenR"/>
            </a:pPr>
            <a:r>
              <a:rPr lang="vi-VN" sz="2000" b="1" i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inflaţia</a:t>
            </a:r>
            <a:r>
              <a:rPr lang="vi-VN" sz="2000" b="1" i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endParaRPr lang="ro-RO" sz="2000" b="1" i="1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lphaLcParenR"/>
            </a:pPr>
            <a:endParaRPr lang="ro-RO" sz="2000" b="1" i="1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lphaLcParenR"/>
            </a:pPr>
            <a:r>
              <a:rPr lang="vi-VN" sz="2000" b="1" i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managementul </a:t>
            </a:r>
            <a:r>
              <a:rPr lang="vi-VN" sz="2000" b="1" i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cu faţă umană, </a:t>
            </a:r>
            <a:endParaRPr lang="ro-RO" sz="2000" b="1" i="1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lphaLcParenR"/>
            </a:pPr>
            <a:endParaRPr lang="ro-RO" sz="2000" b="1" i="1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lphaLcParenR"/>
            </a:pP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protecţia </a:t>
            </a:r>
            <a:r>
              <a:rPr lang="vi-VN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mediului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şi</a:t>
            </a: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consumatorilor </a:t>
            </a:r>
            <a:endParaRPr lang="ro-RO" sz="2000" b="1" i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lphaLcParenR"/>
            </a:pPr>
            <a:endParaRPr lang="ro-RO" sz="2000" b="1" i="1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lphaLcParenR"/>
            </a:pP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criza de energie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990600"/>
            <a:ext cx="1936749" cy="4001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Wingdings"/>
              </a:rPr>
              <a:t> </a:t>
            </a:r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Observaţi</a:t>
            </a:r>
            <a:r>
              <a:rPr lang="ro-RO" sz="2000" b="1" i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lang="en-US" sz="200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52400" y="762000"/>
            <a:ext cx="8686800" cy="59093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 algn="just"/>
            <a:r>
              <a:rPr lang="ro-RO" b="1" i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en-US" b="1" i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Inflaţia </a:t>
            </a:r>
            <a:r>
              <a:rPr lang="en-US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apare ca un fenomen de creştere a preţurilor sau ca o depreciere </a:t>
            </a:r>
            <a:r>
              <a:rPr lang="en-US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o-RO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puterii </a:t>
            </a:r>
            <a:r>
              <a:rPr lang="vi-VN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 cumpărare.</a:t>
            </a:r>
            <a:r>
              <a:rPr lang="vi-VN">
                <a:latin typeface="Arial" pitchFamily="34" charset="0"/>
                <a:cs typeface="Arial" pitchFamily="34" charset="0"/>
              </a:rPr>
              <a:t> Ca urmare a creşterii preţurilor apar modificări </a:t>
            </a:r>
            <a:r>
              <a:rPr lang="vi-VN" smtClean="0">
                <a:latin typeface="Arial" pitchFamily="34" charset="0"/>
                <a:cs typeface="Arial" pitchFamily="34" charset="0"/>
              </a:rPr>
              <a:t>în</a:t>
            </a:r>
            <a:r>
              <a:rPr lang="ro-RO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mtClean="0">
                <a:latin typeface="Arial" pitchFamily="34" charset="0"/>
                <a:cs typeface="Arial" pitchFamily="34" charset="0"/>
              </a:rPr>
              <a:t>comportamentul </a:t>
            </a:r>
            <a:r>
              <a:rPr lang="en-US">
                <a:latin typeface="Arial" pitchFamily="34" charset="0"/>
                <a:cs typeface="Arial" pitchFamily="34" charset="0"/>
              </a:rPr>
              <a:t>consumatorilor, aceştia reducându-şi drastic nevoile de </a:t>
            </a:r>
            <a:r>
              <a:rPr lang="en-US" smtClean="0">
                <a:latin typeface="Arial" pitchFamily="34" charset="0"/>
                <a:cs typeface="Arial" pitchFamily="34" charset="0"/>
              </a:rPr>
              <a:t>consum</a:t>
            </a:r>
            <a:r>
              <a:rPr lang="ro-RO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mtClean="0">
                <a:latin typeface="Arial" pitchFamily="34" charset="0"/>
                <a:cs typeface="Arial" pitchFamily="34" charset="0"/>
              </a:rPr>
              <a:t>faţă </a:t>
            </a:r>
            <a:r>
              <a:rPr lang="vi-VN">
                <a:latin typeface="Arial" pitchFamily="34" charset="0"/>
                <a:cs typeface="Arial" pitchFamily="34" charset="0"/>
              </a:rPr>
              <a:t>de anumite produse, boicotând în acest fel pieţele de desfacere ale </a:t>
            </a:r>
            <a:r>
              <a:rPr lang="vi-VN" smtClean="0">
                <a:latin typeface="Arial" pitchFamily="34" charset="0"/>
                <a:cs typeface="Arial" pitchFamily="34" charset="0"/>
              </a:rPr>
              <a:t>anumitor</a:t>
            </a:r>
            <a:r>
              <a:rPr lang="ro-RO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mtClean="0">
                <a:latin typeface="Arial" pitchFamily="34" charset="0"/>
                <a:cs typeface="Arial" pitchFamily="34" charset="0"/>
              </a:rPr>
              <a:t>producători</a:t>
            </a:r>
            <a:r>
              <a:rPr lang="vi-VN">
                <a:latin typeface="Arial" pitchFamily="34" charset="0"/>
                <a:cs typeface="Arial" pitchFamily="34" charset="0"/>
              </a:rPr>
              <a:t>. Apare astfel </a:t>
            </a:r>
            <a:r>
              <a:rPr lang="vi-VN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necesitatea adaptării producătorilor la noile condiţii </a:t>
            </a:r>
            <a:r>
              <a:rPr lang="vi-VN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</a:t>
            </a:r>
            <a:r>
              <a:rPr lang="ro-RO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piaţă </a:t>
            </a:r>
            <a:r>
              <a:rPr lang="vi-VN">
                <a:latin typeface="Arial" pitchFamily="34" charset="0"/>
                <a:cs typeface="Arial" pitchFamily="34" charset="0"/>
              </a:rPr>
              <a:t>influenţate de </a:t>
            </a:r>
            <a:r>
              <a:rPr lang="vi-VN" b="1" i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fenomenul inflaţiei</a:t>
            </a:r>
            <a:r>
              <a:rPr lang="vi-VN" smtClean="0">
                <a:latin typeface="Arial" pitchFamily="34" charset="0"/>
                <a:cs typeface="Arial" pitchFamily="34" charset="0"/>
              </a:rPr>
              <a:t>.</a:t>
            </a:r>
            <a:endParaRPr lang="ro-RO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vi-VN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b) </a:t>
            </a:r>
            <a:r>
              <a:rPr lang="vi-VN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Managementul </a:t>
            </a:r>
            <a:r>
              <a:rPr lang="vi-VN" b="1" i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cu faţă umană </a:t>
            </a:r>
            <a:r>
              <a:rPr lang="vi-VN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presupune luarea în considerare nu numai </a:t>
            </a:r>
            <a:r>
              <a:rPr lang="vi-VN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o-RO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ro-RO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factorilor </a:t>
            </a:r>
            <a:r>
              <a:rPr lang="en-US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organizaţionali ci şi a factorului uman</a:t>
            </a:r>
            <a:r>
              <a:rPr lang="en-US">
                <a:latin typeface="Arial" pitchFamily="34" charset="0"/>
                <a:cs typeface="Arial" pitchFamily="34" charset="0"/>
              </a:rPr>
              <a:t>; cu alte cuvinte managementul </a:t>
            </a:r>
            <a:r>
              <a:rPr lang="en-US" smtClean="0">
                <a:latin typeface="Arial" pitchFamily="34" charset="0"/>
                <a:cs typeface="Arial" pitchFamily="34" charset="0"/>
              </a:rPr>
              <a:t>cu</a:t>
            </a:r>
            <a:r>
              <a:rPr lang="ro-RO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ro-RO">
                <a:latin typeface="Arial" pitchFamily="34" charset="0"/>
                <a:cs typeface="Arial" pitchFamily="34" charset="0"/>
              </a:rPr>
              <a:t> </a:t>
            </a:r>
            <a:r>
              <a:rPr lang="ro-RO" smtClean="0">
                <a:latin typeface="Arial" pitchFamily="34" charset="0"/>
                <a:cs typeface="Arial" pitchFamily="34" charset="0"/>
              </a:rPr>
              <a:t>   </a:t>
            </a:r>
            <a:r>
              <a:rPr lang="vi-VN" smtClean="0">
                <a:latin typeface="Arial" pitchFamily="34" charset="0"/>
                <a:cs typeface="Arial" pitchFamily="34" charset="0"/>
              </a:rPr>
              <a:t>faţă </a:t>
            </a:r>
            <a:r>
              <a:rPr lang="vi-VN">
                <a:latin typeface="Arial" pitchFamily="34" charset="0"/>
                <a:cs typeface="Arial" pitchFamily="34" charset="0"/>
              </a:rPr>
              <a:t>umană implică </a:t>
            </a:r>
            <a:r>
              <a:rPr lang="vi-VN" b="1" i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crearea unui echilibru între obiectivele de producţie </a:t>
            </a:r>
            <a:r>
              <a:rPr lang="vi-VN" b="1" i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şi</a:t>
            </a:r>
            <a:r>
              <a:rPr lang="ro-RO" b="1" i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ro-RO" b="1" i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b="1" i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b="1" i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rentabilitate </a:t>
            </a:r>
            <a:r>
              <a:rPr lang="en-US" b="1" i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şi dorinţele salariaţilor</a:t>
            </a:r>
            <a:r>
              <a:rPr lang="en-US" smtClean="0">
                <a:latin typeface="Arial" pitchFamily="34" charset="0"/>
                <a:cs typeface="Arial" pitchFamily="34" charset="0"/>
              </a:rPr>
              <a:t>.</a:t>
            </a:r>
            <a:endParaRPr lang="ro-RO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c) </a:t>
            </a:r>
            <a:r>
              <a:rPr lang="en-US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Protecţia </a:t>
            </a:r>
            <a:r>
              <a:rPr lang="en-US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mediului </a:t>
            </a:r>
            <a:r>
              <a:rPr lang="en-US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este considerat a fi un element al obiectivului social </a:t>
            </a:r>
            <a:r>
              <a:rPr lang="en-US" smtClean="0">
                <a:latin typeface="Arial" pitchFamily="34" charset="0"/>
                <a:cs typeface="Arial" pitchFamily="34" charset="0"/>
              </a:rPr>
              <a:t>al</a:t>
            </a:r>
            <a:r>
              <a:rPr lang="ro-RO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mtClean="0">
                <a:latin typeface="Arial" pitchFamily="34" charset="0"/>
                <a:cs typeface="Arial" pitchFamily="34" charset="0"/>
              </a:rPr>
              <a:t>unei </a:t>
            </a:r>
            <a:endParaRPr lang="ro-RO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întreprinderi</a:t>
            </a:r>
            <a:r>
              <a:rPr lang="en-US" smtClean="0">
                <a:latin typeface="Arial" pitchFamily="34" charset="0"/>
                <a:cs typeface="Arial" pitchFamily="34" charset="0"/>
              </a:rPr>
              <a:t> </a:t>
            </a:r>
            <a:r>
              <a:rPr lang="en-US">
                <a:latin typeface="Arial" pitchFamily="34" charset="0"/>
                <a:cs typeface="Arial" pitchFamily="34" charset="0"/>
              </a:rPr>
              <a:t>cu </a:t>
            </a:r>
            <a:r>
              <a:rPr lang="en-US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repercusiuni atât pe plan juridic cât şi social</a:t>
            </a:r>
            <a:r>
              <a:rPr lang="en-US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o-RO" i="1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Protecţia </a:t>
            </a:r>
            <a:r>
              <a:rPr lang="en-US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consumatorului </a:t>
            </a:r>
            <a:r>
              <a:rPr lang="en-US">
                <a:latin typeface="Arial" pitchFamily="34" charset="0"/>
                <a:cs typeface="Arial" pitchFamily="34" charset="0"/>
              </a:rPr>
              <a:t>este de asemenea un element important </a:t>
            </a:r>
            <a:r>
              <a:rPr lang="en-US" i="1" smtClean="0">
                <a:latin typeface="Arial" pitchFamily="34" charset="0"/>
                <a:cs typeface="Arial" pitchFamily="34" charset="0"/>
              </a:rPr>
              <a:t>care</a:t>
            </a:r>
            <a:r>
              <a:rPr lang="ro-RO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mtClean="0">
                <a:latin typeface="Arial" pitchFamily="34" charset="0"/>
                <a:cs typeface="Arial" pitchFamily="34" charset="0"/>
              </a:rPr>
              <a:t>trebuie </a:t>
            </a:r>
            <a:endParaRPr lang="ro-RO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>
                <a:latin typeface="Arial" pitchFamily="34" charset="0"/>
                <a:cs typeface="Arial" pitchFamily="34" charset="0"/>
              </a:rPr>
              <a:t> </a:t>
            </a:r>
            <a:r>
              <a:rPr lang="ro-RO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mtClean="0">
                <a:latin typeface="Arial" pitchFamily="34" charset="0"/>
                <a:cs typeface="Arial" pitchFamily="34" charset="0"/>
              </a:rPr>
              <a:t>avut </a:t>
            </a:r>
            <a:r>
              <a:rPr lang="en-US">
                <a:latin typeface="Arial" pitchFamily="34" charset="0"/>
                <a:cs typeface="Arial" pitchFamily="34" charset="0"/>
              </a:rPr>
              <a:t>în vedere de fiecare întreprindere, astfel încât deciziile pe care le </a:t>
            </a:r>
            <a:r>
              <a:rPr lang="en-US" smtClean="0">
                <a:latin typeface="Arial" pitchFamily="34" charset="0"/>
                <a:cs typeface="Arial" pitchFamily="34" charset="0"/>
              </a:rPr>
              <a:t>iau,</a:t>
            </a:r>
            <a:r>
              <a:rPr lang="vi-VN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să </a:t>
            </a:r>
            <a:r>
              <a:rPr lang="vi-VN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ţină </a:t>
            </a:r>
            <a:endParaRPr lang="ro-RO" i="1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vi-VN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seama </a:t>
            </a:r>
            <a:r>
              <a:rPr lang="vi-VN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 dorinţele şi nevoile beneficiarilor ei</a:t>
            </a:r>
            <a:r>
              <a:rPr lang="vi-VN" smtClean="0">
                <a:latin typeface="Arial" pitchFamily="34" charset="0"/>
                <a:cs typeface="Arial" pitchFamily="34" charset="0"/>
              </a:rPr>
              <a:t>.</a:t>
            </a:r>
            <a:endParaRPr lang="ro-RO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vi-VN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d) </a:t>
            </a:r>
            <a:r>
              <a:rPr lang="vi-VN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Criza </a:t>
            </a:r>
            <a:r>
              <a:rPr lang="vi-VN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 energie </a:t>
            </a:r>
            <a:r>
              <a:rPr lang="vi-VN">
                <a:latin typeface="Arial" pitchFamily="34" charset="0"/>
                <a:cs typeface="Arial" pitchFamily="34" charset="0"/>
              </a:rPr>
              <a:t>provine din capacităţile reduse pe plan mondial de </a:t>
            </a:r>
            <a:r>
              <a:rPr lang="vi-VN" smtClean="0">
                <a:latin typeface="Arial" pitchFamily="34" charset="0"/>
                <a:cs typeface="Arial" pitchFamily="34" charset="0"/>
              </a:rPr>
              <a:t>a</a:t>
            </a:r>
            <a:r>
              <a:rPr lang="ro-RO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mtClean="0">
                <a:latin typeface="Arial" pitchFamily="34" charset="0"/>
                <a:cs typeface="Arial" pitchFamily="34" charset="0"/>
              </a:rPr>
              <a:t>acoperi </a:t>
            </a:r>
            <a:endParaRPr lang="ro-RO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>
                <a:latin typeface="Arial" pitchFamily="34" charset="0"/>
                <a:cs typeface="Arial" pitchFamily="34" charset="0"/>
              </a:rPr>
              <a:t> </a:t>
            </a:r>
            <a:r>
              <a:rPr lang="ro-RO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mtClean="0">
                <a:latin typeface="Arial" pitchFamily="34" charset="0"/>
                <a:cs typeface="Arial" pitchFamily="34" charset="0"/>
              </a:rPr>
              <a:t>nevoile </a:t>
            </a:r>
            <a:r>
              <a:rPr lang="en-US">
                <a:latin typeface="Arial" pitchFamily="34" charset="0"/>
                <a:cs typeface="Arial" pitchFamily="34" charset="0"/>
              </a:rPr>
              <a:t>din ce în ce mai mari de diferite feluri de energie.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838200"/>
            <a:ext cx="6477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1.3.2 Tipologia întreprinderilor de producţie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371600"/>
            <a:ext cx="8534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2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1.3.3 Trăsăturile de bază ale unei întreprinderi de producţie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2286000"/>
            <a:ext cx="7696200" cy="13234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000">
                <a:latin typeface="Arial" pitchFamily="34" charset="0"/>
                <a:cs typeface="Arial" pitchFamily="34" charset="0"/>
              </a:rPr>
              <a:t>Prin obiectul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s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ă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u </a:t>
            </a:r>
            <a:r>
              <a:rPr lang="en-US" sz="2000">
                <a:latin typeface="Arial" pitchFamily="34" charset="0"/>
                <a:cs typeface="Arial" pitchFamily="34" charset="0"/>
              </a:rPr>
              <a:t>de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activitate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>
                <a:latin typeface="Arial" pitchFamily="34" charset="0"/>
                <a:cs typeface="Arial" pitchFamily="34" charset="0"/>
              </a:rPr>
              <a:t>o </a:t>
            </a:r>
            <a:r>
              <a:rPr lang="en-US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întreprindere</a:t>
            </a:r>
            <a:r>
              <a:rPr lang="en-US" sz="200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are rolul de a-şi folosi </a:t>
            </a:r>
            <a:r>
              <a:rPr lang="en-US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cu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eficienţa </a:t>
            </a:r>
            <a:r>
              <a:rPr lang="en-US" sz="2000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mijloacele de producţie pe care le deţine în condiţiile folosirii cât </a:t>
            </a:r>
            <a:r>
              <a:rPr lang="en-US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mai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complete </a:t>
            </a:r>
            <a:r>
              <a:rPr lang="vi-VN" sz="2000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 capacităţilor de producţie, a unei calităţi ridicate a produselor şi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obţinerii </a:t>
            </a:r>
            <a:r>
              <a:rPr lang="en-US" sz="2000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 profit</a:t>
            </a:r>
            <a:r>
              <a:rPr lang="en-US" sz="200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Right Arrow 5"/>
          <p:cNvSpPr/>
          <p:nvPr/>
        </p:nvSpPr>
        <p:spPr>
          <a:xfrm>
            <a:off x="228600" y="2362200"/>
            <a:ext cx="533400" cy="228600"/>
          </a:xfrm>
          <a:prstGeom prst="rightArrow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4038600"/>
            <a:ext cx="7620000" cy="1938992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O </a:t>
            </a:r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întreprindere de producţie industrială </a:t>
            </a:r>
            <a:r>
              <a:rPr lang="vi-VN" sz="2000">
                <a:latin typeface="Arial" pitchFamily="34" charset="0"/>
                <a:cs typeface="Arial" pitchFamily="34" charset="0"/>
              </a:rPr>
              <a:t>se caracterizează prin trei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trăsături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de </a:t>
            </a:r>
            <a:r>
              <a:rPr lang="vi-VN" sz="2000">
                <a:latin typeface="Arial" pitchFamily="34" charset="0"/>
                <a:cs typeface="Arial" pitchFamily="34" charset="0"/>
              </a:rPr>
              <a:t>bază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: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vi-VN" sz="200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romanUcPeriod"/>
            </a:pP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unitatea tehnico-productivă;</a:t>
            </a:r>
            <a:endParaRPr lang="ro-RO" sz="2000" b="1" i="1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romanUcPeriod"/>
            </a:pPr>
            <a:r>
              <a:rPr lang="vi-VN" sz="2000" b="1" i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unitatea organizatorico-administrativ</a:t>
            </a:r>
            <a:r>
              <a:rPr lang="ro-RO" sz="2000" b="1" i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ă;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ro-RO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unitatea </a:t>
            </a:r>
            <a:r>
              <a:rPr lang="vi-VN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economico-socială.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200" y="1143000"/>
            <a:ext cx="4507965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o-RO" sz="24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I. U</a:t>
            </a:r>
            <a:r>
              <a:rPr lang="vi-VN" sz="24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nitatea tehnico-productivă</a:t>
            </a:r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533400" y="2057400"/>
            <a:ext cx="8001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RO" sz="2000" smtClean="0">
                <a:latin typeface="Arial" pitchFamily="34" charset="0"/>
                <a:cs typeface="Arial" pitchFamily="34" charset="0"/>
              </a:rPr>
              <a:t>...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este </a:t>
            </a:r>
            <a:r>
              <a:rPr lang="vi-VN" sz="2000">
                <a:latin typeface="Arial" pitchFamily="34" charset="0"/>
                <a:cs typeface="Arial" pitchFamily="34" charset="0"/>
              </a:rPr>
              <a:t>determinată de faptul că </a:t>
            </a:r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întreprinderea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</a:t>
            </a:r>
            <a:r>
              <a:rPr lang="ro-RO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producţie </a:t>
            </a:r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industrială</a:t>
            </a:r>
            <a:r>
              <a:rPr lang="vi-VN" sz="2000"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dispune de un complex de factori de producţie, în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anumite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raporturi </a:t>
            </a:r>
            <a:r>
              <a:rPr lang="vi-VN" sz="2000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cantitative şi calitative astfel încât să fie realizat în condiţii de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eficientă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obiectivul </a:t>
            </a:r>
            <a:r>
              <a:rPr lang="vi-VN" sz="2000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stabilit de către aceasta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.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endParaRPr lang="vi-VN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3657600"/>
            <a:ext cx="7924800" cy="25545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În cadrul acestei trăsături de bază se evidenţiază două aspecte principale: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vi-VN" sz="200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AutoNum type="alphaLcParenR"/>
            </a:pP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omogenitatea procesului tehnologic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în toate subunităţile de producţie de bază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specializate în executarea anumitor produse sau componente ale acestora;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AutoNum type="alphaLcParenR"/>
            </a:pPr>
            <a:endParaRPr lang="en-US" sz="200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b) </a:t>
            </a:r>
            <a:r>
              <a:rPr lang="ro-RO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unitatea producţiei fabricate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în întreprindere.</a:t>
            </a:r>
            <a:endParaRPr lang="en-US" sz="2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14400" y="1676400"/>
            <a:ext cx="8077200" cy="3170099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000">
                <a:latin typeface="Arial" pitchFamily="34" charset="0"/>
                <a:cs typeface="Arial" pitchFamily="34" charset="0"/>
              </a:rPr>
              <a:t>Pentru </a:t>
            </a:r>
            <a:r>
              <a:rPr lang="en-US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întreprinderile</a:t>
            </a:r>
            <a:r>
              <a:rPr lang="en-US" sz="2000">
                <a:latin typeface="Arial" pitchFamily="34" charset="0"/>
                <a:cs typeface="Arial" pitchFamily="34" charset="0"/>
              </a:rPr>
              <a:t> caracterizate prin </a:t>
            </a:r>
            <a:r>
              <a:rPr lang="en-US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omogenitatea </a:t>
            </a:r>
            <a:r>
              <a:rPr lang="en-US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procesului</a:t>
            </a: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tehnologic</a:t>
            </a:r>
            <a:r>
              <a:rPr lang="vi-VN" sz="2000">
                <a:latin typeface="Arial" pitchFamily="34" charset="0"/>
                <a:cs typeface="Arial" pitchFamily="34" charset="0"/>
              </a:rPr>
              <a:t>, în cadrul subunităţilor sale de producţie de bază, 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procesul tehnologic</a:t>
            </a: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este </a:t>
            </a:r>
            <a:r>
              <a:rPr lang="vi-VN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asemănător</a:t>
            </a:r>
            <a:r>
              <a:rPr lang="vi-VN" sz="2000" b="1">
                <a:latin typeface="Arial" pitchFamily="34" charset="0"/>
                <a:cs typeface="Arial" pitchFamily="34" charset="0"/>
              </a:rPr>
              <a:t>, </a:t>
            </a:r>
            <a:endParaRPr lang="ro-RO" sz="2000" b="1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endParaRPr lang="ro-RO" sz="2000" b="1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vi-VN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utilizându-se </a:t>
            </a:r>
            <a:r>
              <a:rPr lang="vi-VN" sz="2000" b="1" i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maşini şi utilaje cu aceiaşi destinaţie </a:t>
            </a:r>
            <a:r>
              <a:rPr lang="vi-VN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tehnologică</a:t>
            </a:r>
            <a:r>
              <a:rPr lang="vi-VN" sz="2000" b="1" smtClean="0">
                <a:latin typeface="Arial" pitchFamily="34" charset="0"/>
                <a:cs typeface="Arial" pitchFamily="34" charset="0"/>
              </a:rPr>
              <a:t>,</a:t>
            </a:r>
            <a:endParaRPr lang="ro-RO" sz="2000" b="1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endParaRPr lang="ro-RO" sz="2000" b="1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o-RO" sz="20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muncitorii </a:t>
            </a:r>
            <a:r>
              <a:rPr lang="en-US" sz="2000" b="1" i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au aceiaşi profesie şi grad de calificare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,</a:t>
            </a:r>
            <a:endParaRPr lang="ro-RO" sz="2000" b="1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endParaRPr lang="ro-RO" sz="2000" b="1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000" b="1" i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modul </a:t>
            </a:r>
            <a:r>
              <a:rPr lang="en-US" sz="2000" b="1" i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de organizare </a:t>
            </a:r>
            <a:r>
              <a:rPr lang="en-US" sz="2000" b="1" i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al</a:t>
            </a:r>
            <a:r>
              <a:rPr lang="ro-RO" sz="2000" b="1" i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acestora </a:t>
            </a:r>
            <a:r>
              <a:rPr lang="vi-VN" sz="2000" b="1" i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este asemănător</a:t>
            </a:r>
            <a:r>
              <a:rPr lang="vi-VN" sz="2000" b="1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Right Arrow 4"/>
          <p:cNvSpPr/>
          <p:nvPr/>
        </p:nvSpPr>
        <p:spPr>
          <a:xfrm>
            <a:off x="228600" y="1752600"/>
            <a:ext cx="533400" cy="228600"/>
          </a:xfrm>
          <a:prstGeom prst="rightArrow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90600" y="5410200"/>
            <a:ext cx="7924800" cy="707886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/>
            <a:r>
              <a:rPr lang="vi-VN" sz="2000">
                <a:latin typeface="Arial" pitchFamily="34" charset="0"/>
                <a:cs typeface="Arial" pitchFamily="34" charset="0"/>
              </a:rPr>
              <a:t>Acest aspect al </a:t>
            </a:r>
            <a:r>
              <a:rPr lang="vi-VN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trăsăturii tehnico-productive </a:t>
            </a:r>
            <a:r>
              <a:rPr lang="vi-VN" sz="2000">
                <a:latin typeface="Arial" pitchFamily="34" charset="0"/>
                <a:cs typeface="Arial" pitchFamily="34" charset="0"/>
              </a:rPr>
              <a:t>este cel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mai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des </a:t>
            </a:r>
            <a:r>
              <a:rPr lang="vi-VN" sz="2000">
                <a:latin typeface="Arial" pitchFamily="34" charset="0"/>
                <a:cs typeface="Arial" pitchFamily="34" charset="0"/>
              </a:rPr>
              <a:t>întâlnit în întreprinderi de turnătorie, ţesătorii, filaturi etc.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04800" y="5486400"/>
            <a:ext cx="533400" cy="228600"/>
          </a:xfrm>
          <a:prstGeom prst="rightArrow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990600"/>
            <a:ext cx="4996881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a) O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mogenitatea procesului tehnologic 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66800"/>
            <a:ext cx="9144000" cy="401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457200" y="5334000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>
                <a:latin typeface="Arial" pitchFamily="34" charset="0"/>
                <a:cs typeface="Arial" pitchFamily="34" charset="0"/>
              </a:rPr>
              <a:t>Fig.1.2 Schema unei întreprinderi de turnătorie caracterizată </a:t>
            </a:r>
            <a:r>
              <a:rPr lang="vi-VN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prin</a:t>
            </a:r>
            <a:r>
              <a:rPr lang="ro-RO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omogenitatea </a:t>
            </a:r>
            <a:r>
              <a:rPr lang="en-US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procesului tehnologic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09600" y="990600"/>
            <a:ext cx="3956532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o-RO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 Unitatea producției fabricate</a:t>
            </a:r>
            <a:endParaRPr lang="en-US" sz="2000"/>
          </a:p>
        </p:txBody>
      </p:sp>
      <p:sp>
        <p:nvSpPr>
          <p:cNvPr id="5" name="Rectangle 4"/>
          <p:cNvSpPr/>
          <p:nvPr/>
        </p:nvSpPr>
        <p:spPr>
          <a:xfrm>
            <a:off x="914400" y="1981200"/>
            <a:ext cx="7620000" cy="2246769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/>
            <a:r>
              <a:rPr lang="vi-VN" sz="2000">
                <a:latin typeface="Arial" pitchFamily="34" charset="0"/>
                <a:cs typeface="Arial" pitchFamily="34" charset="0"/>
              </a:rPr>
              <a:t>În cadrul celui de-al doilea aspect al </a:t>
            </a:r>
            <a:r>
              <a:rPr lang="vi-VN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unităţii tehnico-productive</a:t>
            </a:r>
            <a:r>
              <a:rPr lang="vi-VN" sz="2000">
                <a:latin typeface="Arial" pitchFamily="34" charset="0"/>
                <a:cs typeface="Arial" pitchFamily="34" charset="0"/>
              </a:rPr>
              <a:t>, al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unităţii</a:t>
            </a: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producţiei </a:t>
            </a:r>
            <a:r>
              <a:rPr lang="vi-VN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fabricate</a:t>
            </a:r>
            <a:r>
              <a:rPr lang="vi-VN" sz="2000">
                <a:latin typeface="Arial" pitchFamily="34" charset="0"/>
                <a:cs typeface="Arial" pitchFamily="34" charset="0"/>
              </a:rPr>
              <a:t>, o </a:t>
            </a:r>
            <a:r>
              <a:rPr lang="vi-VN" sz="2000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întreprindere reuneşte subunităţi de producţie specializate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în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realizarea </a:t>
            </a:r>
            <a:r>
              <a:rPr lang="vi-VN" sz="2000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unui număr foarte mic de produse sau componente ale acestora</a:t>
            </a:r>
            <a:r>
              <a:rPr lang="vi-VN" sz="2000">
                <a:latin typeface="Arial" pitchFamily="34" charset="0"/>
                <a:cs typeface="Arial" pitchFamily="34" charset="0"/>
              </a:rPr>
              <a:t>. 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o-RO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Pentru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aceasta,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 reunesc procese neomogene în cadrul aceleiaşi subunităţi de producţie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.</a:t>
            </a:r>
            <a:endParaRPr lang="ro-RO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304800" y="2057400"/>
            <a:ext cx="533400" cy="228600"/>
          </a:xfrm>
          <a:prstGeom prst="rightArrow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4400" y="4876800"/>
            <a:ext cx="7696200" cy="1015663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/>
            <a:r>
              <a:rPr lang="it-IT" sz="2000">
                <a:latin typeface="Arial" pitchFamily="34" charset="0"/>
                <a:cs typeface="Arial" pitchFamily="34" charset="0"/>
              </a:rPr>
              <a:t>Din punctul de vedere al </a:t>
            </a:r>
            <a:r>
              <a:rPr lang="it-IT" sz="2000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modului cum sunt reunite procesele </a:t>
            </a:r>
            <a:r>
              <a:rPr lang="it-IT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tehnologice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neomogene</a:t>
            </a:r>
            <a:r>
              <a:rPr lang="vi-VN" sz="2000">
                <a:latin typeface="Arial" pitchFamily="34" charset="0"/>
                <a:cs typeface="Arial" pitchFamily="34" charset="0"/>
              </a:rPr>
              <a:t>, pot exista </a:t>
            </a:r>
            <a:r>
              <a:rPr lang="vi-VN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trei variante de realizare a producţiei în subunităţile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</a:t>
            </a: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producţie </a:t>
            </a:r>
            <a:r>
              <a:rPr lang="en-US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n-US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baz</a:t>
            </a: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ă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.</a:t>
            </a:r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304800" y="4953000"/>
            <a:ext cx="533400" cy="228600"/>
          </a:xfrm>
          <a:prstGeom prst="rightArrow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990600" y="990600"/>
            <a:ext cx="7391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Prima variantă </a:t>
            </a:r>
            <a:r>
              <a:rPr lang="it-IT" sz="2000">
                <a:latin typeface="Arial" pitchFamily="34" charset="0"/>
                <a:cs typeface="Arial" pitchFamily="34" charset="0"/>
              </a:rPr>
              <a:t>presupune </a:t>
            </a:r>
            <a:r>
              <a:rPr lang="it-IT" sz="2000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crearea de </a:t>
            </a:r>
            <a:r>
              <a:rPr lang="it-IT" sz="2000" b="1" i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subunităţi de producţie </a:t>
            </a:r>
            <a:r>
              <a:rPr lang="it-IT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pentru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realizarea </a:t>
            </a:r>
            <a:r>
              <a:rPr lang="vi-VN" sz="2000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în cadrul fiecărei </a:t>
            </a:r>
            <a:r>
              <a:rPr lang="vi-VN" sz="2000" b="1" i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subunităţi de producţie de bază</a:t>
            </a:r>
            <a:r>
              <a:rPr lang="vi-VN" sz="2000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 unei singure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operaţii</a:t>
            </a: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tehnologice </a:t>
            </a:r>
            <a:r>
              <a:rPr lang="vi-VN" sz="2000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pentru toate produsele care urmează sa fie prelucrate</a:t>
            </a:r>
            <a:r>
              <a:rPr lang="vi-VN" sz="200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81000" y="1066800"/>
            <a:ext cx="533400" cy="228600"/>
          </a:xfrm>
          <a:prstGeom prst="rightArrow">
            <a:avLst/>
          </a:prstGeom>
          <a:solidFill>
            <a:srgbClr val="92D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438400"/>
            <a:ext cx="8424863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685800" y="5867400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>
                <a:latin typeface="Arial" pitchFamily="34" charset="0"/>
                <a:cs typeface="Arial" pitchFamily="34" charset="0"/>
              </a:rPr>
              <a:t>Fig.1.3 Schema secţiilor de producţie ale </a:t>
            </a:r>
            <a:r>
              <a:rPr lang="ro-RO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smtClean="0">
                <a:latin typeface="Arial" pitchFamily="34" charset="0"/>
                <a:cs typeface="Arial" pitchFamily="34" charset="0"/>
              </a:rPr>
              <a:t>nei </a:t>
            </a:r>
            <a:r>
              <a:rPr lang="en-US">
                <a:latin typeface="Arial" pitchFamily="34" charset="0"/>
                <a:cs typeface="Arial" pitchFamily="34" charset="0"/>
              </a:rPr>
              <a:t>întreprinderi </a:t>
            </a:r>
            <a:r>
              <a:rPr lang="en-US" smtClean="0">
                <a:latin typeface="Arial" pitchFamily="34" charset="0"/>
                <a:cs typeface="Arial" pitchFamily="34" charset="0"/>
              </a:rPr>
              <a:t>de</a:t>
            </a:r>
            <a:r>
              <a:rPr lang="ro-RO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mtClean="0">
                <a:latin typeface="Arial" pitchFamily="34" charset="0"/>
                <a:cs typeface="Arial" pitchFamily="34" charset="0"/>
              </a:rPr>
              <a:t>ţesătorie </a:t>
            </a:r>
            <a:r>
              <a:rPr lang="vi-VN">
                <a:latin typeface="Arial" pitchFamily="34" charset="0"/>
                <a:cs typeface="Arial" pitchFamily="34" charset="0"/>
              </a:rPr>
              <a:t>organizate pe faze ale procesului tehnologic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85800" y="1143000"/>
            <a:ext cx="8229600" cy="25545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vi-VN" sz="2000" b="1" i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Obiectivul</a:t>
            </a:r>
            <a:r>
              <a:rPr lang="vi-VN" sz="2000" i="1">
                <a:latin typeface="Arial" pitchFamily="34" charset="0"/>
                <a:cs typeface="Arial" pitchFamily="34" charset="0"/>
              </a:rPr>
              <a:t> </a:t>
            </a:r>
            <a:r>
              <a:rPr lang="vi-VN" sz="2000">
                <a:latin typeface="Arial" pitchFamily="34" charset="0"/>
                <a:cs typeface="Arial" pitchFamily="34" charset="0"/>
              </a:rPr>
              <a:t>unui </a:t>
            </a:r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sistem</a:t>
            </a:r>
            <a:r>
              <a:rPr lang="vi-VN" sz="2000" i="1">
                <a:latin typeface="Arial" pitchFamily="34" charset="0"/>
                <a:cs typeface="Arial" pitchFamily="34" charset="0"/>
              </a:rPr>
              <a:t> </a:t>
            </a:r>
            <a:r>
              <a:rPr lang="vi-VN" sz="2000">
                <a:latin typeface="Arial" pitchFamily="34" charset="0"/>
                <a:cs typeface="Arial" pitchFamily="34" charset="0"/>
              </a:rPr>
              <a:t>este bine definit atunci când există un mijloc ce</a:t>
            </a:r>
          </a:p>
          <a:p>
            <a:pPr algn="just"/>
            <a:r>
              <a:rPr lang="en-US" sz="2000">
                <a:latin typeface="Arial" pitchFamily="34" charset="0"/>
                <a:cs typeface="Arial" pitchFamily="34" charset="0"/>
              </a:rPr>
              <a:t>poate fi utilizat pentru obţinerea rezultatelor dorite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sz="20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b="1" i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Sarcina</a:t>
            </a:r>
            <a:r>
              <a:rPr lang="vi-VN" sz="2000" i="1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sistemului</a:t>
            </a:r>
            <a:r>
              <a:rPr lang="vi-VN" sz="2000" i="1">
                <a:latin typeface="Arial" pitchFamily="34" charset="0"/>
                <a:cs typeface="Arial" pitchFamily="34" charset="0"/>
              </a:rPr>
              <a:t> </a:t>
            </a:r>
            <a:r>
              <a:rPr lang="vi-VN" sz="2000">
                <a:latin typeface="Arial" pitchFamily="34" charset="0"/>
                <a:cs typeface="Arial" pitchFamily="34" charset="0"/>
              </a:rPr>
              <a:t>derivă din </a:t>
            </a:r>
            <a:r>
              <a:rPr lang="vi-VN" sz="2000" b="1" i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obiectivul</a:t>
            </a:r>
            <a:r>
              <a:rPr lang="vi-VN" sz="2000" i="1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sistemului</a:t>
            </a:r>
            <a:r>
              <a:rPr lang="vi-VN" sz="2000" i="1">
                <a:latin typeface="Arial" pitchFamily="34" charset="0"/>
                <a:cs typeface="Arial" pitchFamily="34" charset="0"/>
              </a:rPr>
              <a:t>, </a:t>
            </a:r>
            <a:r>
              <a:rPr lang="vi-VN" sz="2000">
                <a:latin typeface="Arial" pitchFamily="34" charset="0"/>
                <a:cs typeface="Arial" pitchFamily="34" charset="0"/>
              </a:rPr>
              <a:t>în sensul că un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anumit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obiectiv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>
                <a:latin typeface="Arial" pitchFamily="34" charset="0"/>
                <a:cs typeface="Arial" pitchFamily="34" charset="0"/>
              </a:rPr>
              <a:t>poate fi atins prin realizarea mai multor </a:t>
            </a:r>
            <a:r>
              <a:rPr lang="it-IT" sz="2000" b="1" i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sarcini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it-IT" sz="20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Funcţia</a:t>
            </a:r>
            <a:r>
              <a:rPr lang="pt-BR" sz="2000" i="1">
                <a:latin typeface="Arial" pitchFamily="34" charset="0"/>
                <a:cs typeface="Arial" pitchFamily="34" charset="0"/>
              </a:rPr>
              <a:t> </a:t>
            </a:r>
            <a:r>
              <a:rPr lang="pt-BR" sz="2000">
                <a:latin typeface="Arial" pitchFamily="34" charset="0"/>
                <a:cs typeface="Arial" pitchFamily="34" charset="0"/>
              </a:rPr>
              <a:t>unui </a:t>
            </a:r>
            <a:r>
              <a:rPr lang="pt-BR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sistem</a:t>
            </a:r>
            <a:r>
              <a:rPr lang="pt-BR" sz="2000" i="1">
                <a:latin typeface="Arial" pitchFamily="34" charset="0"/>
                <a:cs typeface="Arial" pitchFamily="34" charset="0"/>
              </a:rPr>
              <a:t> </a:t>
            </a:r>
            <a:r>
              <a:rPr lang="pt-BR" sz="2000">
                <a:latin typeface="Arial" pitchFamily="34" charset="0"/>
                <a:cs typeface="Arial" pitchFamily="34" charset="0"/>
              </a:rPr>
              <a:t>este proprietatea acestuia de a transforma intrările </a:t>
            </a:r>
            <a:r>
              <a:rPr lang="pt-BR" sz="2000" smtClean="0">
                <a:latin typeface="Arial" pitchFamily="34" charset="0"/>
                <a:cs typeface="Arial" pitchFamily="34" charset="0"/>
              </a:rPr>
              <a:t>în 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ieşiri </a:t>
            </a:r>
            <a:r>
              <a:rPr lang="it-IT" sz="2000">
                <a:latin typeface="Arial" pitchFamily="34" charset="0"/>
                <a:cs typeface="Arial" pitchFamily="34" charset="0"/>
              </a:rPr>
              <a:t>şi defineşte modul cum se realizează </a:t>
            </a:r>
            <a:r>
              <a:rPr lang="it-IT" sz="2000" b="1" i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sarcina</a:t>
            </a:r>
            <a:r>
              <a:rPr lang="it-IT" sz="200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152400" y="1219200"/>
            <a:ext cx="533400" cy="228600"/>
          </a:xfrm>
          <a:prstGeom prst="rightArrow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152400" y="2133600"/>
            <a:ext cx="533400" cy="228600"/>
          </a:xfrm>
          <a:prstGeom prst="rightArrow">
            <a:avLst/>
          </a:prstGeom>
          <a:solidFill>
            <a:schemeClr val="accent5">
              <a:lumMod val="5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52400" y="3048000"/>
            <a:ext cx="533400" cy="228600"/>
          </a:xfrm>
          <a:prstGeom prst="rightArrow">
            <a:avLst/>
          </a:prstGeom>
          <a:solidFill>
            <a:srgbClr val="C00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4114800"/>
            <a:ext cx="511710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1.2 Sistemul de producţie </a:t>
            </a:r>
            <a:r>
              <a:rPr lang="en-US" sz="2200" b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industrial</a:t>
            </a:r>
            <a:r>
              <a:rPr lang="ro-RO" sz="2200" b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ă</a:t>
            </a:r>
            <a:endParaRPr lang="en-US" sz="2200" b="1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4724400"/>
            <a:ext cx="8229600" cy="1323439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Sistemul </a:t>
            </a:r>
            <a:r>
              <a:rPr lang="vi-VN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producţie </a:t>
            </a:r>
            <a:r>
              <a:rPr lang="vi-VN" sz="2000">
                <a:latin typeface="Arial" pitchFamily="34" charset="0"/>
                <a:cs typeface="Arial" pitchFamily="34" charset="0"/>
              </a:rPr>
              <a:t>este </a:t>
            </a:r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componenta principală </a:t>
            </a:r>
            <a:r>
              <a:rPr lang="vi-VN" sz="2000">
                <a:latin typeface="Arial" pitchFamily="34" charset="0"/>
                <a:cs typeface="Arial" pitchFamily="34" charset="0"/>
              </a:rPr>
              <a:t>a complexului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economic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naţional</a:t>
            </a:r>
            <a:r>
              <a:rPr lang="vi-VN" sz="2000">
                <a:latin typeface="Arial" pitchFamily="34" charset="0"/>
                <a:cs typeface="Arial" pitchFamily="34" charset="0"/>
              </a:rPr>
              <a:t>, contribuind la cristalizarea într-o structură 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u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nitară </a:t>
            </a:r>
            <a:r>
              <a:rPr lang="vi-VN" sz="2000">
                <a:latin typeface="Arial" pitchFamily="34" charset="0"/>
                <a:cs typeface="Arial" pitchFamily="34" charset="0"/>
              </a:rPr>
              <a:t>a tuturor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celorlalte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sisteme</a:t>
            </a:r>
            <a:r>
              <a:rPr lang="it-IT" sz="2000">
                <a:latin typeface="Arial" pitchFamily="34" charset="0"/>
                <a:cs typeface="Arial" pitchFamily="34" charset="0"/>
              </a:rPr>
              <a:t>, care contribuie la desfăşurarea proceselor economice şi sociale.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143000" y="838200"/>
            <a:ext cx="7467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RO" sz="2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vi-VN" sz="2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doua variantă 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presupune ca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toate </a:t>
            </a:r>
            <a:r>
              <a:rPr lang="vi-VN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subunităţile de bază ale întreprinderii</a:t>
            </a:r>
            <a:r>
              <a:rPr lang="vi-VN" sz="2000"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conţin</a:t>
            </a:r>
            <a:r>
              <a:rPr lang="vi-VN" sz="200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toate fazele </a:t>
            </a:r>
            <a:r>
              <a:rPr lang="vi-VN" sz="2000" b="1" i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procesului</a:t>
            </a:r>
            <a:r>
              <a:rPr lang="ro-RO" sz="2000" b="1" i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tehnologic </a:t>
            </a:r>
            <a:r>
              <a:rPr lang="vi-VN" sz="2000">
                <a:latin typeface="Arial" pitchFamily="34" charset="0"/>
                <a:cs typeface="Arial" pitchFamily="34" charset="0"/>
              </a:rPr>
              <a:t>necesare realizării unui singur fel de produs.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609600" y="914400"/>
            <a:ext cx="533400" cy="228600"/>
          </a:xfrm>
          <a:prstGeom prst="rightArrow">
            <a:avLst/>
          </a:prstGeom>
          <a:solidFill>
            <a:srgbClr val="92D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828800"/>
            <a:ext cx="7705725" cy="4016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52400" y="5943600"/>
            <a:ext cx="8763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>
                <a:latin typeface="Arial" pitchFamily="34" charset="0"/>
                <a:cs typeface="Arial" pitchFamily="34" charset="0"/>
              </a:rPr>
              <a:t>Fig.1.4 Schema unei întreprinderi de ţesătorie cu procese tehnologice neomogene </a:t>
            </a:r>
            <a:r>
              <a:rPr lang="vi-VN" smtClean="0">
                <a:latin typeface="Arial" pitchFamily="34" charset="0"/>
                <a:cs typeface="Arial" pitchFamily="34" charset="0"/>
              </a:rPr>
              <a:t>ale</a:t>
            </a:r>
            <a:r>
              <a:rPr lang="ro-RO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mtClean="0">
                <a:latin typeface="Arial" pitchFamily="34" charset="0"/>
                <a:cs typeface="Arial" pitchFamily="34" charset="0"/>
              </a:rPr>
              <a:t>cărei </a:t>
            </a:r>
            <a:r>
              <a:rPr lang="vi-VN">
                <a:latin typeface="Arial" pitchFamily="34" charset="0"/>
                <a:cs typeface="Arial" pitchFamily="34" charset="0"/>
              </a:rPr>
              <a:t>subunităţi de producţie sunt specializate în fabricaţia unui singur produs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85800" y="1066800"/>
            <a:ext cx="8305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0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treia variantă </a:t>
            </a:r>
            <a:r>
              <a:rPr lang="vi-VN" sz="2000">
                <a:latin typeface="Arial" pitchFamily="34" charset="0"/>
                <a:cs typeface="Arial" pitchFamily="34" charset="0"/>
              </a:rPr>
              <a:t>presupune existenţa în întreprindere a </a:t>
            </a:r>
            <a:r>
              <a:rPr lang="vi-VN" sz="2000" b="1" i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două feluri de </a:t>
            </a:r>
            <a:r>
              <a:rPr lang="vi-VN" sz="2000" b="1" i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secţii</a:t>
            </a:r>
            <a:r>
              <a:rPr lang="ro-RO" sz="2000" b="1" i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vi-VN" sz="2000" b="1" i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bază </a:t>
            </a:r>
            <a:r>
              <a:rPr lang="vi-VN" sz="2000">
                <a:latin typeface="Arial" pitchFamily="34" charset="0"/>
                <a:cs typeface="Arial" pitchFamily="34" charset="0"/>
              </a:rPr>
              <a:t>şi anume:</a:t>
            </a:r>
          </a:p>
          <a:p>
            <a:pPr algn="just"/>
            <a:r>
              <a:rPr lang="pt-BR" sz="2000">
                <a:latin typeface="Arial" pitchFamily="34" charset="0"/>
                <a:cs typeface="Arial" pitchFamily="34" charset="0"/>
              </a:rPr>
              <a:t>- </a:t>
            </a:r>
            <a:r>
              <a:rPr lang="pt-BR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secţii de bază </a:t>
            </a:r>
            <a:r>
              <a:rPr lang="pt-BR" sz="2000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în cadrul cărora se realizează </a:t>
            </a:r>
            <a:r>
              <a:rPr lang="pt-BR" sz="2000" b="1" i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 singură fază de </a:t>
            </a:r>
            <a:r>
              <a:rPr lang="pt-BR" sz="2000" b="1" i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proces</a:t>
            </a:r>
            <a:r>
              <a:rPr lang="ro-RO" sz="2000" b="1" i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tehnologic </a:t>
            </a:r>
            <a:r>
              <a:rPr lang="en-US" sz="2000" b="1" i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pentru toate produsele din cadrul întreprinderii</a:t>
            </a:r>
            <a:r>
              <a:rPr lang="en-US" sz="2000">
                <a:latin typeface="Arial" pitchFamily="34" charset="0"/>
                <a:cs typeface="Arial" pitchFamily="34" charset="0"/>
              </a:rPr>
              <a:t>;</a:t>
            </a:r>
          </a:p>
          <a:p>
            <a:pPr algn="just"/>
            <a:r>
              <a:rPr lang="vi-VN" sz="2000">
                <a:latin typeface="Arial" pitchFamily="34" charset="0"/>
                <a:cs typeface="Arial" pitchFamily="34" charset="0"/>
              </a:rPr>
              <a:t>- </a:t>
            </a:r>
            <a:r>
              <a:rPr lang="vi-VN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secţii de bază </a:t>
            </a:r>
            <a:r>
              <a:rPr lang="vi-VN" sz="2000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în cadrul cărora se realizează </a:t>
            </a:r>
            <a:r>
              <a:rPr lang="vi-VN" sz="2000" b="1" i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faze de proces tehnologic </a:t>
            </a:r>
            <a:r>
              <a:rPr lang="vi-VN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doar</a:t>
            </a:r>
            <a:r>
              <a:rPr lang="ro-RO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pentru </a:t>
            </a:r>
            <a:r>
              <a:rPr lang="fr-FR" sz="2000" b="1" i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un singur tip de produs</a:t>
            </a:r>
            <a:r>
              <a:rPr lang="fr-FR" sz="200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152400" y="1143000"/>
            <a:ext cx="533400" cy="228600"/>
          </a:xfrm>
          <a:prstGeom prst="rightArrow">
            <a:avLst/>
          </a:prstGeom>
          <a:solidFill>
            <a:srgbClr val="92D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3276600"/>
            <a:ext cx="1864613" cy="4001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Wingdings"/>
              </a:rPr>
              <a:t> </a:t>
            </a:r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Observaţi</a:t>
            </a:r>
            <a:r>
              <a:rPr lang="ro-RO" sz="2000" b="1" i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lang="en-US" sz="20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3810000"/>
            <a:ext cx="7467600" cy="1323439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În </a:t>
            </a:r>
            <a:r>
              <a:rPr lang="en-US" sz="2000">
                <a:latin typeface="Arial" pitchFamily="34" charset="0"/>
                <a:cs typeface="Arial" pitchFamily="34" charset="0"/>
              </a:rPr>
              <a:t>general, în categoria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primului tip de secţii se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desfăşoară </a:t>
            </a:r>
            <a:r>
              <a:rPr lang="vi-VN" sz="2000" b="1" i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stadii tehnologice </a:t>
            </a:r>
            <a:r>
              <a:rPr lang="vi-VN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pregătitoare</a:t>
            </a:r>
            <a:r>
              <a:rPr lang="vi-VN" sz="2000">
                <a:latin typeface="Arial" pitchFamily="34" charset="0"/>
                <a:cs typeface="Arial" pitchFamily="34" charset="0"/>
              </a:rPr>
              <a:t>, cum ar fi: </a:t>
            </a:r>
            <a:r>
              <a:rPr lang="vi-VN" sz="2000" b="1" i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vopsitoria şi filatura</a:t>
            </a:r>
            <a:r>
              <a:rPr lang="vi-VN" sz="2000">
                <a:latin typeface="Arial" pitchFamily="34" charset="0"/>
                <a:cs typeface="Arial" pitchFamily="34" charset="0"/>
              </a:rPr>
              <a:t>, iar </a:t>
            </a:r>
            <a:r>
              <a:rPr lang="vi-VN" sz="2000" b="1" i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în</a:t>
            </a:r>
            <a:r>
              <a:rPr lang="ro-RO" sz="2000" b="1" i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celelalte </a:t>
            </a:r>
            <a:r>
              <a:rPr lang="vi-VN" sz="2000" b="1" i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operaţii de prelucrare propriu-zisă</a:t>
            </a:r>
            <a:r>
              <a:rPr lang="vi-VN" sz="2000">
                <a:latin typeface="Arial" pitchFamily="34" charset="0"/>
                <a:cs typeface="Arial" pitchFamily="34" charset="0"/>
              </a:rPr>
              <a:t>, cum ar fi </a:t>
            </a:r>
            <a:r>
              <a:rPr lang="vi-VN" sz="2000" b="1" i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ţesătoria şi </a:t>
            </a:r>
            <a:r>
              <a:rPr lang="vi-VN" sz="2000" b="1" i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finisajul</a:t>
            </a:r>
            <a:r>
              <a:rPr lang="ro-RO" sz="2000" b="1" i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produselor</a:t>
            </a:r>
            <a:r>
              <a:rPr lang="en-US" sz="200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1143000" y="5486400"/>
            <a:ext cx="7467600" cy="1015663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A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cest </a:t>
            </a:r>
            <a:r>
              <a:rPr lang="en-US" sz="2000">
                <a:latin typeface="Arial" pitchFamily="34" charset="0"/>
                <a:cs typeface="Arial" pitchFamily="34" charset="0"/>
              </a:rPr>
              <a:t>mod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de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organizare </a:t>
            </a:r>
            <a:r>
              <a:rPr lang="en-US" sz="2000">
                <a:latin typeface="Arial" pitchFamily="34" charset="0"/>
                <a:cs typeface="Arial" pitchFamily="34" charset="0"/>
              </a:rPr>
              <a:t>este prezentat doar cu titlu teoretic, </a:t>
            </a:r>
            <a:r>
              <a:rPr lang="en-US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în realitate întreprinderile 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</a:t>
            </a:r>
            <a:r>
              <a:rPr lang="ro-RO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ţesătorie </a:t>
            </a:r>
            <a:r>
              <a:rPr lang="vi-VN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fiind alcătuite după schema din varianta întâi</a:t>
            </a:r>
            <a:r>
              <a:rPr lang="vi-VN" sz="200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8200"/>
            <a:ext cx="914400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304800" y="4495800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>
                <a:latin typeface="Arial" pitchFamily="34" charset="0"/>
                <a:cs typeface="Arial" pitchFamily="34" charset="0"/>
              </a:rPr>
              <a:t>Fig.1.5 Schema secţiilor unei întreprinderi de ţesătorie organizate pe stadii </a:t>
            </a:r>
            <a:r>
              <a:rPr lang="vi-VN" smtClean="0">
                <a:latin typeface="Arial" pitchFamily="34" charset="0"/>
                <a:cs typeface="Arial" pitchFamily="34" charset="0"/>
              </a:rPr>
              <a:t>ale</a:t>
            </a:r>
            <a:r>
              <a:rPr lang="ro-RO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mtClean="0">
                <a:latin typeface="Arial" pitchFamily="34" charset="0"/>
                <a:cs typeface="Arial" pitchFamily="34" charset="0"/>
              </a:rPr>
              <a:t>procesului </a:t>
            </a:r>
            <a:r>
              <a:rPr lang="en-US">
                <a:latin typeface="Arial" pitchFamily="34" charset="0"/>
                <a:cs typeface="Arial" pitchFamily="34" charset="0"/>
              </a:rPr>
              <a:t>tehnologic sau specializate pe produs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33400" y="3962400"/>
            <a:ext cx="8305800" cy="1631216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Pe </a:t>
            </a:r>
            <a:r>
              <a:rPr lang="it-IT" sz="2000">
                <a:latin typeface="Arial" pitchFamily="34" charset="0"/>
                <a:cs typeface="Arial" pitchFamily="34" charset="0"/>
              </a:rPr>
              <a:t>lângă cele prezentate anterior, </a:t>
            </a:r>
            <a:r>
              <a:rPr lang="it-IT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unitatea tehnico-productivă 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mai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înse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amnă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>
                <a:latin typeface="Arial" pitchFamily="34" charset="0"/>
                <a:cs typeface="Arial" pitchFamily="34" charset="0"/>
              </a:rPr>
              <a:t>pentru o </a:t>
            </a:r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întreprindere de producţie industrială </a:t>
            </a:r>
            <a:r>
              <a:rPr lang="vi-VN" sz="2000">
                <a:latin typeface="Arial" pitchFamily="34" charset="0"/>
                <a:cs typeface="Arial" pitchFamily="34" charset="0"/>
              </a:rPr>
              <a:t>şi faptul că în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cadrul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acesteia </a:t>
            </a:r>
            <a:r>
              <a:rPr lang="vi-VN" sz="2000" b="1" i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există un ansamblu de secţii auxiliare şi de servire</a:t>
            </a:r>
            <a:r>
              <a:rPr lang="vi-VN" sz="2000">
                <a:latin typeface="Arial" pitchFamily="34" charset="0"/>
                <a:cs typeface="Arial" pitchFamily="34" charset="0"/>
              </a:rPr>
              <a:t>, formând împreună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un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sistem </a:t>
            </a:r>
            <a:r>
              <a:rPr lang="en-US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tehnico-productiv amplasat pe un teritoriu bine delimitat al întreprinderii</a:t>
            </a:r>
            <a:r>
              <a:rPr lang="en-US" sz="200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685800" y="3048000"/>
            <a:ext cx="6279283" cy="4001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Wingdings"/>
              </a:rPr>
              <a:t> </a:t>
            </a:r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Observaţi</a:t>
            </a:r>
            <a:r>
              <a:rPr lang="ro-RO" sz="2000" b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 </a:t>
            </a:r>
            <a:r>
              <a:rPr lang="ro-RO" sz="2000" b="1" i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privind </a:t>
            </a: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unitatea tehnico-productivă</a:t>
            </a:r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sz="2000" i="1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990600"/>
            <a:ext cx="4572000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pt-BR" sz="2000">
                <a:latin typeface="Arial" pitchFamily="34" charset="0"/>
                <a:cs typeface="Arial" pitchFamily="34" charset="0"/>
              </a:rPr>
              <a:t>V - operaţia tehnologică de vopsitorie;</a:t>
            </a:r>
          </a:p>
          <a:p>
            <a:r>
              <a:rPr lang="pt-BR" sz="2000">
                <a:latin typeface="Arial" pitchFamily="34" charset="0"/>
                <a:cs typeface="Arial" pitchFamily="34" charset="0"/>
              </a:rPr>
              <a:t>F - operaţia tehnologică de filatură;</a:t>
            </a:r>
          </a:p>
          <a:p>
            <a:r>
              <a:rPr lang="vi-VN" sz="2000">
                <a:latin typeface="Arial" pitchFamily="34" charset="0"/>
                <a:cs typeface="Arial" pitchFamily="34" charset="0"/>
              </a:rPr>
              <a:t>T - operaţia tehnologică de ţesătorie;</a:t>
            </a:r>
          </a:p>
          <a:p>
            <a:r>
              <a:rPr lang="vi-VN" sz="2000">
                <a:latin typeface="Arial" pitchFamily="34" charset="0"/>
                <a:cs typeface="Arial" pitchFamily="34" charset="0"/>
              </a:rPr>
              <a:t>Fin - operaţia tehnologică de finisaj.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200" y="533400"/>
            <a:ext cx="613341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o-RO" sz="24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II. U</a:t>
            </a:r>
            <a:r>
              <a:rPr lang="vi-VN" sz="24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nitatea organizatorico-administrativă</a:t>
            </a:r>
            <a:endParaRPr lang="en-US" sz="240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295400"/>
            <a:ext cx="7924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RO" sz="2000" smtClean="0">
                <a:latin typeface="Arial" pitchFamily="34" charset="0"/>
                <a:cs typeface="Arial" pitchFamily="34" charset="0"/>
              </a:rPr>
              <a:t>...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este dat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ă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>
                <a:latin typeface="Arial" pitchFamily="34" charset="0"/>
                <a:cs typeface="Arial" pitchFamily="34" charset="0"/>
              </a:rPr>
              <a:t>de faptul că la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înfiinţarea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întreprinderii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>
                <a:latin typeface="Arial" pitchFamily="34" charset="0"/>
                <a:cs typeface="Arial" pitchFamily="34" charset="0"/>
              </a:rPr>
              <a:t>se stabileşte pentru aceasta un </a:t>
            </a:r>
            <a:r>
              <a:rPr lang="it-IT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sediu</a:t>
            </a:r>
            <a:r>
              <a:rPr lang="it-IT" sz="2000">
                <a:latin typeface="Arial" pitchFamily="34" charset="0"/>
                <a:cs typeface="Arial" pitchFamily="34" charset="0"/>
              </a:rPr>
              <a:t>, un </a:t>
            </a:r>
            <a:r>
              <a:rPr lang="it-IT" sz="2000" b="1" i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obiect al activităţii</a:t>
            </a:r>
            <a:r>
              <a:rPr lang="it-IT" sz="2000">
                <a:latin typeface="Arial" pitchFamily="34" charset="0"/>
                <a:cs typeface="Arial" pitchFamily="34" charset="0"/>
              </a:rPr>
              <a:t>, 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o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denumire</a:t>
            </a:r>
            <a:r>
              <a:rPr lang="en-US" sz="2000">
                <a:latin typeface="Arial" pitchFamily="34" charset="0"/>
                <a:cs typeface="Arial" pitchFamily="34" charset="0"/>
              </a:rPr>
              <a:t>, un </a:t>
            </a:r>
            <a:r>
              <a:rPr lang="en-US" sz="2000" b="1" i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complex de mijloace de producţie</a:t>
            </a:r>
            <a:r>
              <a:rPr lang="en-US" sz="2000">
                <a:latin typeface="Arial" pitchFamily="34" charset="0"/>
                <a:cs typeface="Arial" pitchFamily="34" charset="0"/>
              </a:rPr>
              <a:t>, un </a:t>
            </a:r>
            <a:r>
              <a:rPr lang="en-US" sz="2000" b="1" i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personal</a:t>
            </a:r>
            <a:r>
              <a:rPr lang="en-US" sz="2000">
                <a:latin typeface="Arial" pitchFamily="34" charset="0"/>
                <a:cs typeface="Arial" pitchFamily="34" charset="0"/>
              </a:rPr>
              <a:t> şi o </a:t>
            </a:r>
            <a:r>
              <a:rPr lang="en-US" sz="2000" b="1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conducere</a:t>
            </a:r>
            <a:r>
              <a:rPr lang="ro-RO" sz="2000" b="1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proprie</a:t>
            </a:r>
            <a:r>
              <a:rPr lang="en-US" sz="200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2819400"/>
            <a:ext cx="8305800" cy="34778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Prezenţa </a:t>
            </a:r>
            <a:r>
              <a:rPr lang="vi-VN" sz="2000">
                <a:latin typeface="Arial" pitchFamily="34" charset="0"/>
                <a:cs typeface="Arial" pitchFamily="34" charset="0"/>
              </a:rPr>
              <a:t>acestor elemente face ca </a:t>
            </a:r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întreprinderea</a:t>
            </a:r>
            <a:r>
              <a:rPr lang="vi-VN" sz="200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s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ă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>
                <a:latin typeface="Arial" pitchFamily="34" charset="0"/>
                <a:cs typeface="Arial" pitchFamily="34" charset="0"/>
              </a:rPr>
              <a:t>aibă din punct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de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vedere </a:t>
            </a:r>
            <a:r>
              <a:rPr lang="vi-VN" sz="2000" b="1" i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organizatorico-administrativ</a:t>
            </a:r>
            <a:r>
              <a:rPr lang="vi-VN" sz="2000">
                <a:latin typeface="Arial" pitchFamily="34" charset="0"/>
                <a:cs typeface="Arial" pitchFamily="34" charset="0"/>
              </a:rPr>
              <a:t> următoarele caracteristici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: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vi-VN" sz="2000">
              <a:latin typeface="Arial" pitchFamily="34" charset="0"/>
              <a:cs typeface="Arial" pitchFamily="34" charset="0"/>
            </a:endParaRPr>
          </a:p>
          <a:p>
            <a:pPr marL="457200" indent="-457200" algn="just"/>
            <a:r>
              <a:rPr lang="ro-RO" sz="2000" b="1" i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vi-VN" sz="2000" b="1" i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poate </a:t>
            </a:r>
            <a:r>
              <a:rPr lang="vi-VN" sz="2000" b="1" i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decide asupra produselor sau serviciilor care pot fi oferite pe piaţă</a:t>
            </a:r>
            <a:r>
              <a:rPr lang="vi-VN" sz="2000" b="1" i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o-RO" sz="2000" b="1" i="1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AutoNum type="alphaLcParenR"/>
            </a:pPr>
            <a:endParaRPr lang="vi-VN" sz="2000" b="1" i="1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 sz="2000" b="1" i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b) </a:t>
            </a:r>
            <a:r>
              <a:rPr lang="vi-VN" sz="2000" b="1" i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poate </a:t>
            </a:r>
            <a:r>
              <a:rPr lang="vi-VN" sz="2000" b="1" i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decide asupra activităţilor de management care vor fi utilizate</a:t>
            </a:r>
            <a:r>
              <a:rPr lang="vi-VN" sz="2000" b="1" i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o-RO" sz="2000" b="1" i="1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vi-VN" sz="2000" b="1" i="1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c) 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poate </a:t>
            </a:r>
            <a:r>
              <a:rPr lang="en-US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decide asupra modului de utilizare a resurselor financiare şi a 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modului</a:t>
            </a:r>
            <a:r>
              <a:rPr lang="ro-RO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vi-VN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împărţire a profitului.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1000" y="838200"/>
            <a:ext cx="4679486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o-RO" sz="24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III. U</a:t>
            </a:r>
            <a:r>
              <a:rPr lang="vi-VN" sz="24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nitatea </a:t>
            </a:r>
            <a:r>
              <a:rPr lang="ro-RO" sz="24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economico-socială</a:t>
            </a:r>
            <a:endParaRPr lang="en-US" sz="240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524000"/>
            <a:ext cx="8001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RO" sz="2000" smtClean="0">
                <a:latin typeface="Arial" pitchFamily="34" charset="0"/>
                <a:cs typeface="Arial" pitchFamily="34" charset="0"/>
              </a:rPr>
              <a:t>...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este </a:t>
            </a:r>
            <a:r>
              <a:rPr lang="vi-VN" sz="2000">
                <a:latin typeface="Arial" pitchFamily="34" charset="0"/>
                <a:cs typeface="Arial" pitchFamily="34" charset="0"/>
              </a:rPr>
              <a:t>dată de faptul că </a:t>
            </a:r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întreprinderea</a:t>
            </a:r>
            <a:r>
              <a:rPr lang="vi-VN" sz="200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este</a:t>
            </a: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organizată </a:t>
            </a:r>
            <a:r>
              <a:rPr lang="vi-VN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şi funcţionează</a:t>
            </a:r>
            <a:r>
              <a:rPr lang="vi-VN" sz="200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pe baza principiilor de rentabilitate şi de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eficienţă</a:t>
            </a:r>
            <a:r>
              <a:rPr lang="ro-RO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economică</a:t>
            </a:r>
            <a:r>
              <a:rPr lang="vi-VN" sz="200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2667000"/>
            <a:ext cx="8915400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vi-VN" sz="2000">
                <a:latin typeface="Arial" pitchFamily="34" charset="0"/>
                <a:cs typeface="Arial" pitchFamily="34" charset="0"/>
              </a:rPr>
              <a:t>Din acest motiv, o astfel de </a:t>
            </a:r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întreprindere</a:t>
            </a:r>
            <a:r>
              <a:rPr lang="vi-VN" sz="2000">
                <a:latin typeface="Arial" pitchFamily="34" charset="0"/>
                <a:cs typeface="Arial" pitchFamily="34" charset="0"/>
              </a:rPr>
              <a:t> se caracterizează din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punct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de </a:t>
            </a:r>
            <a:r>
              <a:rPr lang="vi-VN" sz="2000">
                <a:latin typeface="Arial" pitchFamily="34" charset="0"/>
                <a:cs typeface="Arial" pitchFamily="34" charset="0"/>
              </a:rPr>
              <a:t>vedere </a:t>
            </a:r>
            <a:r>
              <a:rPr lang="vi-VN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economico-social</a:t>
            </a:r>
            <a:r>
              <a:rPr lang="vi-VN" sz="2000">
                <a:latin typeface="Arial" pitchFamily="34" charset="0"/>
                <a:cs typeface="Arial" pitchFamily="34" charset="0"/>
              </a:rPr>
              <a:t> prin următoarele:</a:t>
            </a:r>
          </a:p>
          <a:p>
            <a:pPr algn="just"/>
            <a:r>
              <a:rPr lang="ro-RO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indiferent </a:t>
            </a:r>
            <a:r>
              <a:rPr lang="en-US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 forma de proprietate orice întreprindere are în dotare 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mijloace</a:t>
            </a:r>
            <a:r>
              <a:rPr lang="ro-RO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n-US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producţie proprii;</a:t>
            </a:r>
          </a:p>
          <a:p>
            <a:pPr algn="just"/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b)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funcţionează </a:t>
            </a:r>
            <a:r>
              <a:rPr lang="vi-VN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 baza strategiei şi tacticii stabilite de conducerea acesteia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în</a:t>
            </a: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vederea </a:t>
            </a:r>
            <a:r>
              <a:rPr lang="vi-VN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realizării obiectivului propus;</a:t>
            </a:r>
          </a:p>
          <a:p>
            <a:pPr algn="just"/>
            <a:r>
              <a:rPr lang="ro-RO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c) </a:t>
            </a:r>
            <a:r>
              <a:rPr lang="vi-VN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poate </a:t>
            </a:r>
            <a:r>
              <a:rPr lang="vi-VN" sz="2000" b="1" i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fi desfiinţată, reorganizată sau poate să-şi modifice obiectul </a:t>
            </a:r>
            <a:r>
              <a:rPr lang="vi-VN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</a:t>
            </a:r>
            <a:r>
              <a:rPr lang="ro-RO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activitate</a:t>
            </a:r>
            <a:r>
              <a:rPr lang="vi-VN" sz="2000" b="1" i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denumirea sau sediul pe baza unor hotărâri ale organelor care </a:t>
            </a:r>
            <a:r>
              <a:rPr lang="vi-VN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au</a:t>
            </a:r>
            <a:r>
              <a:rPr lang="ro-RO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constituit-o</a:t>
            </a:r>
            <a:r>
              <a:rPr lang="en-US" sz="2000" b="1" i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algn="just"/>
            <a:r>
              <a:rPr lang="ro-RO" sz="2000" b="1" i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d) </a:t>
            </a:r>
            <a:r>
              <a:rPr lang="vi-VN" sz="2000" b="1" i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îşi </a:t>
            </a:r>
            <a:r>
              <a:rPr lang="vi-VN" sz="2000" b="1" i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desfăşoară activitatea pe bază de autofinanţare;</a:t>
            </a:r>
          </a:p>
          <a:p>
            <a:pPr algn="just"/>
            <a:r>
              <a:rPr lang="ro-RO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e)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trebuie </a:t>
            </a:r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să asigure cunoaştere temeinică a pieţelor de desfacere, în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vederea</a:t>
            </a:r>
            <a:r>
              <a:rPr lang="ro-RO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realizării </a:t>
            </a:r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integrale a producţiei.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200" y="990601"/>
            <a:ext cx="8458200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CAP I</a:t>
            </a:r>
            <a:r>
              <a:rPr lang="ro-RO" sz="2400" b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b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ORGANIZAREA </a:t>
            </a:r>
            <a:r>
              <a:rPr lang="en-US" sz="2400" b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STRUCTURALĂ</a:t>
            </a:r>
            <a:r>
              <a:rPr lang="ro-RO" sz="2400" b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2400" b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SISTEMELOR DE </a:t>
            </a:r>
            <a:r>
              <a:rPr lang="en-US" sz="2400" b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PRODUCŢIE</a:t>
            </a:r>
            <a:endParaRPr lang="en-US" sz="2400" b="1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2057400"/>
            <a:ext cx="876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200" b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2.1 Procesul de producţie: noţiune, tipologie, factori de influenţă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2514600"/>
            <a:ext cx="529183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2.1.1 Noţiunea de proces de producţie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3048000"/>
            <a:ext cx="8382000" cy="3477875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Orice </a:t>
            </a:r>
            <a:r>
              <a:rPr lang="en-US" sz="2000">
                <a:latin typeface="Arial" pitchFamily="34" charset="0"/>
                <a:cs typeface="Arial" pitchFamily="34" charset="0"/>
              </a:rPr>
              <a:t>unitate de producţie are ca </a:t>
            </a:r>
            <a:r>
              <a:rPr lang="en-US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obiectiv principal </a:t>
            </a:r>
            <a:r>
              <a:rPr lang="en-US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producerea de </a:t>
            </a:r>
            <a:r>
              <a:rPr lang="en-US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bunuri</a:t>
            </a: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materiale </a:t>
            </a:r>
            <a:r>
              <a:rPr lang="vi-VN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şi servicii</a:t>
            </a:r>
            <a:r>
              <a:rPr lang="vi-VN" sz="2000">
                <a:latin typeface="Arial" pitchFamily="34" charset="0"/>
                <a:cs typeface="Arial" pitchFamily="34" charset="0"/>
              </a:rPr>
              <a:t> care se realizează prin </a:t>
            </a:r>
            <a:r>
              <a:rPr lang="vi-VN" sz="2000" b="1" i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desfăşurarea unor procese de producţie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.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vi-VN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Conţinutul activităţii de producţie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are un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caracter complex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şi cuprinde atât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activităţi de fabricaţie propriu-zise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cât şi </a:t>
            </a:r>
            <a:r>
              <a:rPr lang="vi-VN" sz="2000" b="1" i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activităţi de laborator,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 de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cercetare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 şi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asimilare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în fabricaţie a noilor produse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etc.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Fabricaţia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>
                <a:latin typeface="Arial" pitchFamily="34" charset="0"/>
                <a:cs typeface="Arial" pitchFamily="34" charset="0"/>
              </a:rPr>
              <a:t>este o </a:t>
            </a:r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activitate de producţie </a:t>
            </a:r>
            <a:r>
              <a:rPr lang="vi-VN" sz="2000">
                <a:latin typeface="Arial" pitchFamily="34" charset="0"/>
                <a:cs typeface="Arial" pitchFamily="34" charset="0"/>
              </a:rPr>
              <a:t>care </a:t>
            </a:r>
            <a:r>
              <a:rPr lang="vi-VN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transformă materiile prime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în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produse </a:t>
            </a:r>
            <a:r>
              <a:rPr lang="it-IT" sz="2000" b="1" i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finite </a:t>
            </a:r>
            <a:r>
              <a:rPr lang="it-IT" sz="2000">
                <a:latin typeface="Arial" pitchFamily="34" charset="0"/>
                <a:cs typeface="Arial" pitchFamily="34" charset="0"/>
              </a:rPr>
              <a:t>de un </a:t>
            </a:r>
            <a:r>
              <a:rPr lang="it-IT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nivel calitativ cât mai ridicat </a:t>
            </a:r>
            <a:r>
              <a:rPr lang="it-IT" sz="2000">
                <a:latin typeface="Arial" pitchFamily="34" charset="0"/>
                <a:cs typeface="Arial" pitchFamily="34" charset="0"/>
              </a:rPr>
              <a:t>şi cu </a:t>
            </a:r>
            <a:r>
              <a:rPr lang="it-IT" sz="2000" b="1" i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costuri cât mai reduse</a:t>
            </a:r>
            <a:r>
              <a:rPr lang="it-IT" sz="200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990600" y="68580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Procesele de producţie </a:t>
            </a:r>
            <a:r>
              <a:rPr lang="en-US" sz="2000">
                <a:latin typeface="Arial" pitchFamily="34" charset="0"/>
                <a:cs typeface="Arial" pitchFamily="34" charset="0"/>
              </a:rPr>
              <a:t>sunt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: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LcParenR"/>
            </a:pPr>
            <a:r>
              <a:rPr lang="en-US" sz="2000" b="1" i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elementare;</a:t>
            </a:r>
            <a:endParaRPr lang="ro-RO" sz="2000" b="1" i="1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LcParenR"/>
            </a:pPr>
            <a:r>
              <a:rPr lang="ro-RO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b) </a:t>
            </a:r>
            <a:r>
              <a:rPr lang="en-US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complexe</a:t>
            </a:r>
            <a:r>
              <a:rPr lang="en-US" sz="200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752600"/>
            <a:ext cx="7848600" cy="19389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i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Procesele </a:t>
            </a:r>
            <a:r>
              <a:rPr lang="it-IT" sz="2000" b="1" i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 producţie elementare </a:t>
            </a:r>
            <a:r>
              <a:rPr lang="it-IT" sz="2000">
                <a:latin typeface="Arial" pitchFamily="34" charset="0"/>
                <a:cs typeface="Arial" pitchFamily="34" charset="0"/>
              </a:rPr>
              <a:t>sunt acele procese prin care </a:t>
            </a:r>
            <a:r>
              <a:rPr lang="it-IT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produsul</a:t>
            </a:r>
            <a:r>
              <a:rPr lang="ro-RO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finit </a:t>
            </a:r>
            <a:r>
              <a:rPr lang="vi-VN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 obţine printr-o singură operaţie tehnologică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.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vi-VN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Procesele </a:t>
            </a:r>
            <a:r>
              <a:rPr lang="vi-VN" sz="2000" b="1" i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producţie complexe </a:t>
            </a:r>
            <a:r>
              <a:rPr lang="vi-VN" sz="2000">
                <a:latin typeface="Arial" pitchFamily="34" charset="0"/>
                <a:cs typeface="Arial" pitchFamily="34" charset="0"/>
              </a:rPr>
              <a:t>există atunci când </a:t>
            </a:r>
            <a:r>
              <a:rPr lang="vi-VN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asupra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obiectelor</a:t>
            </a:r>
            <a:r>
              <a:rPr lang="ro-RO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muncii </a:t>
            </a:r>
            <a:r>
              <a:rPr lang="vi-VN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 execută mai multe operaţii tehnologice.</a:t>
            </a:r>
          </a:p>
        </p:txBody>
      </p:sp>
      <p:sp>
        <p:nvSpPr>
          <p:cNvPr id="6" name="Rectangle 5"/>
          <p:cNvSpPr/>
          <p:nvPr/>
        </p:nvSpPr>
        <p:spPr>
          <a:xfrm>
            <a:off x="1143000" y="3995678"/>
            <a:ext cx="7162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Procesele de muncă </a:t>
            </a:r>
            <a:r>
              <a:rPr lang="vi-VN" sz="2000">
                <a:latin typeface="Arial" pitchFamily="34" charset="0"/>
                <a:cs typeface="Arial" pitchFamily="34" charset="0"/>
              </a:rPr>
              <a:t>sunt acele procese prin care </a:t>
            </a:r>
            <a:r>
              <a:rPr lang="vi-VN" sz="2000" b="1" i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factorul uman </a:t>
            </a:r>
            <a:r>
              <a:rPr lang="vi-VN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acţionează</a:t>
            </a:r>
            <a:r>
              <a:rPr lang="ro-RO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asupra </a:t>
            </a:r>
            <a:r>
              <a:rPr lang="vi-VN" sz="2000" b="1" i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obiectelor muncii </a:t>
            </a:r>
            <a:r>
              <a:rPr lang="vi-VN" sz="2000">
                <a:latin typeface="Arial" pitchFamily="34" charset="0"/>
                <a:cs typeface="Arial" pitchFamily="34" charset="0"/>
              </a:rPr>
              <a:t>cu ajutorul unor </a:t>
            </a:r>
            <a:r>
              <a:rPr lang="vi-VN" sz="2000" b="1" i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mijloace de muncă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.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vi-VN" sz="20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vi-VN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rocese</a:t>
            </a:r>
            <a:r>
              <a:rPr lang="ro-RO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le</a:t>
            </a:r>
            <a:r>
              <a:rPr lang="vi-VN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naturale 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sunt acele procese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în </a:t>
            </a:r>
            <a:r>
              <a:rPr lang="vi-VN" sz="2000">
                <a:latin typeface="Arial" pitchFamily="34" charset="0"/>
                <a:cs typeface="Arial" pitchFamily="34" charset="0"/>
              </a:rPr>
              <a:t>cadrul cărora </a:t>
            </a:r>
            <a:r>
              <a:rPr lang="vi-VN" sz="2000" b="1" i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obiectele muncii suferă </a:t>
            </a:r>
            <a:r>
              <a:rPr lang="vi-VN" sz="2000" b="1" i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transformări</a:t>
            </a:r>
            <a:r>
              <a:rPr lang="ro-RO" sz="2000" b="1" i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i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fizice </a:t>
            </a:r>
            <a:r>
              <a:rPr lang="it-IT" sz="2000" b="1" i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şi chimice sub acţiunea unor factori naturali</a:t>
            </a:r>
            <a:r>
              <a:rPr lang="it-IT" sz="2000">
                <a:latin typeface="Arial" pitchFamily="34" charset="0"/>
                <a:cs typeface="Arial" pitchFamily="34" charset="0"/>
              </a:rPr>
              <a:t> (industria alimentară 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– procese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de </a:t>
            </a:r>
            <a:r>
              <a:rPr lang="en-US" sz="2000">
                <a:latin typeface="Arial" pitchFamily="34" charset="0"/>
                <a:cs typeface="Arial" pitchFamily="34" charset="0"/>
              </a:rPr>
              <a:t>fermentaţie, industria mobilei - procese de uscare a lemnului etc.)</a:t>
            </a:r>
          </a:p>
        </p:txBody>
      </p:sp>
      <p:sp>
        <p:nvSpPr>
          <p:cNvPr id="7" name="Right Arrow 6"/>
          <p:cNvSpPr/>
          <p:nvPr/>
        </p:nvSpPr>
        <p:spPr>
          <a:xfrm>
            <a:off x="457200" y="762000"/>
            <a:ext cx="533400" cy="228600"/>
          </a:xfrm>
          <a:prstGeom prst="rightArrow">
            <a:avLst/>
          </a:prstGeom>
          <a:solidFill>
            <a:srgbClr val="92D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609600" y="4038600"/>
            <a:ext cx="533400" cy="228600"/>
          </a:xfrm>
          <a:prstGeom prst="rightArrow">
            <a:avLst/>
          </a:prstGeom>
          <a:solidFill>
            <a:srgbClr val="92D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533400" y="5334000"/>
            <a:ext cx="533400" cy="228600"/>
          </a:xfrm>
          <a:prstGeom prst="rightArrow">
            <a:avLst/>
          </a:prstGeom>
          <a:solidFill>
            <a:srgbClr val="92D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200" y="609600"/>
            <a:ext cx="544386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2.1.</a:t>
            </a:r>
            <a:r>
              <a:rPr lang="ro-RO" sz="22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2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sz="22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Tipologia </a:t>
            </a:r>
            <a:r>
              <a:rPr lang="en-US" sz="22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proces</a:t>
            </a:r>
            <a:r>
              <a:rPr lang="ro-RO" sz="22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elor</a:t>
            </a:r>
            <a:r>
              <a:rPr lang="en-US" sz="22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producţie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1066800"/>
            <a:ext cx="7162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000">
                <a:latin typeface="Arial" pitchFamily="34" charset="0"/>
                <a:cs typeface="Arial" pitchFamily="34" charset="0"/>
              </a:rPr>
              <a:t>Datorită marii diversităţi a </a:t>
            </a:r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proceselor de producţie </a:t>
            </a:r>
            <a:r>
              <a:rPr lang="vi-VN" sz="2000">
                <a:latin typeface="Arial" pitchFamily="34" charset="0"/>
                <a:cs typeface="Arial" pitchFamily="34" charset="0"/>
              </a:rPr>
              <a:t>acestea trebuie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organizate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în </a:t>
            </a:r>
            <a:r>
              <a:rPr lang="en-US" sz="2000">
                <a:latin typeface="Arial" pitchFamily="34" charset="0"/>
                <a:cs typeface="Arial" pitchFamily="34" charset="0"/>
              </a:rPr>
              <a:t>grupe de procese care au caracteristici comune în funcţie de anumite criterii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de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grupare</a:t>
            </a:r>
            <a:r>
              <a:rPr lang="en-US" sz="200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Right Arrow 4"/>
          <p:cNvSpPr/>
          <p:nvPr/>
        </p:nvSpPr>
        <p:spPr>
          <a:xfrm>
            <a:off x="304800" y="1143000"/>
            <a:ext cx="533400" cy="228600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2149019"/>
            <a:ext cx="8153400" cy="22467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>
                <a:latin typeface="Arial" pitchFamily="34" charset="0"/>
                <a:cs typeface="Arial" pitchFamily="34" charset="0"/>
              </a:rPr>
              <a:t>Cele mai utilizate criterii de grupare a proceselor de producţie sunt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: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endParaRPr lang="en-US" sz="2000">
              <a:latin typeface="Arial" pitchFamily="34" charset="0"/>
              <a:cs typeface="Arial" pitchFamily="34" charset="0"/>
            </a:endParaRPr>
          </a:p>
          <a:p>
            <a:r>
              <a:rPr lang="vi-VN" sz="2000" i="1">
                <a:latin typeface="Arial" pitchFamily="34" charset="0"/>
                <a:cs typeface="Arial" pitchFamily="34" charset="0"/>
              </a:rPr>
              <a:t>a) după modul de participare la obţinerea produsului finit;</a:t>
            </a:r>
          </a:p>
          <a:p>
            <a:r>
              <a:rPr lang="vi-VN" sz="2000" i="1">
                <a:latin typeface="Arial" pitchFamily="34" charset="0"/>
                <a:cs typeface="Arial" pitchFamily="34" charset="0"/>
              </a:rPr>
              <a:t>b) după gradul de continuitate;</a:t>
            </a:r>
          </a:p>
          <a:p>
            <a:r>
              <a:rPr lang="vi-VN" sz="2000" i="1">
                <a:latin typeface="Arial" pitchFamily="34" charset="0"/>
                <a:cs typeface="Arial" pitchFamily="34" charset="0"/>
              </a:rPr>
              <a:t>c) după modul de obţinere a produsului finit;</a:t>
            </a:r>
          </a:p>
          <a:p>
            <a:r>
              <a:rPr lang="vi-VN" sz="2000" i="1">
                <a:latin typeface="Arial" pitchFamily="34" charset="0"/>
                <a:cs typeface="Arial" pitchFamily="34" charset="0"/>
              </a:rPr>
              <a:t>d) după gradul de periodicitate;</a:t>
            </a:r>
          </a:p>
          <a:p>
            <a:r>
              <a:rPr lang="vi-VN" sz="2000" i="1">
                <a:latin typeface="Arial" pitchFamily="34" charset="0"/>
                <a:cs typeface="Arial" pitchFamily="34" charset="0"/>
              </a:rPr>
              <a:t>e) după natura tehnologică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.</a:t>
            </a:r>
            <a:endParaRPr lang="ro-RO" sz="2000" i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4648200"/>
            <a:ext cx="7162800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/>
            <a:r>
              <a:rPr lang="ro-RO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a) După</a:t>
            </a:r>
            <a:r>
              <a:rPr lang="ro-RO" sz="2000" b="1" i="1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modul</a:t>
            </a:r>
            <a:r>
              <a:rPr lang="ro-RO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vi-VN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particip</a:t>
            </a:r>
            <a:r>
              <a:rPr lang="ro-RO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are</a:t>
            </a:r>
            <a:r>
              <a:rPr lang="vi-VN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la </a:t>
            </a:r>
            <a:r>
              <a:rPr lang="ro-RO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obținerea</a:t>
            </a:r>
            <a:r>
              <a:rPr lang="vi-VN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produsului finit</a:t>
            </a:r>
            <a:endParaRPr lang="en-US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600" y="541020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procese de producţie de bază;</a:t>
            </a:r>
          </a:p>
          <a:p>
            <a:pPr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procese de producţie auxiliare;</a:t>
            </a:r>
          </a:p>
          <a:p>
            <a:pPr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procese de producţie de servire;</a:t>
            </a:r>
          </a:p>
          <a:p>
            <a:pPr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procese de producţie anexă.</a:t>
            </a:r>
            <a:endParaRPr lang="vi-VN" sz="2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066800" y="1676400"/>
            <a:ext cx="7467600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Procesele de producţie de bază </a:t>
            </a:r>
            <a:r>
              <a:rPr lang="vi-VN" sz="2000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transformă materiile prime şi materiale </a:t>
            </a:r>
            <a:r>
              <a:rPr lang="vi-VN" sz="2000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în</a:t>
            </a:r>
            <a:r>
              <a:rPr lang="ro-RO" sz="2000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produse </a:t>
            </a:r>
            <a:r>
              <a:rPr lang="vi-VN" sz="2000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finite</a:t>
            </a:r>
            <a:r>
              <a:rPr lang="vi-VN" sz="2000">
                <a:latin typeface="Arial" pitchFamily="34" charset="0"/>
                <a:cs typeface="Arial" pitchFamily="34" charset="0"/>
              </a:rPr>
              <a:t> care constituie obiectul activităţii de bază al întreprinderii: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procese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de </a:t>
            </a:r>
            <a:r>
              <a:rPr lang="vi-VN" sz="2000">
                <a:latin typeface="Arial" pitchFamily="34" charset="0"/>
                <a:cs typeface="Arial" pitchFamily="34" charset="0"/>
              </a:rPr>
              <a:t>prelucrare mecanică şi montaj în construcţii de maşini, ţesătorie în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industria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textilă </a:t>
            </a:r>
            <a:r>
              <a:rPr lang="vi-VN" sz="2000">
                <a:latin typeface="Arial" pitchFamily="34" charset="0"/>
                <a:cs typeface="Arial" pitchFamily="34" charset="0"/>
              </a:rPr>
              <a:t>etc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.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vi-VN" sz="20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Procesele de producţie de bază </a:t>
            </a:r>
            <a:r>
              <a:rPr lang="vi-VN" sz="2000">
                <a:latin typeface="Arial" pitchFamily="34" charset="0"/>
                <a:cs typeface="Arial" pitchFamily="34" charset="0"/>
              </a:rPr>
              <a:t>pot fi la rândul lor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: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vi-VN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procese </a:t>
            </a:r>
            <a:r>
              <a:rPr lang="pt-BR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bază pregătitoare;</a:t>
            </a:r>
          </a:p>
          <a:p>
            <a:pPr algn="just">
              <a:buFont typeface="Wingdings" pitchFamily="2" charset="2"/>
              <a:buChar char="Ø"/>
            </a:pPr>
            <a:r>
              <a:rPr lang="ro-RO" sz="2000" b="1" i="1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i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procese </a:t>
            </a:r>
            <a:r>
              <a:rPr lang="pt-BR" sz="2000" b="1" i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bază prelucrătoare;</a:t>
            </a:r>
          </a:p>
          <a:p>
            <a:pPr algn="just">
              <a:buFont typeface="Wingdings" pitchFamily="2" charset="2"/>
              <a:buChar char="Ø"/>
            </a:pPr>
            <a:r>
              <a:rPr lang="ro-RO" sz="2000" b="1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procese </a:t>
            </a:r>
            <a:r>
              <a:rPr lang="en-US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 montaj-finisaj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o-RO" sz="2000" b="1" i="1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81000" y="1752600"/>
            <a:ext cx="533400" cy="228600"/>
          </a:xfrm>
          <a:prstGeom prst="rightArrow">
            <a:avLst/>
          </a:prstGeom>
          <a:solidFill>
            <a:srgbClr val="FF0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200" y="1066800"/>
            <a:ext cx="7848600" cy="1323439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o-RO" sz="2000" b="1" i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Producţia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>
                <a:latin typeface="Arial" pitchFamily="34" charset="0"/>
                <a:cs typeface="Arial" pitchFamily="34" charset="0"/>
              </a:rPr>
              <a:t>este </a:t>
            </a:r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activitatea socială </a:t>
            </a:r>
            <a:r>
              <a:rPr lang="vi-VN" sz="2000">
                <a:latin typeface="Arial" pitchFamily="34" charset="0"/>
                <a:cs typeface="Arial" pitchFamily="34" charset="0"/>
              </a:rPr>
              <a:t>în care oamenii cu ajutorul </a:t>
            </a:r>
            <a:r>
              <a:rPr lang="vi-VN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mijloacelor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</a:t>
            </a:r>
            <a:r>
              <a:rPr lang="ro-RO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producţie</a:t>
            </a:r>
            <a:r>
              <a:rPr lang="vi-VN" sz="2000">
                <a:latin typeface="Arial" pitchFamily="34" charset="0"/>
                <a:cs typeface="Arial" pitchFamily="34" charset="0"/>
              </a:rPr>
              <a:t>, </a:t>
            </a:r>
            <a:r>
              <a:rPr lang="vi-VN" sz="2000" b="1" i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exploatează şi modifică </a:t>
            </a:r>
            <a:r>
              <a:rPr lang="vi-VN" sz="2000">
                <a:latin typeface="Arial" pitchFamily="34" charset="0"/>
                <a:cs typeface="Arial" pitchFamily="34" charset="0"/>
              </a:rPr>
              <a:t>elemente din natură în vederea realizării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de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bunuri </a:t>
            </a:r>
            <a:r>
              <a:rPr lang="it-IT" sz="2000">
                <a:latin typeface="Arial" pitchFamily="34" charset="0"/>
                <a:cs typeface="Arial" pitchFamily="34" charset="0"/>
              </a:rPr>
              <a:t>materiale destinate necesităţilor de consum.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3048000"/>
            <a:ext cx="7848600" cy="28623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Comportamentul </a:t>
            </a:r>
            <a:r>
              <a:rPr lang="en-US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sistemului de producţie </a:t>
            </a:r>
            <a:r>
              <a:rPr lang="en-US" sz="2000">
                <a:latin typeface="Arial" pitchFamily="34" charset="0"/>
                <a:cs typeface="Arial" pitchFamily="34" charset="0"/>
              </a:rPr>
              <a:t>depinde esenţial de </a:t>
            </a:r>
            <a:r>
              <a:rPr lang="en-US" sz="2000" b="1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obiectivele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acestuia</a:t>
            </a:r>
            <a:r>
              <a:rPr lang="vi-VN" sz="2000">
                <a:latin typeface="Arial" pitchFamily="34" charset="0"/>
                <a:cs typeface="Arial" pitchFamily="34" charset="0"/>
              </a:rPr>
              <a:t>, de </a:t>
            </a:r>
            <a:r>
              <a:rPr lang="vi-VN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structura </a:t>
            </a:r>
            <a:r>
              <a:rPr lang="vi-VN" sz="2000">
                <a:latin typeface="Arial" pitchFamily="34" charset="0"/>
                <a:cs typeface="Arial" pitchFamily="34" charset="0"/>
              </a:rPr>
              <a:t>şi de </a:t>
            </a:r>
            <a:r>
              <a:rPr lang="vi-VN" sz="2000" b="1" i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relaţiile</a:t>
            </a:r>
            <a:r>
              <a:rPr lang="vi-VN" sz="2000">
                <a:latin typeface="Arial" pitchFamily="34" charset="0"/>
                <a:cs typeface="Arial" pitchFamily="34" charset="0"/>
              </a:rPr>
              <a:t> sale cu mediul înconjurător şi de sistemul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social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în </a:t>
            </a:r>
            <a:r>
              <a:rPr lang="vi-VN" sz="2000">
                <a:latin typeface="Arial" pitchFamily="34" charset="0"/>
                <a:cs typeface="Arial" pitchFamily="34" charset="0"/>
              </a:rPr>
              <a:t>care evoluează. 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o-RO" sz="20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smtClean="0">
                <a:latin typeface="Arial" pitchFamily="34" charset="0"/>
                <a:cs typeface="Arial" pitchFamily="34" charset="0"/>
              </a:rPr>
              <a:t>Acest </a:t>
            </a:r>
            <a:r>
              <a:rPr lang="vi-VN" sz="2000">
                <a:latin typeface="Arial" pitchFamily="34" charset="0"/>
                <a:cs typeface="Arial" pitchFamily="34" charset="0"/>
              </a:rPr>
              <a:t>comportament este de trei tipuri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: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vi-VN" sz="200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lphaLcParenR"/>
            </a:pPr>
            <a:r>
              <a:rPr lang="en-US" sz="2000" b="1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>
                <a:latin typeface="Arial" pitchFamily="34" charset="0"/>
                <a:cs typeface="Arial" pitchFamily="34" charset="0"/>
              </a:rPr>
              <a:t>comportament </a:t>
            </a:r>
            <a:r>
              <a:rPr lang="en-US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anticipativ</a:t>
            </a:r>
            <a:r>
              <a:rPr lang="en-US" sz="2000" b="1" i="1"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ro-RO" sz="2000" b="1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latin typeface="Arial" pitchFamily="34" charset="0"/>
                <a:cs typeface="Arial" pitchFamily="34" charset="0"/>
              </a:rPr>
              <a:t>comportament </a:t>
            </a:r>
            <a:r>
              <a:rPr lang="en-US" sz="2000" b="1" i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activ</a:t>
            </a:r>
            <a:r>
              <a:rPr lang="en-US" sz="2000" b="1" i="1"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en-US" sz="2000" b="1" i="1" smtClean="0">
                <a:latin typeface="Arial" pitchFamily="34" charset="0"/>
                <a:cs typeface="Arial" pitchFamily="34" charset="0"/>
              </a:rPr>
              <a:t>comportament </a:t>
            </a:r>
            <a:r>
              <a:rPr lang="en-US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pasiv</a:t>
            </a:r>
            <a:r>
              <a:rPr lang="en-US" sz="2000" b="1" i="1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914400" y="917912"/>
            <a:ext cx="8001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Procesele de bază pregătitoare </a:t>
            </a:r>
            <a:r>
              <a:rPr lang="vi-VN" sz="200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pregătesc materiile prime şi materialele</a:t>
            </a:r>
            <a:r>
              <a:rPr lang="ro-RO" sz="200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pentru prelucrarea propriu-zisă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 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o-RO" sz="20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smtClean="0">
                <a:latin typeface="Arial" pitchFamily="34" charset="0"/>
                <a:cs typeface="Arial" pitchFamily="34" charset="0"/>
              </a:rPr>
              <a:t>– 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Exemple: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procesele de turnare şi forjare în industria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construcţiilor de maşini, procesele de vopsire şi filatura din industria textilă,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procesele de croit în industria confecţiilor sau de încălţăminte.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vi-VN" sz="200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Procesele de bază prelucrătore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efectuează operaţii de prelucrare propriu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zisă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a materiilor prime şi a materialelor în vederea transformării lor în produsele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finite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endParaRPr lang="ro-RO" sz="20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smtClean="0">
                <a:latin typeface="Arial" pitchFamily="34" charset="0"/>
                <a:cs typeface="Arial" pitchFamily="34" charset="0"/>
              </a:rPr>
              <a:t>–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Exemple: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procese de prelucrări mecanice în construcţii de maşini, procesele de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ţesătorie în industria textilă, procesele de coasere în confecţii etc.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vi-VN" sz="200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Procesele de bază de montaj-finisaj </a:t>
            </a:r>
            <a:r>
              <a:rPr lang="vi-VN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sunt acele procese care asigură</a:t>
            </a:r>
            <a:r>
              <a:rPr lang="ro-RO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obţinere formei finale a produsului înainte de livrarea la consumator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.</a:t>
            </a:r>
            <a:endParaRPr lang="it-IT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81000" y="990600"/>
            <a:ext cx="533400" cy="228600"/>
          </a:xfrm>
          <a:prstGeom prst="rightArrow">
            <a:avLst/>
          </a:prstGeom>
          <a:solidFill>
            <a:srgbClr val="92D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304800" y="3124200"/>
            <a:ext cx="533400" cy="228600"/>
          </a:xfrm>
          <a:prstGeom prst="rightArrow">
            <a:avLst/>
          </a:prstGeom>
          <a:solidFill>
            <a:schemeClr val="accent2">
              <a:lumMod val="5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381000" y="5562600"/>
            <a:ext cx="533400" cy="228600"/>
          </a:xfrm>
          <a:prstGeom prst="rightArrow">
            <a:avLst/>
          </a:prstGeom>
          <a:solidFill>
            <a:srgbClr val="C00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914400" y="1295400"/>
            <a:ext cx="7772400" cy="25545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Procesele de producţie auxiliare </a:t>
            </a:r>
            <a:r>
              <a:rPr lang="vi-VN" sz="2000" i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asigură obţinere unor produse sau </a:t>
            </a:r>
            <a:r>
              <a:rPr lang="vi-VN" sz="2000" i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lucrări</a:t>
            </a:r>
            <a:r>
              <a:rPr lang="ro-RO" sz="2000" i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care </a:t>
            </a:r>
            <a:r>
              <a:rPr lang="vi-VN" sz="2000" i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nu constituie obiectul activităţii de bază al întreprinderii, dar care asigura </a:t>
            </a:r>
            <a:r>
              <a:rPr lang="vi-VN" sz="2000" i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buna</a:t>
            </a:r>
            <a:r>
              <a:rPr lang="ro-RO" sz="2000" i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funcţionare </a:t>
            </a:r>
            <a:r>
              <a:rPr lang="vi-VN" sz="2000" i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 proceselor de producţie de bază</a:t>
            </a:r>
            <a:r>
              <a:rPr lang="vi-VN" sz="2000">
                <a:latin typeface="Arial" pitchFamily="34" charset="0"/>
                <a:cs typeface="Arial" pitchFamily="34" charset="0"/>
              </a:rPr>
              <a:t> 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smtClean="0">
                <a:latin typeface="Arial" pitchFamily="34" charset="0"/>
                <a:cs typeface="Arial" pitchFamily="34" charset="0"/>
              </a:rPr>
              <a:t>- 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Exemple: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procesele </a:t>
            </a:r>
            <a:r>
              <a:rPr lang="vi-VN" sz="2000">
                <a:latin typeface="Arial" pitchFamily="34" charset="0"/>
                <a:cs typeface="Arial" pitchFamily="34" charset="0"/>
              </a:rPr>
              <a:t>de reparare a utilajelor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şi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echipamentelor</a:t>
            </a:r>
            <a:r>
              <a:rPr lang="en-US" sz="2000">
                <a:latin typeface="Arial" pitchFamily="34" charset="0"/>
                <a:cs typeface="Arial" pitchFamily="34" charset="0"/>
              </a:rPr>
              <a:t>, de obţinere a SDV-urilor necesare în procesele de producţie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de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bază</a:t>
            </a:r>
            <a:r>
              <a:rPr lang="vi-VN" sz="2000">
                <a:latin typeface="Arial" pitchFamily="34" charset="0"/>
                <a:cs typeface="Arial" pitchFamily="34" charset="0"/>
              </a:rPr>
              <a:t>, de obţinere a diferitelor feluri de energie etc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.</a:t>
            </a:r>
            <a:endParaRPr lang="vi-VN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0600" y="4343400"/>
            <a:ext cx="7696200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Procesele de producţie de servire </a:t>
            </a:r>
            <a:r>
              <a:rPr lang="vi-VN" sz="2000" i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asigură obţinerea unor servicii care nu</a:t>
            </a:r>
            <a:r>
              <a:rPr lang="ro-RO" sz="2000" i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constituie obiectul activităţii de bază al întreprinderii,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 dar </a:t>
            </a:r>
            <a:r>
              <a:rPr lang="vi-VN" sz="2000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ajută la buna desfăşurare</a:t>
            </a:r>
            <a:r>
              <a:rPr lang="ro-RO" sz="2000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 proceselor de producţie de bază şi auxiliare-procesele de transport intern, de</a:t>
            </a:r>
            <a:r>
              <a:rPr lang="ro-RO" sz="2000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depozitare sau de transport a diferitelor feluri de energie pe cabluri sau conducte.</a:t>
            </a:r>
            <a:endParaRPr lang="en-US" sz="2000" i="1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04800" y="1371600"/>
            <a:ext cx="533400" cy="228600"/>
          </a:xfrm>
          <a:prstGeom prst="rightArrow">
            <a:avLst/>
          </a:prstGeom>
          <a:solidFill>
            <a:srgbClr val="FF0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304800" y="4419600"/>
            <a:ext cx="533400" cy="228600"/>
          </a:xfrm>
          <a:prstGeom prst="rightArrow">
            <a:avLst/>
          </a:prstGeom>
          <a:solidFill>
            <a:srgbClr val="FF0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33400" y="1066800"/>
            <a:ext cx="3886200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/>
            <a:r>
              <a:rPr lang="en-US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ro-RO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 După</a:t>
            </a:r>
            <a:r>
              <a:rPr lang="ro-RO" sz="2000" b="1" i="1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gradul de continuitate</a:t>
            </a:r>
            <a:endParaRPr lang="en-US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182880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 procese </a:t>
            </a:r>
            <a:r>
              <a:rPr lang="en-US" sz="2000">
                <a:latin typeface="Arial" pitchFamily="34" charset="0"/>
                <a:cs typeface="Arial" pitchFamily="34" charset="0"/>
              </a:rPr>
              <a:t>de producţie continue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 procese </a:t>
            </a:r>
            <a:r>
              <a:rPr lang="en-US" sz="2000">
                <a:latin typeface="Arial" pitchFamily="34" charset="0"/>
                <a:cs typeface="Arial" pitchFamily="34" charset="0"/>
              </a:rPr>
              <a:t>de producţie periodice.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3200400"/>
            <a:ext cx="7467600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Procesele de producţie continue </a:t>
            </a:r>
            <a:r>
              <a:rPr lang="vi-VN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 caracterizează prin aceea că asigură o</a:t>
            </a:r>
            <a:r>
              <a:rPr lang="en-US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transformare continuă a materiilor prime în produse finite </a:t>
            </a:r>
            <a:r>
              <a:rPr lang="vi-VN" sz="2000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în instalaţii de aparatură,</a:t>
            </a:r>
            <a:r>
              <a:rPr lang="en-US" sz="2000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pe tot parcursul fluxului de producţie parametrii tehnologici având aceleaşi valori.</a:t>
            </a:r>
          </a:p>
        </p:txBody>
      </p:sp>
      <p:sp>
        <p:nvSpPr>
          <p:cNvPr id="7" name="Rectangle 6"/>
          <p:cNvSpPr/>
          <p:nvPr/>
        </p:nvSpPr>
        <p:spPr>
          <a:xfrm>
            <a:off x="1066800" y="5181600"/>
            <a:ext cx="7391400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Procesele de producţie periodice </a:t>
            </a:r>
            <a:r>
              <a:rPr lang="vi-VN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 caracterizează prin aceea că produsele</a:t>
            </a:r>
            <a:r>
              <a:rPr lang="en-US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sunt elaborate sub formă de şarje la distanţe de timp egale cu timpul necesar pentru</a:t>
            </a:r>
            <a:r>
              <a:rPr lang="en-US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elaborarea unei şarje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81000" y="3276600"/>
            <a:ext cx="533400" cy="228600"/>
          </a:xfrm>
          <a:prstGeom prst="rightArrow">
            <a:avLst/>
          </a:prstGeom>
          <a:solidFill>
            <a:srgbClr val="FF0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381000" y="5257800"/>
            <a:ext cx="533400" cy="228600"/>
          </a:xfrm>
          <a:prstGeom prst="rightArrow">
            <a:avLst/>
          </a:prstGeom>
          <a:solidFill>
            <a:srgbClr val="FF0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33400" y="762000"/>
            <a:ext cx="7924800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/>
            <a:r>
              <a:rPr lang="en-US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o-RO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 După</a:t>
            </a:r>
            <a:r>
              <a:rPr lang="ro-RO" sz="2000" b="1" i="1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modul de ob</a:t>
            </a:r>
            <a:r>
              <a:rPr lang="ro-RO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ț</a:t>
            </a:r>
            <a:r>
              <a:rPr lang="en-US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inere a produselor finite din materia prim</a:t>
            </a:r>
            <a:r>
              <a:rPr lang="ro-RO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ă</a:t>
            </a:r>
            <a:endParaRPr lang="en-US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37160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procese de producţie directe;</a:t>
            </a:r>
          </a:p>
          <a:p>
            <a:pPr algn="just"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procese de producţie sintetice;</a:t>
            </a:r>
          </a:p>
          <a:p>
            <a:pPr algn="just"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procese de producţie analitice.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2438400"/>
            <a:ext cx="8305800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Procesele de producţie directe </a:t>
            </a:r>
            <a:r>
              <a:rPr lang="vi-VN" sz="2000" i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 caracterizează prin aceea că produsul</a:t>
            </a:r>
            <a:r>
              <a:rPr lang="ro-RO" sz="2000" i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finit se obţine ca urmare a executării unor operaţii succesive asupra aceleiaşi</a:t>
            </a:r>
            <a:r>
              <a:rPr lang="ro-RO" sz="2000" i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materii prime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 – 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(Ex: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procese de obţinere a produselor lactate, de obţinere a zahărului etc.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)</a:t>
            </a:r>
            <a:endParaRPr lang="vi-VN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3886200"/>
            <a:ext cx="8153400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it-IT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Procesele de producţie sintetice </a:t>
            </a:r>
            <a:r>
              <a:rPr lang="it-IT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conduc la obţinerea produsului finit după</a:t>
            </a:r>
            <a:r>
              <a:rPr lang="ro-RO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prelucrarea succesivă a mai multor materii prime 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– 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( Ex: 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procese de producţie din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construcţii de maşini, confecţii, industria alimentară etc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.)</a:t>
            </a:r>
            <a:endParaRPr lang="vi-VN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5334000"/>
            <a:ext cx="80772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it-IT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Procesele de producţie analitice </a:t>
            </a:r>
            <a:r>
              <a:rPr lang="it-IT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conduc la obţinerea a mai multor produse</a:t>
            </a:r>
            <a:r>
              <a:rPr lang="ro-RO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finite în urma unor prelucrări succesive a unei singure materii prime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 – 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(Ex: 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procesele de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producţie din petrochimie, rafinării etc.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)</a:t>
            </a:r>
            <a:endParaRPr lang="vi-VN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152400" y="2514600"/>
            <a:ext cx="533400" cy="228600"/>
          </a:xfrm>
          <a:prstGeom prst="rightArrow">
            <a:avLst/>
          </a:prstGeom>
          <a:solidFill>
            <a:srgbClr val="FF0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152400" y="3962400"/>
            <a:ext cx="533400" cy="228600"/>
          </a:xfrm>
          <a:prstGeom prst="rightArrow">
            <a:avLst/>
          </a:prstGeom>
          <a:solidFill>
            <a:srgbClr val="FF0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152400" y="5410200"/>
            <a:ext cx="533400" cy="228600"/>
          </a:xfrm>
          <a:prstGeom prst="rightArrow">
            <a:avLst/>
          </a:prstGeom>
          <a:solidFill>
            <a:srgbClr val="FF0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33400" y="762000"/>
            <a:ext cx="4038600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/>
            <a:r>
              <a:rPr lang="ro-RO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d) După</a:t>
            </a:r>
            <a:r>
              <a:rPr lang="ro-RO" sz="2000" b="1" i="1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gradul de periodicitate</a:t>
            </a:r>
            <a:endParaRPr lang="en-US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37160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 procese de producţie ciclice;</a:t>
            </a:r>
          </a:p>
          <a:p>
            <a:pPr>
              <a:buFont typeface="Wingdings" pitchFamily="2" charset="2"/>
              <a:buChar char="Ø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 procese de producţie neciclice.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2362200"/>
            <a:ext cx="6858000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Procesele de producţie ciclice </a:t>
            </a:r>
            <a:r>
              <a:rPr lang="en-US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au caracter repetitiv şi sunt specifice tipului</a:t>
            </a:r>
            <a:r>
              <a:rPr lang="ro-RO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 producţie de serie mare sau de masă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. În cadrul acestor procese prelucrarea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produselor se face pe loturi de fabricaţie sau sub formă de şarje.</a:t>
            </a:r>
          </a:p>
        </p:txBody>
      </p:sp>
      <p:sp>
        <p:nvSpPr>
          <p:cNvPr id="7" name="Rectangle 6"/>
          <p:cNvSpPr/>
          <p:nvPr/>
        </p:nvSpPr>
        <p:spPr>
          <a:xfrm>
            <a:off x="1066800" y="4419600"/>
            <a:ext cx="69342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Procesele de producţie neciclice </a:t>
            </a:r>
            <a:r>
              <a:rPr lang="vi-VN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 repetă la perioade mari de timp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şi sunt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specifice pentru tipul de producţie de serie mica sau unicate.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81000" y="2514600"/>
            <a:ext cx="533400" cy="228600"/>
          </a:xfrm>
          <a:prstGeom prst="rightArrow">
            <a:avLst/>
          </a:prstGeom>
          <a:solidFill>
            <a:srgbClr val="FF0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228600" y="4495800"/>
            <a:ext cx="533400" cy="228600"/>
          </a:xfrm>
          <a:prstGeom prst="rightArrow">
            <a:avLst/>
          </a:prstGeom>
          <a:solidFill>
            <a:srgbClr val="FF0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33400" y="533400"/>
            <a:ext cx="5181600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/>
            <a:r>
              <a:rPr lang="en-US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ro-RO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 După</a:t>
            </a:r>
            <a:r>
              <a:rPr lang="ro-RO" sz="2000" b="1" i="1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natura tehnologic</a:t>
            </a:r>
            <a:r>
              <a:rPr lang="ro-RO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ă a operațiilor</a:t>
            </a:r>
            <a:endParaRPr lang="en-US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1066800"/>
            <a:ext cx="5486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procese chimice;</a:t>
            </a:r>
          </a:p>
          <a:p>
            <a:pPr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procese de schimbare a configuraţiei;</a:t>
            </a:r>
          </a:p>
          <a:p>
            <a:pPr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procese de asamblare;</a:t>
            </a:r>
          </a:p>
          <a:p>
            <a:pPr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procese de transport.</a:t>
            </a:r>
          </a:p>
        </p:txBody>
      </p:sp>
      <p:sp>
        <p:nvSpPr>
          <p:cNvPr id="5" name="Rectangle 4"/>
          <p:cNvSpPr/>
          <p:nvPr/>
        </p:nvSpPr>
        <p:spPr>
          <a:xfrm>
            <a:off x="685800" y="2362200"/>
            <a:ext cx="7924800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vi-VN" sz="2000" b="1" i="1" smtClean="0">
                <a:solidFill>
                  <a:srgbClr val="FF0000"/>
                </a:solidFill>
                <a:latin typeface="+mj-lt"/>
              </a:rPr>
              <a:t>Procesele chimice </a:t>
            </a:r>
            <a:r>
              <a:rPr lang="vi-VN" sz="2000" i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se efectuează în instalaţii capsulate în cadrul cărora</a:t>
            </a:r>
            <a:r>
              <a:rPr lang="ro-RO" sz="2000" i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vi-VN" sz="2000" i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materiile prime se transformă în urma unor reacţii chimice sau termochimice</a:t>
            </a:r>
            <a:r>
              <a:rPr lang="vi-VN" sz="2000" smtClean="0">
                <a:latin typeface="+mj-lt"/>
              </a:rPr>
              <a:t> –</a:t>
            </a:r>
            <a:r>
              <a:rPr lang="ro-RO" sz="2000" smtClean="0">
                <a:latin typeface="+mj-lt"/>
              </a:rPr>
              <a:t> 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( Ex: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procese din industria aluminiului, a maselor plastice, a petrolului etc.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)</a:t>
            </a:r>
            <a:endParaRPr lang="en-US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3810000"/>
            <a:ext cx="7924800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Procesele de schimbare a configuraţiei </a:t>
            </a:r>
            <a:r>
              <a:rPr lang="vi-VN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au la bază operaţii de prelucrare</a:t>
            </a:r>
            <a:r>
              <a:rPr lang="ro-RO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mecanică a materiilor prime cu ajutorul unor maşini sau agregate tehnologice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 –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(Ex: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procese de strunjire, rectificare, frezare etc.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)</a:t>
            </a:r>
            <a:endParaRPr lang="en-US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5181600"/>
            <a:ext cx="792480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Procesele de asamblare </a:t>
            </a:r>
            <a:r>
              <a:rPr lang="vi-VN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asigură sudura , lipirea sau montajul unor</a:t>
            </a:r>
            <a:r>
              <a:rPr lang="ro-RO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subansamble în vederea obţinerii produsului finit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.</a:t>
            </a:r>
            <a:endParaRPr lang="vi-VN" smtClean="0"/>
          </a:p>
        </p:txBody>
      </p:sp>
      <p:sp>
        <p:nvSpPr>
          <p:cNvPr id="8" name="Rectangle 7"/>
          <p:cNvSpPr/>
          <p:nvPr/>
        </p:nvSpPr>
        <p:spPr>
          <a:xfrm>
            <a:off x="762000" y="5934670"/>
            <a:ext cx="777240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ES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Procesele de transport </a:t>
            </a:r>
            <a:r>
              <a:rPr lang="es-ES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asigură deplasarea materiilor şi materialelor de la un</a:t>
            </a:r>
            <a:r>
              <a:rPr lang="ro-RO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loc de muncă la altul în interiorul întreprinderii</a:t>
            </a:r>
            <a:endParaRPr lang="en-US" sz="2000" i="1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152400" y="2438400"/>
            <a:ext cx="533400" cy="228600"/>
          </a:xfrm>
          <a:prstGeom prst="rightArrow">
            <a:avLst/>
          </a:prstGeom>
          <a:solidFill>
            <a:srgbClr val="FF0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152400" y="3886200"/>
            <a:ext cx="533400" cy="228600"/>
          </a:xfrm>
          <a:prstGeom prst="rightArrow">
            <a:avLst/>
          </a:prstGeom>
          <a:solidFill>
            <a:srgbClr val="FF0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152400" y="5257800"/>
            <a:ext cx="533400" cy="228600"/>
          </a:xfrm>
          <a:prstGeom prst="rightArrow">
            <a:avLst/>
          </a:prstGeom>
          <a:solidFill>
            <a:srgbClr val="FF0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152400" y="6019800"/>
            <a:ext cx="533400" cy="228600"/>
          </a:xfrm>
          <a:prstGeom prst="rightArrow">
            <a:avLst/>
          </a:prstGeom>
          <a:solidFill>
            <a:srgbClr val="FF0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200" y="914400"/>
            <a:ext cx="80772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2.1.3 </a:t>
            </a:r>
            <a:r>
              <a:rPr lang="pt-BR" sz="2400" b="1" i="1" smtClean="0"/>
              <a:t> </a:t>
            </a:r>
            <a:r>
              <a:rPr lang="pt-BR" sz="22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Factorii care influenţează asupra modului de </a:t>
            </a:r>
          </a:p>
          <a:p>
            <a:r>
              <a:rPr lang="pt-BR" sz="22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organizare a proceselor </a:t>
            </a:r>
            <a:r>
              <a:rPr lang="en-US" sz="22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producţie</a:t>
            </a:r>
            <a:endParaRPr lang="en-US" sz="2200" b="1" i="1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0600" y="2286000"/>
            <a:ext cx="7696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smtClean="0">
                <a:latin typeface="Arial" pitchFamily="34" charset="0"/>
                <a:cs typeface="Arial" pitchFamily="34" charset="0"/>
              </a:rPr>
              <a:t>Modul de organizare a procesului de producţie este influenţat de o serie de 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factori, dintre care cei mai importanţi sunt:</a:t>
            </a:r>
          </a:p>
        </p:txBody>
      </p:sp>
      <p:sp>
        <p:nvSpPr>
          <p:cNvPr id="5" name="Right Arrow 4"/>
          <p:cNvSpPr/>
          <p:nvPr/>
        </p:nvSpPr>
        <p:spPr>
          <a:xfrm>
            <a:off x="304800" y="2438400"/>
            <a:ext cx="533400" cy="2286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3581400"/>
            <a:ext cx="6781800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i="1" smtClean="0">
                <a:latin typeface="Arial" pitchFamily="34" charset="0"/>
                <a:cs typeface="Arial" pitchFamily="34" charset="0"/>
              </a:rPr>
              <a:t>a) felul materiilor prime folosite;</a:t>
            </a:r>
          </a:p>
          <a:p>
            <a:r>
              <a:rPr lang="en-US" sz="2800" i="1" smtClean="0">
                <a:latin typeface="Arial" pitchFamily="34" charset="0"/>
                <a:cs typeface="Arial" pitchFamily="34" charset="0"/>
              </a:rPr>
              <a:t>b) caracterul produsului finit;</a:t>
            </a:r>
          </a:p>
          <a:p>
            <a:r>
              <a:rPr lang="it-IT" sz="2800" i="1" smtClean="0">
                <a:latin typeface="Arial" pitchFamily="34" charset="0"/>
                <a:cs typeface="Arial" pitchFamily="34" charset="0"/>
              </a:rPr>
              <a:t>c) felul procesului tehnologic utilizat;</a:t>
            </a:r>
          </a:p>
          <a:p>
            <a:r>
              <a:rPr lang="en-US" sz="2800" i="1" smtClean="0">
                <a:latin typeface="Arial" pitchFamily="34" charset="0"/>
                <a:cs typeface="Arial" pitchFamily="34" charset="0"/>
              </a:rPr>
              <a:t>d) volumul producţiei fabricate etc.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1000" y="2667000"/>
            <a:ext cx="8382000" cy="25545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mtClean="0"/>
              <a:t> </a:t>
            </a:r>
            <a:r>
              <a:rPr lang="en-US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Grupa proceselor de producţie extractive,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care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se caracterizează prin aceea 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că factorul</a:t>
            </a:r>
            <a:r>
              <a:rPr lang="en-US" sz="20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uman cu ajutorul mijloacelor de muncă acţionează în vederea extragerii din natură</a:t>
            </a:r>
            <a:r>
              <a:rPr lang="en-US" sz="20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a unor minereuri, ţiţei, cărbune, lemn etc. fapt ce contribuie la adăugarea de valoare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 şi valoare de întrebuinţare transformându-le în materii prime.</a:t>
            </a:r>
          </a:p>
          <a:p>
            <a:pPr>
              <a:buFont typeface="Wingdings" pitchFamily="2" charset="2"/>
              <a:buChar char="Ø"/>
            </a:pPr>
            <a:endParaRPr lang="en-US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G</a:t>
            </a:r>
            <a:r>
              <a:rPr lang="vi-VN" sz="2000" b="1" i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rupa proceselor de producţie prelu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crătoare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, care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au ca obiect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p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relucrarea materiilor</a:t>
            </a:r>
            <a:r>
              <a:rPr lang="en-US" sz="20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prime extractive şi a celor din agricultură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1066800"/>
            <a:ext cx="4114800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/>
            <a:r>
              <a:rPr lang="ro-RO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en-US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Felul materiilor prime folosite</a:t>
            </a:r>
            <a:endParaRPr lang="en-US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905000"/>
            <a:ext cx="8001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smtClean="0">
                <a:latin typeface="Arial" pitchFamily="34" charset="0"/>
                <a:cs typeface="Arial" pitchFamily="34" charset="0"/>
              </a:rPr>
              <a:t>…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determină gruparea proceselor de producţie în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două mari grupe: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1000" y="533400"/>
            <a:ext cx="1936749" cy="4001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Wingdings"/>
              </a:rPr>
              <a:t> </a:t>
            </a:r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Observaţi</a:t>
            </a:r>
            <a:r>
              <a:rPr lang="ro-RO" sz="2000" b="1" i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lang="en-US" sz="20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914400"/>
            <a:ext cx="8153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În funcţie de </a:t>
            </a:r>
            <a:r>
              <a:rPr lang="vi-VN" sz="2000" b="1" i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felul materiilor prime utilizate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există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diferenţieri foarte mari</a:t>
            </a:r>
            <a:r>
              <a:rPr lang="en-US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din punctul de vedere al organizării proceselor de producţie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atât a celor de </a:t>
            </a:r>
            <a:r>
              <a:rPr lang="vi-VN" sz="2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bază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 cât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 şi a celor </a:t>
            </a:r>
            <a:r>
              <a:rPr lang="en-US" sz="2000" b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auxiliare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 sau </a:t>
            </a:r>
            <a:r>
              <a:rPr lang="en-US" sz="2000" b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servire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1905000"/>
            <a:ext cx="1624163" cy="4001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b="1" i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Exemple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lang="en-US" sz="20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2362200"/>
            <a:ext cx="8458200" cy="4247317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/>
            <a:r>
              <a:rPr lang="vi-VN" smtClean="0">
                <a:latin typeface="Arial" pitchFamily="34" charset="0"/>
                <a:cs typeface="Arial" pitchFamily="34" charset="0"/>
              </a:rPr>
              <a:t>1) În cadrul întreprinderilor care utilizează </a:t>
            </a:r>
            <a:r>
              <a:rPr lang="vi-VN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materii prime în cantităţi sau</a:t>
            </a:r>
            <a:r>
              <a:rPr lang="en-US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greutăţi mari se ridică probleme speciale legate de modul de organizare a </a:t>
            </a:r>
            <a:r>
              <a:rPr lang="vi-VN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transportului sau depozitării acestora</a:t>
            </a:r>
            <a:r>
              <a:rPr lang="vi-VN" smtClean="0">
                <a:latin typeface="Arial" pitchFamily="34" charset="0"/>
                <a:cs typeface="Arial" pitchFamily="34" charset="0"/>
              </a:rPr>
              <a:t>. În funcţie de </a:t>
            </a:r>
            <a:r>
              <a:rPr lang="vi-VN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felul materiilor prime</a:t>
            </a:r>
            <a:r>
              <a:rPr lang="en-US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utilizate </a:t>
            </a:r>
            <a:r>
              <a:rPr lang="vi-VN" smtClean="0">
                <a:latin typeface="Arial" pitchFamily="34" charset="0"/>
                <a:cs typeface="Arial" pitchFamily="34" charset="0"/>
              </a:rPr>
              <a:t>transportul va fi rutier sau pe calea ferată, iar volumul depozitelor</a:t>
            </a:r>
            <a:r>
              <a:rPr lang="en-US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mtClean="0">
                <a:latin typeface="Arial" pitchFamily="34" charset="0"/>
                <a:cs typeface="Arial" pitchFamily="34" charset="0"/>
              </a:rPr>
              <a:t>se va determina în mod corespunzător.</a:t>
            </a:r>
          </a:p>
          <a:p>
            <a:pPr algn="just"/>
            <a:r>
              <a:rPr lang="vi-VN" smtClean="0">
                <a:latin typeface="Arial" pitchFamily="34" charset="0"/>
                <a:cs typeface="Arial" pitchFamily="34" charset="0"/>
              </a:rPr>
              <a:t>2) În întreprinderile la care </a:t>
            </a:r>
            <a:r>
              <a:rPr lang="vi-VN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din procesul de producţie rezultă cantităţi mari de</a:t>
            </a:r>
            <a:r>
              <a:rPr lang="en-US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deşeuri se vor crea condiţii corespunzătoare de valorificare a acestora</a:t>
            </a:r>
            <a:r>
              <a:rPr lang="vi-VN" smtClean="0">
                <a:latin typeface="Arial" pitchFamily="34" charset="0"/>
                <a:cs typeface="Arial" pitchFamily="34" charset="0"/>
              </a:rPr>
              <a:t> fie în</a:t>
            </a:r>
            <a:r>
              <a:rPr lang="en-US" smtClean="0">
                <a:latin typeface="Arial" pitchFamily="34" charset="0"/>
                <a:cs typeface="Arial" pitchFamily="34" charset="0"/>
              </a:rPr>
              <a:t> interiorul întreprinderii, fie vor fi livrate altor întreprinderi în scopul </a:t>
            </a:r>
            <a:r>
              <a:rPr lang="vi-VN" smtClean="0">
                <a:latin typeface="Arial" pitchFamily="34" charset="0"/>
                <a:cs typeface="Arial" pitchFamily="34" charset="0"/>
              </a:rPr>
              <a:t>reciclării acestora.</a:t>
            </a:r>
          </a:p>
          <a:p>
            <a:pPr algn="just"/>
            <a:r>
              <a:rPr lang="vi-VN" smtClean="0">
                <a:latin typeface="Arial" pitchFamily="34" charset="0"/>
                <a:cs typeface="Arial" pitchFamily="34" charset="0"/>
              </a:rPr>
              <a:t>3) În ramurile industriale în care rezultă </a:t>
            </a:r>
            <a:r>
              <a:rPr lang="vi-VN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cantităţi mari de noxe, se vor crea</a:t>
            </a:r>
            <a:r>
              <a:rPr lang="en-US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condiţii de captare a acestora şi de condiţionare continuă a aerului.</a:t>
            </a:r>
            <a:r>
              <a:rPr lang="en-US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vi-VN" smtClean="0">
                <a:latin typeface="Arial" pitchFamily="34" charset="0"/>
                <a:cs typeface="Arial" pitchFamily="34" charset="0"/>
              </a:rPr>
              <a:t>4) În întreprinderile care </a:t>
            </a:r>
            <a:r>
              <a:rPr lang="vi-VN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utilizează materii prime corozive se vor utiliza</a:t>
            </a:r>
            <a:r>
              <a:rPr lang="en-US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instalaţii de prelucrare din materiale rezistente la coroziun</a:t>
            </a:r>
            <a:r>
              <a:rPr lang="vi-VN" smtClean="0">
                <a:latin typeface="Arial" pitchFamily="34" charset="0"/>
                <a:cs typeface="Arial" pitchFamily="34" charset="0"/>
              </a:rPr>
              <a:t>e, după cum în</a:t>
            </a:r>
            <a:r>
              <a:rPr lang="en-US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mtClean="0">
                <a:latin typeface="Arial" pitchFamily="34" charset="0"/>
                <a:cs typeface="Arial" pitchFamily="34" charset="0"/>
              </a:rPr>
              <a:t>întreprinderile care </a:t>
            </a:r>
            <a:r>
              <a:rPr lang="it-IT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folosesc materiale perisabile</a:t>
            </a:r>
            <a:r>
              <a:rPr lang="it-IT" smtClean="0">
                <a:latin typeface="Arial" pitchFamily="34" charset="0"/>
                <a:cs typeface="Arial" pitchFamily="34" charset="0"/>
              </a:rPr>
              <a:t> se vor crea </a:t>
            </a:r>
            <a:r>
              <a:rPr lang="it-IT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condiţii de </a:t>
            </a:r>
            <a:r>
              <a:rPr lang="vi-VN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păstrare a calităţii </a:t>
            </a:r>
            <a:r>
              <a:rPr lang="vi-VN" smtClean="0">
                <a:latin typeface="Arial" pitchFamily="34" charset="0"/>
                <a:cs typeface="Arial" pitchFamily="34" charset="0"/>
              </a:rPr>
              <a:t>acestora.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600" y="1066800"/>
            <a:ext cx="3048000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/>
            <a:r>
              <a:rPr lang="en-US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ro-RO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Felul produsului finit</a:t>
            </a:r>
            <a:endParaRPr lang="en-US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752600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smtClean="0">
                <a:latin typeface="Arial" pitchFamily="34" charset="0"/>
                <a:cs typeface="Arial" pitchFamily="34" charset="0"/>
              </a:rPr>
              <a:t>…prin particularităţile de ordin constructiv sau prin forma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şi proprietăţile sale determină o anumită organizare a procesului de producţie.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Produsele finite pot fi grupate în două mari grupe: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3200400"/>
            <a:ext cx="8610600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Produse omogene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, care au </a:t>
            </a:r>
            <a:r>
              <a:rPr lang="it-IT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caracteristici identice în toată masa </a:t>
            </a:r>
            <a:r>
              <a:rPr lang="en-US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produsului 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și care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pot fi fluide cu </a:t>
            </a:r>
            <a:r>
              <a:rPr lang="vi-VN" sz="2000" b="1" i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livrare continuă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în cadrul unor reţele 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de</a:t>
            </a:r>
            <a:r>
              <a:rPr lang="en-US" sz="20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conducte, sau cu </a:t>
            </a:r>
            <a:r>
              <a:rPr lang="vi-VN" sz="2000" b="1" i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livrare discontinuă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- livrare în butelii sau ambalate sub formă de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pudră în cutii sau saci; produsele omogene pot fi şi sub formă solidă cu una, două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sau trei dimensiuni şi în acest caz livrarea lor se face sub formă solidă.</a:t>
            </a:r>
          </a:p>
          <a:p>
            <a:pPr algn="just"/>
            <a:endParaRPr lang="en-US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Produse eterogene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, cu </a:t>
            </a:r>
            <a:r>
              <a:rPr lang="it-IT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proprietăţi diferite în masa produsului 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- </a:t>
            </a:r>
            <a:r>
              <a:rPr lang="fr-FR" sz="2000" smtClean="0">
                <a:latin typeface="Arial" pitchFamily="34" charset="0"/>
                <a:cs typeface="Arial" pitchFamily="34" charset="0"/>
              </a:rPr>
              <a:t>sunt de uz curent sau de uz excepţional</a:t>
            </a:r>
            <a:r>
              <a:rPr lang="fr-FR" sz="2000" i="1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62000" y="1066800"/>
            <a:ext cx="7924800" cy="3477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o-RO" sz="2000" b="1" i="1">
                <a:latin typeface="Arial" pitchFamily="34" charset="0"/>
                <a:cs typeface="Arial" pitchFamily="34" charset="0"/>
              </a:rPr>
              <a:t>C</a:t>
            </a:r>
            <a:r>
              <a:rPr lang="en-US" sz="2000" b="1" i="1" smtClean="0">
                <a:latin typeface="Arial" pitchFamily="34" charset="0"/>
                <a:cs typeface="Arial" pitchFamily="34" charset="0"/>
              </a:rPr>
              <a:t>omportament </a:t>
            </a:r>
            <a:r>
              <a:rPr lang="en-US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anticipativ</a:t>
            </a:r>
            <a:r>
              <a:rPr lang="ro-RO" sz="2000" b="1" i="1" smtClean="0">
                <a:latin typeface="Arial" pitchFamily="34" charset="0"/>
                <a:cs typeface="Arial" pitchFamily="34" charset="0"/>
              </a:rPr>
              <a:t>,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există </a:t>
            </a:r>
            <a:r>
              <a:rPr lang="vi-VN" sz="2000">
                <a:latin typeface="Arial" pitchFamily="34" charset="0"/>
                <a:cs typeface="Arial" pitchFamily="34" charset="0"/>
              </a:rPr>
              <a:t>atunci când </a:t>
            </a:r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sistemul</a:t>
            </a:r>
            <a:r>
              <a:rPr lang="vi-VN" sz="2000"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>
                <a:latin typeface="Arial" pitchFamily="34" charset="0"/>
                <a:cs typeface="Arial" pitchFamily="34" charset="0"/>
              </a:rPr>
              <a:t>se adaptează 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la</a:t>
            </a:r>
            <a:r>
              <a:rPr lang="ro-RO" sz="20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schimbările </a:t>
            </a:r>
            <a:r>
              <a:rPr lang="vi-VN" sz="2000" i="1">
                <a:latin typeface="Arial" pitchFamily="34" charset="0"/>
                <a:cs typeface="Arial" pitchFamily="34" charset="0"/>
              </a:rPr>
              <a:t>din mediul înconjurător</a:t>
            </a:r>
            <a:r>
              <a:rPr lang="vi-VN" sz="2000"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>
                <a:latin typeface="Arial" pitchFamily="34" charset="0"/>
                <a:cs typeface="Arial" pitchFamily="34" charset="0"/>
              </a:rPr>
              <a:t>înainte ca aceste schimbări să-şi 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manifeste</a:t>
            </a:r>
            <a:r>
              <a:rPr lang="ro-RO" sz="20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smtClean="0">
                <a:latin typeface="Arial" pitchFamily="34" charset="0"/>
                <a:cs typeface="Arial" pitchFamily="34" charset="0"/>
              </a:rPr>
              <a:t>efectele</a:t>
            </a:r>
            <a:endParaRPr lang="en-US" sz="2000" i="1">
              <a:latin typeface="Arial" pitchFamily="34" charset="0"/>
              <a:cs typeface="Arial" pitchFamily="34" charset="0"/>
            </a:endParaRPr>
          </a:p>
          <a:p>
            <a:pPr marL="342900" indent="-342900" algn="just"/>
            <a:endParaRPr lang="ro-RO" sz="2000" b="1" i="1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 sz="2000" b="1" i="1">
                <a:latin typeface="Arial" pitchFamily="34" charset="0"/>
                <a:cs typeface="Arial" pitchFamily="34" charset="0"/>
              </a:rPr>
              <a:t>C</a:t>
            </a:r>
            <a:r>
              <a:rPr lang="en-US" sz="2000" b="1" i="1" smtClean="0">
                <a:latin typeface="Arial" pitchFamily="34" charset="0"/>
                <a:cs typeface="Arial" pitchFamily="34" charset="0"/>
              </a:rPr>
              <a:t>omportament </a:t>
            </a:r>
            <a:r>
              <a:rPr lang="en-US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activ</a:t>
            </a:r>
            <a:r>
              <a:rPr lang="ro-RO" sz="2000" b="1" i="1" smtClean="0">
                <a:latin typeface="Arial" pitchFamily="34" charset="0"/>
                <a:cs typeface="Arial" pitchFamily="34" charset="0"/>
              </a:rPr>
              <a:t>, </a:t>
            </a:r>
            <a:r>
              <a:rPr lang="vi-VN" sz="2000">
                <a:latin typeface="Arial" pitchFamily="34" charset="0"/>
                <a:cs typeface="Arial" pitchFamily="34" charset="0"/>
              </a:rPr>
              <a:t>există atunci când </a:t>
            </a:r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sistemul</a:t>
            </a:r>
            <a:r>
              <a:rPr lang="vi-VN" sz="2000">
                <a:latin typeface="Arial" pitchFamily="34" charset="0"/>
                <a:cs typeface="Arial" pitchFamily="34" charset="0"/>
              </a:rPr>
              <a:t>, </a:t>
            </a:r>
            <a:r>
              <a:rPr lang="vi-VN" sz="2000" i="1">
                <a:latin typeface="Arial" pitchFamily="34" charset="0"/>
                <a:cs typeface="Arial" pitchFamily="34" charset="0"/>
              </a:rPr>
              <a:t>paralel cu adaptarea 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la</a:t>
            </a:r>
            <a:r>
              <a:rPr lang="ro-RO" sz="20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influenţele </a:t>
            </a:r>
            <a:r>
              <a:rPr lang="vi-VN" sz="2000" i="1">
                <a:latin typeface="Arial" pitchFamily="34" charset="0"/>
                <a:cs typeface="Arial" pitchFamily="34" charset="0"/>
              </a:rPr>
              <a:t>exterioare, are la rândul său influenţe asupra mediului</a:t>
            </a:r>
          </a:p>
          <a:p>
            <a:pPr marL="342900" indent="-342900" algn="just"/>
            <a:endParaRPr lang="ro-RO" sz="2000" b="1" i="1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 sz="2000" b="1" i="1">
                <a:latin typeface="Arial" pitchFamily="34" charset="0"/>
                <a:cs typeface="Arial" pitchFamily="34" charset="0"/>
              </a:rPr>
              <a:t>C</a:t>
            </a:r>
            <a:r>
              <a:rPr lang="en-US" sz="2000" b="1" i="1" smtClean="0">
                <a:latin typeface="Arial" pitchFamily="34" charset="0"/>
                <a:cs typeface="Arial" pitchFamily="34" charset="0"/>
              </a:rPr>
              <a:t>omportament 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pasiv</a:t>
            </a:r>
            <a:r>
              <a:rPr lang="ro-RO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vi-VN" sz="2000">
                <a:latin typeface="Arial" pitchFamily="34" charset="0"/>
                <a:cs typeface="Arial" pitchFamily="34" charset="0"/>
              </a:rPr>
              <a:t>există atunci când </a:t>
            </a:r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sistemul</a:t>
            </a:r>
            <a:r>
              <a:rPr lang="vi-VN" sz="2000"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>
                <a:latin typeface="Arial" pitchFamily="34" charset="0"/>
                <a:cs typeface="Arial" pitchFamily="34" charset="0"/>
              </a:rPr>
              <a:t>se adaptează lent, 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în</a:t>
            </a:r>
            <a:r>
              <a:rPr lang="ro-RO" sz="20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timp</a:t>
            </a:r>
            <a:r>
              <a:rPr lang="vi-VN" sz="2000" i="1">
                <a:latin typeface="Arial" pitchFamily="34" charset="0"/>
                <a:cs typeface="Arial" pitchFamily="34" charset="0"/>
              </a:rPr>
              <a:t>, la schimbările mediului</a:t>
            </a:r>
          </a:p>
          <a:p>
            <a:pPr marL="342900" indent="-342900" algn="just"/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52400" y="1219200"/>
            <a:ext cx="533400" cy="22860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28600" y="2362200"/>
            <a:ext cx="533400" cy="228600"/>
          </a:xfrm>
          <a:prstGeom prst="rightArrow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28600" y="3581400"/>
            <a:ext cx="533400" cy="228600"/>
          </a:xfrm>
          <a:prstGeom prst="rightArrow">
            <a:avLst/>
          </a:prstGeom>
          <a:solidFill>
            <a:srgbClr val="C00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4876800"/>
            <a:ext cx="8077200" cy="1323439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o-RO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Structura </a:t>
            </a:r>
            <a:r>
              <a:rPr lang="vi-VN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unui sistem de producţie </a:t>
            </a:r>
            <a:r>
              <a:rPr lang="vi-VN" sz="2000">
                <a:latin typeface="Arial" pitchFamily="34" charset="0"/>
                <a:cs typeface="Arial" pitchFamily="34" charset="0"/>
              </a:rPr>
              <a:t>este formată dintr-un </a:t>
            </a:r>
            <a:r>
              <a:rPr lang="vi-VN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ansamblu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</a:t>
            </a:r>
            <a:r>
              <a:rPr lang="ro-RO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elemente </a:t>
            </a:r>
            <a:r>
              <a:rPr lang="vi-VN" sz="2000">
                <a:latin typeface="Arial" pitchFamily="34" charset="0"/>
                <a:cs typeface="Arial" pitchFamily="34" charset="0"/>
              </a:rPr>
              <a:t>care vor acţiona astfel încât să fie asigurată </a:t>
            </a:r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funcţiunea principală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</a:t>
            </a:r>
            <a:r>
              <a:rPr lang="ro-RO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producţie </a:t>
            </a:r>
            <a:r>
              <a:rPr lang="it-IT" sz="2000">
                <a:latin typeface="Arial" pitchFamily="34" charset="0"/>
                <a:cs typeface="Arial" pitchFamily="34" charset="0"/>
              </a:rPr>
              <a:t>- </a:t>
            </a:r>
            <a:r>
              <a:rPr lang="it-IT" sz="2000" b="1" i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transformarea materiei prime în produs finit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1000" y="1219200"/>
            <a:ext cx="1864613" cy="4001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Wingdings"/>
              </a:rPr>
              <a:t> </a:t>
            </a:r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Observaţi</a:t>
            </a:r>
            <a:r>
              <a:rPr lang="ro-RO" sz="2000" b="1" i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lang="en-US" sz="20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2209800"/>
            <a:ext cx="8153400" cy="2862322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Gradul de complexitate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a produsului finit precum şi </a:t>
            </a:r>
            <a:r>
              <a:rPr lang="en-US" sz="2000" b="1" i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dimensiunile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acestuia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determină un anumit mod de organizare a procesului de producţie sau altul. 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vi-VN" sz="2000" smtClean="0">
                <a:latin typeface="Arial" pitchFamily="34" charset="0"/>
                <a:cs typeface="Arial" pitchFamily="34" charset="0"/>
              </a:rPr>
              <a:t>Astfel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,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în </a:t>
            </a:r>
            <a:r>
              <a:rPr lang="vi-VN" sz="2000" b="1" i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funcţie de aceste proprietăţi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se va face o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aprovizionare cu materii prime şi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materiale în cantităţi mai mari sau mai mici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sz="2000" i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procesul tehnologic este mai simplu</a:t>
            </a:r>
            <a:r>
              <a:rPr lang="ro-RO" sz="2000" i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sau mai complex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, </a:t>
            </a:r>
            <a:r>
              <a:rPr lang="vi-VN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utilajele sunt mai complexe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sau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forţa de muncă are o calificare</a:t>
            </a:r>
            <a:r>
              <a:rPr lang="ro-RO" sz="2000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mai mare sau mai redusă</a:t>
            </a:r>
            <a:r>
              <a:rPr lang="it-IT" sz="20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600" y="1066800"/>
            <a:ext cx="4724400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/>
            <a:r>
              <a:rPr lang="ro-RO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c) </a:t>
            </a:r>
            <a:r>
              <a:rPr lang="en-US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Felul pro</a:t>
            </a:r>
            <a:r>
              <a:rPr lang="ro-RO" sz="2000" b="1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cesului tehnologic utilizat</a:t>
            </a:r>
            <a:endParaRPr lang="en-US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828800"/>
            <a:ext cx="838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RO" sz="2000" smtClean="0">
                <a:latin typeface="Arial" pitchFamily="34" charset="0"/>
                <a:cs typeface="Arial" pitchFamily="34" charset="0"/>
              </a:rPr>
              <a:t>...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determină un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anumit fel de operaţii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tehnologice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, executate într-o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anumită succesiune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, </a:t>
            </a:r>
            <a:r>
              <a:rPr lang="vi-VN" sz="2000" i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anumite utilaje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şi </a:t>
            </a:r>
            <a:r>
              <a:rPr lang="vi-VN" sz="2000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forţa de</a:t>
            </a:r>
            <a:r>
              <a:rPr lang="ro-RO" sz="2000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muncă de un anumit nivel de calificare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.</a:t>
            </a:r>
            <a:endParaRPr lang="es-ES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2971800"/>
            <a:ext cx="1864613" cy="4001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Wingdings"/>
              </a:rPr>
              <a:t> </a:t>
            </a:r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Observaţi</a:t>
            </a:r>
            <a:r>
              <a:rPr lang="ro-RO" sz="2000" b="1" i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lang="en-US" sz="20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3505200"/>
            <a:ext cx="8229600" cy="2246769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Deoarece </a:t>
            </a:r>
            <a:r>
              <a:rPr lang="en-US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un anumit produs poate fi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realizat prin două sau mai multe variante de proces tehnologic</a:t>
            </a:r>
            <a:r>
              <a:rPr lang="fr-FR" sz="2000" smtClean="0">
                <a:latin typeface="Arial" pitchFamily="34" charset="0"/>
                <a:cs typeface="Arial" pitchFamily="34" charset="0"/>
              </a:rPr>
              <a:t>, </a:t>
            </a:r>
            <a:r>
              <a:rPr lang="fr-FR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 pune</a:t>
            </a: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problema alegerii acelei variante de proces tehnologic, care să conducă la</a:t>
            </a: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obţinerea unor produse de calitate superioară şi cu cheltuieli cât mai reduse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.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vi-VN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În mod similar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 pune problema influenţării procesului de producţie şi de</a:t>
            </a: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către ceilalţi factori de influenţă ai acestuia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1000" y="685800"/>
            <a:ext cx="876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200" b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2.</a:t>
            </a:r>
            <a:r>
              <a:rPr lang="ro-RO" sz="2200" b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vi-VN" sz="2200" b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Structura organizatorică a unei întreprinderi de producţie</a:t>
            </a:r>
            <a:endParaRPr lang="vi-VN" sz="2200" b="1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5410200"/>
            <a:ext cx="76200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o-RO" sz="2000" b="1" i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vi-VN" sz="2000" b="1" i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tructura organizatorică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reprezintă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ansamblul persoanelor,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subdiviziunilor organizatorice şi al relaţiilor dintre acestea orientate spre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realizarea obiectivelor prestabilite ale întreprinderii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" y="1295400"/>
            <a:ext cx="77724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smtClean="0">
                <a:latin typeface="Arial" pitchFamily="34" charset="0"/>
                <a:cs typeface="Arial" pitchFamily="34" charset="0"/>
              </a:rPr>
              <a:t>Una dintre cele mai importante </a:t>
            </a:r>
            <a:r>
              <a:rPr lang="it-IT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funcţiuni ale managementului 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unei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întreprinderi de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producţie este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funcţiunea de organizare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. Aceasta se caracterizează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printr-un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ansamblu de acţiuni care vizează toate domeniile de activitate ale</a:t>
            </a: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întreprinderii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, precum şi </a:t>
            </a:r>
            <a:r>
              <a:rPr lang="vi-VN" sz="2000" b="1" i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relaţiile de interdependenţă dintre acestea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Right Arrow 5"/>
          <p:cNvSpPr/>
          <p:nvPr/>
        </p:nvSpPr>
        <p:spPr>
          <a:xfrm>
            <a:off x="304800" y="1371600"/>
            <a:ext cx="533400" cy="228600"/>
          </a:xfrm>
          <a:prstGeom prst="rightArrow">
            <a:avLst/>
          </a:prstGeom>
          <a:solidFill>
            <a:srgbClr val="92D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3048000"/>
            <a:ext cx="7696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Funcţiunea de organizare de ansamblu a întreprinderii </a:t>
            </a:r>
            <a:r>
              <a:rPr lang="pt-BR" sz="2000" smtClean="0">
                <a:latin typeface="Arial" pitchFamily="34" charset="0"/>
                <a:cs typeface="Arial" pitchFamily="34" charset="0"/>
              </a:rPr>
              <a:t>se desfăşoară </a:t>
            </a:r>
            <a:r>
              <a:rPr lang="pt-BR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</a:t>
            </a:r>
            <a:r>
              <a:rPr lang="ro-RO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nivelul ei cel mai superior 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şi </a:t>
            </a:r>
            <a:r>
              <a:rPr lang="it-IT" sz="2000" i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 materializează în structuri organizatorice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, prin care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se </a:t>
            </a:r>
            <a:r>
              <a:rPr lang="it-IT" sz="20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combină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sz="20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ordonează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 şi </a:t>
            </a:r>
            <a:r>
              <a:rPr lang="it-IT" sz="20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actualizează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i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componentele umane, materiale şi financ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iare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ale acesteia.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04800" y="3124200"/>
            <a:ext cx="533400" cy="228600"/>
          </a:xfrm>
          <a:prstGeom prst="rightArrow">
            <a:avLst/>
          </a:prstGeom>
          <a:solidFill>
            <a:srgbClr val="92D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04800" y="4648200"/>
            <a:ext cx="1537600" cy="4001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o-RO" sz="2000" b="1" i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Wingdings"/>
              </a:rPr>
              <a:t> Definiție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lang="en-US" sz="200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1" name="Elbow Connector 10"/>
          <p:cNvCxnSpPr>
            <a:stCxn id="9" idx="3"/>
            <a:endCxn id="4" idx="1"/>
          </p:cNvCxnSpPr>
          <p:nvPr/>
        </p:nvCxnSpPr>
        <p:spPr>
          <a:xfrm flipH="1">
            <a:off x="838200" y="4848255"/>
            <a:ext cx="1004200" cy="1069777"/>
          </a:xfrm>
          <a:prstGeom prst="bentConnector5">
            <a:avLst>
              <a:gd name="adj1" fmla="val -22764"/>
              <a:gd name="adj2" fmla="val 35615"/>
              <a:gd name="adj3" fmla="val 122764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990600"/>
            <a:ext cx="8382000" cy="1015663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o-RO" sz="20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Structura organizatorică 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este </a:t>
            </a:r>
            <a:r>
              <a:rPr lang="vi-VN" sz="2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componenta principală a structurii generale a</a:t>
            </a:r>
            <a:r>
              <a:rPr lang="ro-RO" sz="2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întreprinderii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. 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L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ocul ei în cadrul </a:t>
            </a:r>
            <a:r>
              <a:rPr lang="en-US" sz="2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structurii generale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este prezentat în fig.2.1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33400"/>
            <a:ext cx="1864613" cy="4001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Wingdings"/>
              </a:rPr>
              <a:t> </a:t>
            </a:r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Observaţi</a:t>
            </a:r>
            <a:r>
              <a:rPr lang="ro-RO" sz="2000" b="1" i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lang="en-US" sz="200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133600"/>
            <a:ext cx="6825117" cy="4118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914400" y="6324600"/>
            <a:ext cx="7620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mtClean="0">
                <a:latin typeface="Arial" pitchFamily="34" charset="0"/>
                <a:cs typeface="Arial" pitchFamily="34" charset="0"/>
              </a:rPr>
              <a:t>Fig.2.1 Structura generală a unei întreprinderii de producţie industrială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85800" y="1600200"/>
            <a:ext cx="7772400" cy="3477875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o-RO" sz="2000" b="1" i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i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Structura funcţională </a:t>
            </a:r>
            <a:r>
              <a:rPr lang="es-ES" sz="2000" smtClean="0">
                <a:latin typeface="Arial" pitchFamily="34" charset="0"/>
                <a:cs typeface="Arial" pitchFamily="34" charset="0"/>
              </a:rPr>
              <a:t>reprezintă </a:t>
            </a:r>
            <a:r>
              <a:rPr lang="es-ES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ansamblul cadrelor de conducere şi al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compartimentelor (tehnice, economice şi administrative)</a:t>
            </a:r>
            <a:r>
              <a:rPr lang="pt-BR" sz="200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sz="2000" i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modul de constituire şi</a:t>
            </a:r>
            <a:r>
              <a:rPr lang="ro-RO" sz="2000" i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grupare al acestora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, precum şi </a:t>
            </a:r>
            <a:r>
              <a:rPr lang="vi-VN" sz="2000" i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relaţiile dintre ele necesare desfăşurării</a:t>
            </a:r>
            <a:r>
              <a:rPr lang="ro-RO" sz="2000" i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000" i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corespunzătoare a procesului managerial şi de execuţie</a:t>
            </a:r>
            <a:r>
              <a:rPr lang="pt-BR" sz="2000" smtClean="0">
                <a:latin typeface="Arial" pitchFamily="34" charset="0"/>
                <a:cs typeface="Arial" pitchFamily="34" charset="0"/>
              </a:rPr>
              <a:t>.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o-RO" sz="2000" b="1" i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Structura de producţie şi concepţie</a:t>
            </a:r>
            <a:r>
              <a:rPr lang="en-US" sz="2000" i="1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din punct de vedere organizatoric</a:t>
            </a:r>
            <a:r>
              <a:rPr lang="en-US" sz="2000" i="1" smtClean="0">
                <a:latin typeface="Arial" pitchFamily="34" charset="0"/>
                <a:cs typeface="Arial" pitchFamily="34" charset="0"/>
              </a:rPr>
              <a:t>,</a:t>
            </a:r>
            <a:r>
              <a:rPr lang="ro-RO" sz="20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reflectă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locul de desfăşurare a activităţii de producţie, </a:t>
            </a:r>
            <a:r>
              <a:rPr lang="vi-VN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 control tehnic de calitate</a:t>
            </a:r>
            <a:r>
              <a:rPr lang="ro-RO" sz="2000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i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şi de cercetare </a:t>
            </a:r>
            <a:r>
              <a:rPr lang="it-IT" sz="20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în cadrul unor verigi organizatorice bine delimitate.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990600"/>
            <a:ext cx="1864613" cy="4001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Wingdings"/>
              </a:rPr>
              <a:t> </a:t>
            </a:r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Observaţi</a:t>
            </a:r>
            <a:r>
              <a:rPr lang="ro-RO" sz="2000" b="1" i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lang="en-US" sz="200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200" y="914400"/>
            <a:ext cx="80772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smtClean="0"/>
              <a:t> </a:t>
            </a:r>
            <a:r>
              <a:rPr lang="en-US" sz="22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2.2.1 Structura de producţie şi concepţie; noţiune, verigi </a:t>
            </a:r>
            <a:endParaRPr lang="ro-RO" sz="2200" b="1" i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o-RO" sz="22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en-US" sz="22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structurale</a:t>
            </a:r>
            <a:r>
              <a:rPr lang="ro-RO" sz="22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2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bază</a:t>
            </a:r>
            <a:endParaRPr lang="en-US" sz="2200" b="1" i="1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2136339"/>
            <a:ext cx="7543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Structura de producţie şi co</a:t>
            </a:r>
            <a:r>
              <a:rPr lang="fr-FR" sz="2000" smtClean="0">
                <a:latin typeface="Arial" pitchFamily="34" charset="0"/>
                <a:cs typeface="Arial" pitchFamily="34" charset="0"/>
              </a:rPr>
              <a:t>ncepţie a unei întreprinderi de producţie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industriala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 referă la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numărul şi componenta unităţilor de producţie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 control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şi cercetare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vi-VN" sz="2000" b="1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mărimea şi amplasarea lor pe teritoriul întreprinderii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modul de</a:t>
            </a:r>
            <a:r>
              <a:rPr lang="en-US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organizare internă a acestora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şi </a:t>
            </a:r>
            <a:r>
              <a:rPr lang="vi-VN" sz="2000" b="1" i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legăturile funcţionale care se stabilesc între ele în</a:t>
            </a:r>
            <a:r>
              <a:rPr lang="en-US" sz="2000" b="1" i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cadrul procesului de producţie şi cercetare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Right Arrow 4"/>
          <p:cNvSpPr/>
          <p:nvPr/>
        </p:nvSpPr>
        <p:spPr>
          <a:xfrm>
            <a:off x="228600" y="2209800"/>
            <a:ext cx="533400" cy="228600"/>
          </a:xfrm>
          <a:prstGeom prst="rightArrow">
            <a:avLst/>
          </a:prstGeom>
          <a:solidFill>
            <a:srgbClr val="92D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14400" y="4572000"/>
            <a:ext cx="7772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000" b="1" i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Structura de producţie şi concepţie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este format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ă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dintr-un număr stabilit de</a:t>
            </a:r>
            <a:r>
              <a:rPr lang="en-US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verigi organizatorice de producţie</a:t>
            </a:r>
            <a:r>
              <a:rPr lang="it-IT" sz="2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dintre care cele mai des întâlnite sunt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următoarele: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81000" y="4648200"/>
            <a:ext cx="533400" cy="228600"/>
          </a:xfrm>
          <a:prstGeom prst="rightArrow">
            <a:avLst/>
          </a:prstGeom>
          <a:solidFill>
            <a:srgbClr val="92D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066800" y="304800"/>
            <a:ext cx="6096000" cy="1631216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ro-RO" sz="2000" b="1" i="1" smtClean="0">
                <a:latin typeface="Arial" pitchFamily="34" charset="0"/>
                <a:cs typeface="Arial" pitchFamily="34" charset="0"/>
              </a:rPr>
              <a:t>1. </a:t>
            </a:r>
            <a:r>
              <a:rPr lang="fr-FR" sz="2000" b="1" i="1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secţii de producţie, montaj sau</a:t>
            </a:r>
            <a:r>
              <a:rPr lang="ro-RO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"service";</a:t>
            </a:r>
          </a:p>
          <a:p>
            <a:r>
              <a:rPr lang="ro-RO" sz="2000" b="1" i="1" smtClean="0">
                <a:latin typeface="Arial" pitchFamily="34" charset="0"/>
                <a:cs typeface="Arial" pitchFamily="34" charset="0"/>
              </a:rPr>
              <a:t>2</a:t>
            </a: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ateliere de producţie, montaj, proiectare;</a:t>
            </a:r>
          </a:p>
          <a:p>
            <a:r>
              <a:rPr lang="ro-RO" sz="2000" b="1" i="1" smtClean="0">
                <a:latin typeface="Arial" pitchFamily="34" charset="0"/>
                <a:cs typeface="Arial" pitchFamily="34" charset="0"/>
              </a:rPr>
              <a:t>3. </a:t>
            </a:r>
            <a:r>
              <a:rPr lang="it-IT" sz="2000" b="1" i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laboratoare de control şi cercetare;</a:t>
            </a:r>
          </a:p>
          <a:p>
            <a:r>
              <a:rPr lang="ro-RO" sz="2000" b="1" i="1" smtClean="0">
                <a:latin typeface="Arial" pitchFamily="34" charset="0"/>
                <a:cs typeface="Arial" pitchFamily="34" charset="0"/>
              </a:rPr>
              <a:t>4.</a:t>
            </a:r>
            <a:r>
              <a:rPr lang="ro-RO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sectoare de producţie;</a:t>
            </a:r>
          </a:p>
          <a:p>
            <a:r>
              <a:rPr lang="ro-RO" sz="2000" b="1" i="1" smtClean="0">
                <a:latin typeface="Arial" pitchFamily="34" charset="0"/>
                <a:cs typeface="Arial" pitchFamily="34" charset="0"/>
              </a:rPr>
              <a:t>5. </a:t>
            </a:r>
            <a:r>
              <a:rPr lang="en-US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locuri de munc</a:t>
            </a:r>
            <a:r>
              <a:rPr lang="ro-RO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ă</a:t>
            </a:r>
            <a:r>
              <a:rPr lang="en-US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990600" y="2286000"/>
            <a:ext cx="7543800" cy="1938992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/>
            <a:r>
              <a:rPr lang="ro-RO" sz="2000" b="1" i="1" smtClean="0">
                <a:latin typeface="Arial" pitchFamily="34" charset="0"/>
                <a:cs typeface="Arial" pitchFamily="34" charset="0"/>
              </a:rPr>
              <a:t>1.</a:t>
            </a:r>
            <a:r>
              <a:rPr lang="ro-RO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Secţia de producţie este o verigă de producţie, distinctă din punct de</a:t>
            </a:r>
            <a:r>
              <a:rPr lang="ro-RO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vedere administrativ</a:t>
            </a:r>
            <a:r>
              <a:rPr lang="pt-BR" sz="2000" smtClean="0">
                <a:latin typeface="Arial" pitchFamily="34" charset="0"/>
                <a:cs typeface="Arial" pitchFamily="34" charset="0"/>
              </a:rPr>
              <a:t>, în cadrul căreia </a:t>
            </a:r>
            <a:r>
              <a:rPr lang="pt-BR" sz="2000" b="1" i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 execută un produs, o parte a acestuia sau o</a:t>
            </a:r>
            <a:r>
              <a:rPr lang="ro-RO" sz="2000" b="1" i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fază de proces tehnologic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. 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C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onstituirea unei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secţii de producţie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îşi propune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organizarea şi coordonarea unitară a activităţilor corelate din punct de vedere</a:t>
            </a: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tehnologic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Right Arrow 4"/>
          <p:cNvSpPr/>
          <p:nvPr/>
        </p:nvSpPr>
        <p:spPr>
          <a:xfrm>
            <a:off x="381000" y="2362200"/>
            <a:ext cx="533400" cy="22860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90600" y="4419600"/>
            <a:ext cx="7315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smtClean="0">
                <a:latin typeface="Arial" pitchFamily="34" charset="0"/>
                <a:cs typeface="Arial" pitchFamily="34" charset="0"/>
              </a:rPr>
              <a:t>În funcţie de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felul proceselor tehnologice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care se desfăşoară în cadrul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secţiilor de producţie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există: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81000" y="4495800"/>
            <a:ext cx="533400" cy="2286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43200" y="5334000"/>
            <a:ext cx="2743200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o-RO" sz="2000" b="1" i="1" smtClean="0">
                <a:latin typeface="Arial" pitchFamily="34" charset="0"/>
                <a:cs typeface="Arial" pitchFamily="34" charset="0"/>
              </a:rPr>
              <a:t>a.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secţii de bază;</a:t>
            </a:r>
          </a:p>
          <a:p>
            <a:pPr algn="just"/>
            <a:r>
              <a:rPr lang="ro-RO" sz="2000" b="1" i="1" smtClean="0">
                <a:latin typeface="Arial" pitchFamily="34" charset="0"/>
                <a:cs typeface="Arial" pitchFamily="34" charset="0"/>
              </a:rPr>
              <a:t>b. </a:t>
            </a:r>
            <a:r>
              <a:rPr lang="en-US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secţii auxiliare;</a:t>
            </a:r>
          </a:p>
          <a:p>
            <a:pPr algn="just"/>
            <a:r>
              <a:rPr lang="ro-RO" sz="2000" b="1" i="1" smtClean="0">
                <a:latin typeface="Arial" pitchFamily="34" charset="0"/>
                <a:cs typeface="Arial" pitchFamily="34" charset="0"/>
              </a:rPr>
              <a:t>c. </a:t>
            </a:r>
            <a:r>
              <a:rPr lang="en-US" sz="2000" b="1" i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secţii de servire;</a:t>
            </a:r>
          </a:p>
          <a:p>
            <a:pPr algn="just"/>
            <a:r>
              <a:rPr lang="ro-RO" sz="2000" b="1" i="1" smtClean="0">
                <a:latin typeface="Arial" pitchFamily="34" charset="0"/>
                <a:cs typeface="Arial" pitchFamily="34" charset="0"/>
              </a:rPr>
              <a:t>d.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secţii anexă.</a:t>
            </a:r>
          </a:p>
        </p:txBody>
      </p:sp>
      <p:cxnSp>
        <p:nvCxnSpPr>
          <p:cNvPr id="14" name="Shape 13"/>
          <p:cNvCxnSpPr>
            <a:stCxn id="6" idx="3"/>
            <a:endCxn id="8" idx="1"/>
          </p:cNvCxnSpPr>
          <p:nvPr/>
        </p:nvCxnSpPr>
        <p:spPr>
          <a:xfrm flipH="1">
            <a:off x="2743200" y="4773543"/>
            <a:ext cx="5562600" cy="1222177"/>
          </a:xfrm>
          <a:prstGeom prst="bentConnector5">
            <a:avLst>
              <a:gd name="adj1" fmla="val -4110"/>
              <a:gd name="adj2" fmla="val 37409"/>
              <a:gd name="adj3" fmla="val 104110"/>
            </a:avLst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914400" y="1066800"/>
            <a:ext cx="7772400" cy="22467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o-RO" sz="2000" b="1" i="1" smtClean="0">
                <a:latin typeface="Arial" pitchFamily="34" charset="0"/>
                <a:cs typeface="Arial" pitchFamily="34" charset="0"/>
              </a:rPr>
              <a:t>a.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Secţiile de bază sunt acele verigi de producţie în cadrul cărora se execută</a:t>
            </a:r>
            <a:r>
              <a:rPr lang="ro-RO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procese de producţie care au drept scop transformarea diferitelor materii prime şi</a:t>
            </a:r>
            <a:r>
              <a:rPr lang="ro-RO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materiale în produse finite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ce se constituie în obiecte ale activităţii de bază al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smtClean="0">
                <a:latin typeface="Arial" pitchFamily="34" charset="0"/>
                <a:cs typeface="Arial" pitchFamily="34" charset="0"/>
              </a:rPr>
              <a:t>întreprinderii, cum ar fi procese de prelucrări mecanice şi montaj în industria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construcţiilor de maşini, procese de filatură şi ţesătoriile în întreprinderile textile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etc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.</a:t>
            </a:r>
            <a:endParaRPr lang="en-US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04800" y="1143000"/>
            <a:ext cx="533400" cy="2286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3657600"/>
            <a:ext cx="7848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Secţiile de producţie de bază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ale unei întreprinderi de producţie industrială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se pot grupa în mai multe categorii de secţii în funcţie de principiul care a stat la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baza organizării secţiei:</a:t>
            </a:r>
          </a:p>
        </p:txBody>
      </p:sp>
      <p:sp>
        <p:nvSpPr>
          <p:cNvPr id="6" name="Right Arrow 5"/>
          <p:cNvSpPr/>
          <p:nvPr/>
        </p:nvSpPr>
        <p:spPr>
          <a:xfrm>
            <a:off x="381000" y="3733800"/>
            <a:ext cx="533400" cy="2286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105400"/>
            <a:ext cx="7391400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o-RO" sz="2000" b="1" i="1" smtClean="0">
                <a:latin typeface="Arial" pitchFamily="34" charset="0"/>
                <a:cs typeface="Arial" pitchFamily="34" charset="0"/>
              </a:rPr>
              <a:t>a1.</a:t>
            </a:r>
            <a:r>
              <a:rPr lang="ro-RO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secţii de bază </a:t>
            </a:r>
            <a:r>
              <a:rPr lang="vi-VN" sz="2000" b="1" i="1" smtClean="0">
                <a:latin typeface="Arial" pitchFamily="34" charset="0"/>
                <a:cs typeface="Arial" pitchFamily="34" charset="0"/>
              </a:rPr>
              <a:t>organizate după </a:t>
            </a:r>
            <a:r>
              <a:rPr lang="vi-VN" sz="2000" b="1" i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principiul tehnologic</a:t>
            </a:r>
            <a:r>
              <a:rPr lang="vi-VN" sz="2000" b="1" i="1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/>
            <a:r>
              <a:rPr lang="ro-RO" sz="2000" b="1" i="1" smtClean="0">
                <a:latin typeface="Arial" pitchFamily="34" charset="0"/>
                <a:cs typeface="Arial" pitchFamily="34" charset="0"/>
              </a:rPr>
              <a:t>a2.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secţii de bază </a:t>
            </a:r>
            <a:r>
              <a:rPr lang="vi-VN" sz="2000" b="1" i="1" smtClean="0">
                <a:latin typeface="Arial" pitchFamily="34" charset="0"/>
                <a:cs typeface="Arial" pitchFamily="34" charset="0"/>
              </a:rPr>
              <a:t>organizate după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principiul pe obiect</a:t>
            </a:r>
            <a:r>
              <a:rPr lang="vi-VN" sz="2000" b="1" i="1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/>
            <a:r>
              <a:rPr lang="ro-RO" sz="2000" b="1" i="1" smtClean="0">
                <a:latin typeface="Arial" pitchFamily="34" charset="0"/>
                <a:cs typeface="Arial" pitchFamily="34" charset="0"/>
              </a:rPr>
              <a:t>a3</a:t>
            </a:r>
            <a:r>
              <a:rPr lang="ro-RO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secţii de bază </a:t>
            </a:r>
            <a:r>
              <a:rPr lang="vi-VN" sz="2000" b="1" i="1" smtClean="0">
                <a:latin typeface="Arial" pitchFamily="34" charset="0"/>
                <a:cs typeface="Arial" pitchFamily="34" charset="0"/>
              </a:rPr>
              <a:t>organizate după </a:t>
            </a:r>
            <a:r>
              <a:rPr lang="vi-VN" sz="2000" b="1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principiul mixt</a:t>
            </a:r>
            <a:r>
              <a:rPr lang="vi-VN" sz="2000" b="1" i="1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cxnSp>
        <p:nvCxnSpPr>
          <p:cNvPr id="9" name="Elbow Connector 8"/>
          <p:cNvCxnSpPr>
            <a:stCxn id="5" idx="3"/>
            <a:endCxn id="7" idx="1"/>
          </p:cNvCxnSpPr>
          <p:nvPr/>
        </p:nvCxnSpPr>
        <p:spPr>
          <a:xfrm flipH="1">
            <a:off x="914400" y="4165432"/>
            <a:ext cx="7848600" cy="1447800"/>
          </a:xfrm>
          <a:prstGeom prst="bentConnector5">
            <a:avLst>
              <a:gd name="adj1" fmla="val -2913"/>
              <a:gd name="adj2" fmla="val 50000"/>
              <a:gd name="adj3" fmla="val 102913"/>
            </a:avLst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62000" y="1295400"/>
            <a:ext cx="80010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o-RO" sz="2000" b="1" i="1" smtClean="0">
                <a:latin typeface="Arial" pitchFamily="34" charset="0"/>
                <a:cs typeface="Arial" pitchFamily="34" charset="0"/>
              </a:rPr>
              <a:t>a1.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Secţiile de bază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 organizate după </a:t>
            </a:r>
            <a:r>
              <a:rPr lang="vi-VN" sz="2000" b="1" i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principiul tehnologic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presupun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amplasarea utilajelor şi a locurilor de muncă astfel încât să asigure executarea unui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stadiu sau a unei faze de proces tehnologic</a:t>
            </a:r>
            <a:r>
              <a:rPr lang="pt-BR" sz="2000" smtClean="0">
                <a:latin typeface="Arial" pitchFamily="34" charset="0"/>
                <a:cs typeface="Arial" pitchFamily="34" charset="0"/>
              </a:rPr>
              <a:t>. </a:t>
            </a:r>
            <a:endParaRPr lang="vi-VN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2690336"/>
            <a:ext cx="8001000" cy="1015663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/>
            <a:r>
              <a:rPr lang="ro-RO" sz="2000" smtClean="0">
                <a:latin typeface="Arial" pitchFamily="34" charset="0"/>
                <a:cs typeface="Arial" pitchFamily="34" charset="0"/>
              </a:rPr>
              <a:t>Ex: </a:t>
            </a:r>
            <a:r>
              <a:rPr lang="pt-BR" sz="2000" smtClean="0">
                <a:latin typeface="Arial" pitchFamily="34" charset="0"/>
                <a:cs typeface="Arial" pitchFamily="34" charset="0"/>
              </a:rPr>
              <a:t>Conform acestui principiu există secţii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de producţie de turnătorie, forja, prelucrări mecanice sau de montaj în industria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construcţiilor de maşini, de filatură şi ţesătorie în industria textilă etc.</a:t>
            </a:r>
            <a:endParaRPr lang="en-US" sz="2000"/>
          </a:p>
        </p:txBody>
      </p:sp>
      <p:sp>
        <p:nvSpPr>
          <p:cNvPr id="5" name="Right Arrow 4"/>
          <p:cNvSpPr/>
          <p:nvPr/>
        </p:nvSpPr>
        <p:spPr>
          <a:xfrm>
            <a:off x="152400" y="1371600"/>
            <a:ext cx="533400" cy="2286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3962400"/>
            <a:ext cx="7848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Secţiile de bază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organizate după </a:t>
            </a:r>
            <a:r>
              <a:rPr lang="vi-VN" sz="2000" b="1" i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principiul tehnologic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, în funcţie de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operaţiile tehnologice care se execută în cadrul acestora se grupează în:</a:t>
            </a:r>
          </a:p>
        </p:txBody>
      </p:sp>
      <p:cxnSp>
        <p:nvCxnSpPr>
          <p:cNvPr id="8" name="Shape 7"/>
          <p:cNvCxnSpPr>
            <a:stCxn id="3" idx="3"/>
            <a:endCxn id="4" idx="1"/>
          </p:cNvCxnSpPr>
          <p:nvPr/>
        </p:nvCxnSpPr>
        <p:spPr>
          <a:xfrm flipH="1">
            <a:off x="762000" y="1803232"/>
            <a:ext cx="8001000" cy="1394936"/>
          </a:xfrm>
          <a:prstGeom prst="bentConnector5">
            <a:avLst>
              <a:gd name="adj1" fmla="val -2857"/>
              <a:gd name="adj2" fmla="val 50000"/>
              <a:gd name="adj3" fmla="val 102857"/>
            </a:avLst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ight Arrow 8"/>
          <p:cNvSpPr/>
          <p:nvPr/>
        </p:nvSpPr>
        <p:spPr>
          <a:xfrm>
            <a:off x="228600" y="4038600"/>
            <a:ext cx="533400" cy="2286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828800" y="5410200"/>
            <a:ext cx="4800600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o-RO" sz="2000" b="1" i="1" smtClean="0">
                <a:latin typeface="Arial" pitchFamily="34" charset="0"/>
                <a:cs typeface="Arial" pitchFamily="34" charset="0"/>
              </a:rPr>
              <a:t>a11.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secţii de bază </a:t>
            </a:r>
            <a:r>
              <a:rPr lang="vi-VN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pregătitoare</a:t>
            </a:r>
            <a:r>
              <a:rPr lang="vi-VN" sz="2000" b="1" i="1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o-RO" sz="2000" b="1" i="1" smtClean="0">
                <a:latin typeface="Arial" pitchFamily="34" charset="0"/>
                <a:cs typeface="Arial" pitchFamily="34" charset="0"/>
              </a:rPr>
              <a:t>a12.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secţii de bază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prelucrătoare</a:t>
            </a:r>
            <a:r>
              <a:rPr lang="vi-VN" sz="2000" b="1" i="1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o-RO" sz="2000" b="1" i="1" smtClean="0">
                <a:latin typeface="Arial" pitchFamily="34" charset="0"/>
                <a:cs typeface="Arial" pitchFamily="34" charset="0"/>
              </a:rPr>
              <a:t>a13.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secţii de bază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 montaj - finisaj</a:t>
            </a:r>
            <a:r>
              <a:rPr lang="vi-VN" sz="2000" b="1" i="1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cxnSp>
        <p:nvCxnSpPr>
          <p:cNvPr id="12" name="Shape 11"/>
          <p:cNvCxnSpPr>
            <a:stCxn id="6" idx="3"/>
            <a:endCxn id="10" idx="1"/>
          </p:cNvCxnSpPr>
          <p:nvPr/>
        </p:nvCxnSpPr>
        <p:spPr>
          <a:xfrm flipH="1">
            <a:off x="1828800" y="4470232"/>
            <a:ext cx="6781800" cy="1447800"/>
          </a:xfrm>
          <a:prstGeom prst="bentConnector5">
            <a:avLst>
              <a:gd name="adj1" fmla="val -3371"/>
              <a:gd name="adj2" fmla="val 50000"/>
              <a:gd name="adj3" fmla="val 103371"/>
            </a:avLst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990600" y="990600"/>
            <a:ext cx="7696200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o-RO" sz="2000" b="1" i="1" smtClean="0">
                <a:latin typeface="Arial" pitchFamily="34" charset="0"/>
                <a:cs typeface="Arial" pitchFamily="34" charset="0"/>
              </a:rPr>
              <a:t>a11.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Secţiile de bază </a:t>
            </a:r>
            <a:r>
              <a:rPr lang="vi-VN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pregătitoare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sunt acele secţii în care se execută faze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pregătitoare ale procesului tehnologi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cum sunt: turnare şi forjare de piese în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construcţii de maşini, filatura în industria textilă, croire în industria de confecţii etc.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04800" y="1066800"/>
            <a:ext cx="533400" cy="2286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2743200"/>
            <a:ext cx="7772400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o-RO" sz="2000" b="1" i="1" smtClean="0">
                <a:latin typeface="Arial" pitchFamily="34" charset="0"/>
                <a:cs typeface="Arial" pitchFamily="34" charset="0"/>
              </a:rPr>
              <a:t>a12.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Secţiile de bază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prelucrătoare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sunt acele secţii în cadrul cărora are loc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transformarea propriu-zisa a materiilor şi materialelor în produse care constituie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obiectivul de bază al întreprinderii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. Aceste secţii sunt cele de prelucrări mecanice în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construcţii de maşini, cele de ţesătorie în industria textilă sau cele de confecţionat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din industria confecţiilor.</a:t>
            </a:r>
          </a:p>
        </p:txBody>
      </p:sp>
      <p:sp>
        <p:nvSpPr>
          <p:cNvPr id="6" name="Right Arrow 5"/>
          <p:cNvSpPr/>
          <p:nvPr/>
        </p:nvSpPr>
        <p:spPr>
          <a:xfrm>
            <a:off x="381000" y="2819400"/>
            <a:ext cx="533400" cy="2286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4876800"/>
            <a:ext cx="7848600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o-RO" sz="2000" b="1" i="1" smtClean="0">
                <a:latin typeface="Arial" pitchFamily="34" charset="0"/>
                <a:cs typeface="Arial" pitchFamily="34" charset="0"/>
              </a:rPr>
              <a:t>a13.</a:t>
            </a:r>
            <a:r>
              <a:rPr lang="ro-RO" sz="20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Secţiile de bază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 montaj - finisaj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cuprind procese de producţie în cadrul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cărora are loc asamblarea diferitelor produse din ansamblele şi subansamblele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componente sau de finisare a produsului finit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, cum ar fi secţiile de montaj şi probe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tehnologice din construcţii de maşini şi secţiile de imprimare sau apretare din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industria textilă.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04800" y="4953000"/>
            <a:ext cx="533400" cy="2286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143000"/>
            <a:ext cx="8801100" cy="481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1447800" y="5943600"/>
            <a:ext cx="716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>
                <a:latin typeface="Arial" pitchFamily="34" charset="0"/>
                <a:cs typeface="Arial" pitchFamily="34" charset="0"/>
              </a:rPr>
              <a:t>Fig. 1.1 Structura simplificată a unui sistem de producţie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62000" y="1295400"/>
            <a:ext cx="7772400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o-RO" sz="2000" b="1" i="1" smtClean="0">
                <a:latin typeface="Arial" pitchFamily="34" charset="0"/>
                <a:cs typeface="Arial" pitchFamily="34" charset="0"/>
              </a:rPr>
              <a:t>a2.</a:t>
            </a:r>
            <a:r>
              <a:rPr lang="ro-RO" sz="20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Secţiile de bază 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organizate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după principiul pe obiect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sunt astfel organizate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încât să asigure transformarea completă a materiilor şi materialelor în produs finit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sau componente ale acestuia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. Astfel în cadrul acestor secţii sunt reunite </a:t>
            </a:r>
            <a:r>
              <a:rPr lang="en-US" sz="2000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</a:t>
            </a:r>
            <a:r>
              <a:rPr lang="ro-RO" sz="2000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ansamblu de operaţii tehnologice care vor prelucra produsul de la stadiul de</a:t>
            </a:r>
            <a:r>
              <a:rPr lang="ro-RO" sz="2000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materie primă la stadiul de produs finit</a:t>
            </a:r>
            <a:r>
              <a:rPr lang="fr-FR" sz="200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152400" y="1371600"/>
            <a:ext cx="533400" cy="2286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8200" y="3505200"/>
            <a:ext cx="7772400" cy="1015663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/>
            <a:r>
              <a:rPr lang="fr-FR" sz="2000" smtClean="0">
                <a:latin typeface="Arial" pitchFamily="34" charset="0"/>
                <a:cs typeface="Arial" pitchFamily="34" charset="0"/>
              </a:rPr>
              <a:t>Exemple de astfel de secţii pot fi </a:t>
            </a:r>
            <a:r>
              <a:rPr lang="fr-FR" sz="2000" b="1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secţiile de</a:t>
            </a:r>
            <a:r>
              <a:rPr lang="ro-RO" sz="2000" b="1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pompe şi compresoare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din construcţii de maşini sau </a:t>
            </a:r>
            <a:r>
              <a:rPr lang="en-US" sz="2000" b="1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secţia pentru confecţii femei</a:t>
            </a:r>
            <a:r>
              <a:rPr lang="ro-RO" sz="2000" b="1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sau bărbaţi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din industria de confecţii.</a:t>
            </a:r>
          </a:p>
        </p:txBody>
      </p:sp>
      <p:cxnSp>
        <p:nvCxnSpPr>
          <p:cNvPr id="7" name="Shape 6"/>
          <p:cNvCxnSpPr>
            <a:stCxn id="3" idx="3"/>
            <a:endCxn id="5" idx="1"/>
          </p:cNvCxnSpPr>
          <p:nvPr/>
        </p:nvCxnSpPr>
        <p:spPr>
          <a:xfrm flipH="1">
            <a:off x="838200" y="2264896"/>
            <a:ext cx="7696200" cy="1748136"/>
          </a:xfrm>
          <a:prstGeom prst="bentConnector5">
            <a:avLst>
              <a:gd name="adj1" fmla="val -2970"/>
              <a:gd name="adj2" fmla="val 63204"/>
              <a:gd name="adj3" fmla="val 102970"/>
            </a:avLst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914400" y="4826675"/>
            <a:ext cx="7772400" cy="16312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o-RO" sz="2000" b="1" i="1" smtClean="0">
                <a:latin typeface="Arial" pitchFamily="34" charset="0"/>
                <a:cs typeface="Arial" pitchFamily="34" charset="0"/>
              </a:rPr>
              <a:t>a3.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Secţiile de bază 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organizate </a:t>
            </a:r>
            <a:r>
              <a:rPr lang="vi-VN" sz="2000" b="1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după principiul mixt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presupune acel mod de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organizare în cadrul căruia anumite secţii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(de regulă cele </a:t>
            </a:r>
            <a:r>
              <a:rPr lang="vi-VN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pregătitoare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) sunt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organizate </a:t>
            </a:r>
            <a:r>
              <a:rPr lang="vi-VN" sz="2000" b="1" i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după principiul tehnologic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, iar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alte secţii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după principiul pe obiect</a:t>
            </a: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(secţiile de prelucrări mecanice).</a:t>
            </a:r>
          </a:p>
        </p:txBody>
      </p:sp>
      <p:sp>
        <p:nvSpPr>
          <p:cNvPr id="9" name="Right Arrow 8"/>
          <p:cNvSpPr/>
          <p:nvPr/>
        </p:nvSpPr>
        <p:spPr>
          <a:xfrm>
            <a:off x="304800" y="4876800"/>
            <a:ext cx="533400" cy="2286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143000" y="1143000"/>
            <a:ext cx="7620000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o-RO" sz="2000" b="1" i="1" smtClean="0">
                <a:latin typeface="Arial" pitchFamily="34" charset="0"/>
                <a:cs typeface="Arial" pitchFamily="34" charset="0"/>
              </a:rPr>
              <a:t>b.</a:t>
            </a:r>
            <a:r>
              <a:rPr lang="ro-RO" sz="20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Secţiile auxiliare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sunt verigi de producţie în cadrul cărora se execută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produse sau lucrări care nu constituie obiectul activităţii de bază al întreprinderii,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dar care sunt absolut obligatorii pentru buna desfăşurare a proceselor de producţie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 bază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. </a:t>
            </a:r>
            <a:endParaRPr lang="en-US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2895600"/>
            <a:ext cx="8153400" cy="1323439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/>
            <a:r>
              <a:rPr lang="ro-RO" sz="2000" smtClean="0">
                <a:latin typeface="Arial" pitchFamily="34" charset="0"/>
                <a:cs typeface="Arial" pitchFamily="34" charset="0"/>
              </a:rPr>
              <a:t>Ex: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Secţiile auxiliare cele mai des întâlnite în cadrul întreprinderilor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industriale sunt secţia energetică (centralele producătoare de diferite feluri de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energie - energie electrică, abur, aer comprimat etc.), secţia de SDV-uri, secţia de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reparaţii etc</a:t>
            </a:r>
            <a:r>
              <a:rPr lang="en-US" smtClean="0">
                <a:latin typeface="Arial" pitchFamily="34" charset="0"/>
                <a:cs typeface="Arial" pitchFamily="34" charset="0"/>
              </a:rPr>
              <a:t>.</a:t>
            </a:r>
            <a:endParaRPr lang="en-US"/>
          </a:p>
        </p:txBody>
      </p:sp>
      <p:cxnSp>
        <p:nvCxnSpPr>
          <p:cNvPr id="6" name="Shape 5"/>
          <p:cNvCxnSpPr>
            <a:stCxn id="3" idx="3"/>
            <a:endCxn id="4" idx="1"/>
          </p:cNvCxnSpPr>
          <p:nvPr/>
        </p:nvCxnSpPr>
        <p:spPr>
          <a:xfrm flipH="1">
            <a:off x="533400" y="1804720"/>
            <a:ext cx="8229600" cy="1752600"/>
          </a:xfrm>
          <a:prstGeom prst="bentConnector5">
            <a:avLst>
              <a:gd name="adj1" fmla="val -2778"/>
              <a:gd name="adj2" fmla="val 50000"/>
              <a:gd name="adj3" fmla="val 102778"/>
            </a:avLst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14400" y="4419600"/>
            <a:ext cx="76962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o-RO" sz="2000" b="1" i="1" smtClean="0">
                <a:latin typeface="Arial" pitchFamily="34" charset="0"/>
                <a:cs typeface="Arial" pitchFamily="34" charset="0"/>
              </a:rPr>
              <a:t>c. </a:t>
            </a:r>
            <a:r>
              <a:rPr lang="vi-VN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Secţiile de servire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sunt acele verigi structurale în cadrul cărora se execută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activităţi de producţie ce se constituie ca servicii atât pentru </a:t>
            </a:r>
            <a:r>
              <a:rPr lang="fr-FR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secţiile de bază</a:t>
            </a:r>
            <a:r>
              <a:rPr lang="fr-FR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cât şi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pentru </a:t>
            </a:r>
            <a:r>
              <a:rPr lang="en-US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secţiile auxiliare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5800" y="5638800"/>
            <a:ext cx="7924800" cy="1015663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/>
            <a:r>
              <a:rPr lang="ro-RO" sz="2000" smtClean="0">
                <a:latin typeface="Arial" pitchFamily="34" charset="0"/>
                <a:cs typeface="Arial" pitchFamily="34" charset="0"/>
              </a:rPr>
              <a:t>Ex: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ecţia reţele energetice (pentru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transportul diferitelor tipuri de energie către diferiţii consumatori din cadrul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întreprinderii industriale), secţia depozite şi secţia transport intern.</a:t>
            </a:r>
            <a:endParaRPr lang="en-US" sz="2000"/>
          </a:p>
        </p:txBody>
      </p:sp>
      <p:cxnSp>
        <p:nvCxnSpPr>
          <p:cNvPr id="16" name="Shape 15"/>
          <p:cNvCxnSpPr>
            <a:stCxn id="9" idx="3"/>
            <a:endCxn id="10" idx="1"/>
          </p:cNvCxnSpPr>
          <p:nvPr/>
        </p:nvCxnSpPr>
        <p:spPr>
          <a:xfrm flipH="1">
            <a:off x="685800" y="4927432"/>
            <a:ext cx="7924800" cy="1219200"/>
          </a:xfrm>
          <a:prstGeom prst="bentConnector5">
            <a:avLst>
              <a:gd name="adj1" fmla="val -2885"/>
              <a:gd name="adj2" fmla="val 50000"/>
              <a:gd name="adj3" fmla="val 102885"/>
            </a:avLst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ight Arrow 16"/>
          <p:cNvSpPr/>
          <p:nvPr/>
        </p:nvSpPr>
        <p:spPr>
          <a:xfrm>
            <a:off x="228600" y="4495800"/>
            <a:ext cx="533400" cy="2286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457200" y="1219200"/>
            <a:ext cx="533400" cy="2286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914400" y="838200"/>
            <a:ext cx="7239000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o-RO" sz="2000" b="1" i="1" smtClean="0">
                <a:latin typeface="Arial" pitchFamily="34" charset="0"/>
                <a:cs typeface="Arial" pitchFamily="34" charset="0"/>
              </a:rPr>
              <a:t>d.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Secţiile anexă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sunt verigile organizatorice destinate valorificării deşeurilor</a:t>
            </a:r>
            <a:r>
              <a:rPr lang="ro-RO" sz="2000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în acele întreprinderi în care rezultă o cantitate mare de materiale refolosibile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. Se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constituie ca secţii anexă ale întreprinderii şi standurile de prezentare a produselor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din expoziţii şi târguri sau magazinele proprii de desfacere.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28600" y="914400"/>
            <a:ext cx="533400" cy="2286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304800" y="3200400"/>
            <a:ext cx="533400" cy="22860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14400" y="3048000"/>
            <a:ext cx="7620000" cy="3477875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/>
            <a:r>
              <a:rPr lang="ro-RO" sz="2000" b="1" i="1" smtClean="0">
                <a:latin typeface="Arial" pitchFamily="34" charset="0"/>
                <a:cs typeface="Arial" pitchFamily="34" charset="0"/>
              </a:rPr>
              <a:t>2.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Atelierul de producţie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este o verigă organizatorică care îşi poate desfăşura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activitatea ca subunitate de producţie a unei </a:t>
            </a:r>
            <a:r>
              <a:rPr lang="en-US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secţii de producţie</a:t>
            </a:r>
            <a:r>
              <a:rPr lang="en-US" sz="2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atelierul de producţie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este o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verigă structurală delimitată</a:t>
            </a:r>
            <a:r>
              <a:rPr lang="ro-RO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teritorial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, în cadrul căruia se execută fie acelaşi proces tehnologic, fie acelaşi</a:t>
            </a:r>
            <a:r>
              <a:rPr lang="ro-RO" sz="20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produs sau componentă a unui produs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), </a:t>
            </a:r>
            <a:r>
              <a:rPr lang="en-US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sau în mod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independent </a:t>
            </a:r>
            <a:r>
              <a:rPr lang="pt-BR" sz="2000" smtClean="0">
                <a:latin typeface="Arial" pitchFamily="34" charset="0"/>
                <a:cs typeface="Arial" pitchFamily="34" charset="0"/>
              </a:rPr>
              <a:t>şi atunci se deosebeşte de </a:t>
            </a:r>
            <a:r>
              <a:rPr lang="pt-BR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secţia de producţie </a:t>
            </a:r>
            <a:r>
              <a:rPr lang="pt-BR" sz="2000" smtClean="0">
                <a:latin typeface="Arial" pitchFamily="34" charset="0"/>
                <a:cs typeface="Arial" pitchFamily="34" charset="0"/>
              </a:rPr>
              <a:t>doar prin volumul de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smtClean="0">
                <a:latin typeface="Arial" pitchFamily="34" charset="0"/>
                <a:cs typeface="Arial" pitchFamily="34" charset="0"/>
              </a:rPr>
              <a:t>activitate care se desfăşoară în cadrul acestuia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(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atelierul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 este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 verigă</a:t>
            </a:r>
            <a:r>
              <a:rPr lang="ro-RO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structurală delimitată din punct de vedere administrativ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, cu aceleaşi caracteristici</a:t>
            </a:r>
            <a:r>
              <a:rPr lang="ro-RO" sz="20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din punct de vedere al procesului de producţie ca şi în primul caz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).</a:t>
            </a:r>
            <a:endParaRPr lang="pt-BR" sz="2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1000" y="990600"/>
            <a:ext cx="1936749" cy="4001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Wingdings"/>
              </a:rPr>
              <a:t> </a:t>
            </a:r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Observaţi</a:t>
            </a:r>
            <a:r>
              <a:rPr lang="ro-RO" sz="2000" b="1" i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lang="en-US" sz="20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4400" y="1524000"/>
            <a:ext cx="7162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Activităţile de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producţie care pot să aibă loc în cadrul unui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atelier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 pot fi activităţi de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producţie,</a:t>
            </a:r>
            <a:r>
              <a:rPr lang="en-US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montaj, service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etc.</a:t>
            </a:r>
          </a:p>
        </p:txBody>
      </p:sp>
      <p:sp>
        <p:nvSpPr>
          <p:cNvPr id="5" name="Rectangle 4"/>
          <p:cNvSpPr/>
          <p:nvPr/>
        </p:nvSpPr>
        <p:spPr>
          <a:xfrm>
            <a:off x="990600" y="2551837"/>
            <a:ext cx="7543800" cy="1323439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/>
            <a:r>
              <a:rPr lang="ro-RO" sz="2000" b="1" i="1" smtClean="0">
                <a:latin typeface="Arial" pitchFamily="34" charset="0"/>
                <a:cs typeface="Arial" pitchFamily="34" charset="0"/>
              </a:rPr>
              <a:t>2*.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Atelierul de proiectare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este veriga structurală a cărei activitate este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orientată în executarea acelor lucrări de proiectare de dimensiuni mai reduse şi care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nu au fost executate de institutele de specialitate</a:t>
            </a:r>
            <a:r>
              <a:rPr lang="fr-FR" sz="200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Right Arrow 5"/>
          <p:cNvSpPr/>
          <p:nvPr/>
        </p:nvSpPr>
        <p:spPr>
          <a:xfrm>
            <a:off x="381000" y="2667000"/>
            <a:ext cx="533400" cy="22860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66800" y="4191000"/>
            <a:ext cx="7620000" cy="1015663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/>
            <a:r>
              <a:rPr lang="ro-RO" sz="2000" b="1" i="1" smtClean="0">
                <a:latin typeface="Arial" pitchFamily="34" charset="0"/>
                <a:cs typeface="Arial" pitchFamily="34" charset="0"/>
              </a:rPr>
              <a:t>3. </a:t>
            </a:r>
            <a:r>
              <a:rPr lang="vi-VN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Laboratorul de control şi cercetare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este veriga organizatorică în cadrul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căreia se execută diferite analize şi măsurători a calităţii produselor şi a materiilor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şi materialelor</a:t>
            </a:r>
            <a:r>
              <a:rPr lang="en-US" sz="2000" i="1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8" name="Right Arrow 7"/>
          <p:cNvSpPr/>
          <p:nvPr/>
        </p:nvSpPr>
        <p:spPr>
          <a:xfrm>
            <a:off x="457200" y="4267200"/>
            <a:ext cx="533400" cy="22860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990600" y="2362200"/>
            <a:ext cx="7620000" cy="707886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/>
            <a:r>
              <a:rPr lang="ro-RO" sz="2000" b="1" i="1" smtClean="0">
                <a:latin typeface="Arial" pitchFamily="34" charset="0"/>
                <a:cs typeface="Arial" pitchFamily="34" charset="0"/>
              </a:rPr>
              <a:t>5. </a:t>
            </a:r>
            <a:r>
              <a:rPr lang="vi-VN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Locurile de muncă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sunt verigile organizatorice de bază ale întreprinderii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industriale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.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990600" y="3886200"/>
            <a:ext cx="7772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ro-RO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Locurile de muncă</a:t>
            </a:r>
            <a:r>
              <a:rPr lang="vi-VN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ocupă o anumită suprafaţă de producţie dotată cu utilaj şi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echipament tehnologic corespunzător destinat executării unor operaţii tehnologice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sau servicii productive.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Locurile de muncă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pot fi specializate în realizarea unei operaţii, sau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universale, când execută o varietate mare de operaţii</a:t>
            </a:r>
            <a:endParaRPr lang="en-US" sz="2000"/>
          </a:p>
        </p:txBody>
      </p:sp>
      <p:sp>
        <p:nvSpPr>
          <p:cNvPr id="5" name="Rectangle 4"/>
          <p:cNvSpPr/>
          <p:nvPr/>
        </p:nvSpPr>
        <p:spPr>
          <a:xfrm>
            <a:off x="838200" y="838200"/>
            <a:ext cx="7772400" cy="1015663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/>
            <a:r>
              <a:rPr lang="ro-RO" sz="2000" b="1" i="1" smtClean="0">
                <a:latin typeface="Arial" pitchFamily="34" charset="0"/>
                <a:cs typeface="Arial" pitchFamily="34" charset="0"/>
              </a:rPr>
              <a:t>4.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Sectoarele de producţie </a:t>
            </a:r>
            <a:r>
              <a:rPr lang="vi-VN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sunt subunităţi </a:t>
            </a:r>
            <a:r>
              <a:rPr lang="vi-VN" sz="2000" b="1" i="1" smtClean="0">
                <a:latin typeface="Arial" pitchFamily="34" charset="0"/>
                <a:cs typeface="Arial" pitchFamily="34" charset="0"/>
              </a:rPr>
              <a:t>ale atelierului, delimitate teritorial</a:t>
            </a:r>
            <a:r>
              <a:rPr lang="ro-RO" sz="2000" b="1" i="1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smtClean="0">
                <a:latin typeface="Arial" pitchFamily="34" charset="0"/>
                <a:cs typeface="Arial" pitchFamily="34" charset="0"/>
              </a:rPr>
              <a:t>unde </a:t>
            </a:r>
            <a:r>
              <a:rPr lang="pt-BR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 execută o anumită fază de proces tehnologic sau anumite componente ale</a:t>
            </a:r>
            <a:r>
              <a:rPr lang="ro-RO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unui produs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Right Arrow 5"/>
          <p:cNvSpPr/>
          <p:nvPr/>
        </p:nvSpPr>
        <p:spPr>
          <a:xfrm>
            <a:off x="228600" y="914400"/>
            <a:ext cx="533400" cy="22860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228600" y="2362200"/>
            <a:ext cx="533400" cy="22860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3429000"/>
            <a:ext cx="1864613" cy="4001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Wingdings"/>
              </a:rPr>
              <a:t> </a:t>
            </a:r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Observaţi</a:t>
            </a:r>
            <a:r>
              <a:rPr lang="ro-RO" sz="2000" b="1" i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lang="en-US" sz="200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200" y="914400"/>
            <a:ext cx="8077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smtClean="0"/>
              <a:t> </a:t>
            </a:r>
            <a:r>
              <a:rPr lang="en-US" sz="22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2.2.</a:t>
            </a:r>
            <a:r>
              <a:rPr lang="ro-RO" sz="22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2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2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Tipuri de structuri de producţie şi concepţie</a:t>
            </a:r>
            <a:endParaRPr lang="en-US" sz="2200" b="1" i="1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1676400"/>
            <a:ext cx="7620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În funcţie de particularităţile fiecărei întreprinderi industriale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, acesteia îi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corespunde un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anumit tip de structură de producţie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şi concepţie. Activitatea de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proiectare şi organizare a întreprinderilor industriale evidenţiază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trei tipuri de</a:t>
            </a: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structuri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1066800" y="4114800"/>
            <a:ext cx="7315200" cy="16312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457200" indent="-457200" algn="just">
              <a:buAutoNum type="alphaLcParenR"/>
            </a:pPr>
            <a:r>
              <a:rPr lang="en-US" sz="2000" b="1" i="1" smtClean="0">
                <a:latin typeface="Arial" pitchFamily="34" charset="0"/>
                <a:cs typeface="Arial" pitchFamily="34" charset="0"/>
              </a:rPr>
              <a:t>structura de producţie şi concepţie 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 tip tehnologic</a:t>
            </a:r>
            <a:r>
              <a:rPr lang="en-US" sz="2000" b="1" i="1" smtClean="0">
                <a:latin typeface="Arial" pitchFamily="34" charset="0"/>
                <a:cs typeface="Arial" pitchFamily="34" charset="0"/>
              </a:rPr>
              <a:t>;</a:t>
            </a:r>
            <a:endParaRPr lang="ro-RO" sz="2000" b="1" i="1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AutoNum type="alphaLcParenR"/>
            </a:pPr>
            <a:endParaRPr lang="en-US" sz="2000" b="1" i="1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b="1" i="1" smtClean="0">
                <a:latin typeface="Arial" pitchFamily="34" charset="0"/>
                <a:cs typeface="Arial" pitchFamily="34" charset="0"/>
              </a:rPr>
              <a:t>b) structura de producţie şi concepţie </a:t>
            </a:r>
            <a:r>
              <a:rPr lang="en-US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tip pe obiect</a:t>
            </a:r>
            <a:r>
              <a:rPr lang="en-US" sz="2000" b="1" i="1" smtClean="0">
                <a:latin typeface="Arial" pitchFamily="34" charset="0"/>
                <a:cs typeface="Arial" pitchFamily="34" charset="0"/>
              </a:rPr>
              <a:t>;</a:t>
            </a:r>
            <a:endParaRPr lang="ro-RO" sz="2000" b="1" i="1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b="1" i="1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b="1" i="1" smtClean="0">
                <a:latin typeface="Arial" pitchFamily="34" charset="0"/>
                <a:cs typeface="Arial" pitchFamily="34" charset="0"/>
              </a:rPr>
              <a:t>c) structura de producţie şi concepţie </a:t>
            </a:r>
            <a:r>
              <a:rPr lang="en-US" sz="2000" b="1" i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tip mixt.</a:t>
            </a:r>
          </a:p>
        </p:txBody>
      </p:sp>
      <p:cxnSp>
        <p:nvCxnSpPr>
          <p:cNvPr id="8" name="Shape 7"/>
          <p:cNvCxnSpPr>
            <a:stCxn id="4" idx="3"/>
            <a:endCxn id="5" idx="1"/>
          </p:cNvCxnSpPr>
          <p:nvPr/>
        </p:nvCxnSpPr>
        <p:spPr>
          <a:xfrm flipH="1">
            <a:off x="1066800" y="2338120"/>
            <a:ext cx="7391400" cy="2592288"/>
          </a:xfrm>
          <a:prstGeom prst="bentConnector5">
            <a:avLst>
              <a:gd name="adj1" fmla="val -3093"/>
              <a:gd name="adj2" fmla="val 47032"/>
              <a:gd name="adj3" fmla="val 103093"/>
            </a:avLst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990600"/>
            <a:ext cx="6934200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o-RO" sz="2000" b="1" i="1" smtClean="0">
                <a:latin typeface="Arial" pitchFamily="34" charset="0"/>
                <a:cs typeface="Arial" pitchFamily="34" charset="0"/>
              </a:rPr>
              <a:t>a. </a:t>
            </a:r>
            <a:r>
              <a:rPr lang="fr-FR" sz="2000" b="1" i="1" smtClean="0">
                <a:latin typeface="Arial" pitchFamily="34" charset="0"/>
                <a:cs typeface="Arial" pitchFamily="34" charset="0"/>
              </a:rPr>
              <a:t>Structura de producţie şi concepţie </a:t>
            </a:r>
            <a:r>
              <a:rPr lang="fr-FR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 tip tehnologic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1752600"/>
            <a:ext cx="2165978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o-RO" sz="20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Caracteristici: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2667000"/>
            <a:ext cx="8382000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organizarea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secţiilor de bază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se face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după principiul tehnologic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,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denumirea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secţiilor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de bază fiind dată de procesul tehnologic care se execută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în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cadrul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acestora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turn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ă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torie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,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forj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ă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,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filatură, ţesătorie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etc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.)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endParaRPr lang="vi-VN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în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cadrul secţiilor de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producţie 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există </a:t>
            </a:r>
            <a:r>
              <a:rPr lang="vi-VN" sz="2000" b="1" i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locuri </a:t>
            </a:r>
            <a:r>
              <a:rPr lang="vi-VN" sz="2000" b="1" i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de muncă universale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a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căror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funcţionare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este asigurată de </a:t>
            </a:r>
            <a:r>
              <a:rPr lang="vi-VN" sz="2000" b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forţa de muncă de înaltă </a:t>
            </a:r>
            <a:r>
              <a:rPr lang="vi-VN" sz="2000" b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calificare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;</a:t>
            </a:r>
            <a:endParaRPr lang="en-US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vi-VN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vi-VN" sz="2000" b="1" i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mplasarea </a:t>
            </a:r>
            <a:r>
              <a:rPr lang="vi-VN" sz="2000" b="1" i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acestor locuri de muncă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se face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după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principiul</a:t>
            </a:r>
            <a:r>
              <a:rPr lang="en-US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grupelor</a:t>
            </a:r>
            <a:r>
              <a:rPr lang="en-US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omogene </a:t>
            </a:r>
            <a:r>
              <a:rPr lang="en-US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maşini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600" y="1447800"/>
            <a:ext cx="1593962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o-RO" sz="20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ro-RO" sz="2000" b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Avantaje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:</a:t>
            </a:r>
            <a:endParaRPr lang="en-US" sz="2000" b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6800" y="2438400"/>
            <a:ext cx="7162800" cy="28623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permite 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realizarea unei </a:t>
            </a:r>
            <a:r>
              <a:rPr lang="it-IT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varietăţi mari de </a:t>
            </a:r>
            <a:r>
              <a:rPr lang="it-IT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produse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;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endParaRPr lang="it-IT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are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loc o </a:t>
            </a:r>
            <a:r>
              <a:rPr lang="vi-VN" sz="2000" b="1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încărcare completă a locurilor de </a:t>
            </a:r>
            <a:r>
              <a:rPr lang="vi-VN" sz="2000" b="1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muncă</a:t>
            </a:r>
            <a:r>
              <a:rPr lang="vi-VN" sz="20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o-RO" sz="200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endParaRPr lang="vi-VN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are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un 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grad mare de flexibilitate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, datorat caracterului universal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al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locurilor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de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muncă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;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acest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tip de structură este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caracteristic tipului de serie mică sau individuală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33400" y="609600"/>
            <a:ext cx="2026517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o-RO" sz="20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ro-RO" sz="20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Dezavantaje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:</a:t>
            </a:r>
            <a:endParaRPr lang="en-US" sz="2000" b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1066800"/>
            <a:ext cx="7696200" cy="57554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"/>
            </a:pPr>
            <a:r>
              <a:rPr lang="ro-RO" sz="28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datorită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faptului că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fiecare fază de proces tehnologic se realizează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în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secţii</a:t>
            </a:r>
            <a:r>
              <a:rPr lang="ro-RO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diferite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transportul intern în întreprindere este foarte </a:t>
            </a:r>
            <a:r>
              <a:rPr lang="en-US" sz="2000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ridicat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;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"/>
            </a:pPr>
            <a:endParaRPr lang="en-US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"/>
            </a:pPr>
            <a:r>
              <a:rPr lang="ro-RO" sz="28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deoarece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locurile de muncă trebuie să se adapteze la fabricaţia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unei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varietăţi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mari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de produse, 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timpul pentru reglare al acestora este uneori 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foarte 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mare</a:t>
            </a:r>
            <a:r>
              <a:rPr lang="ro-RO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ducând 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la creşterea timpilor de întreruperi în funcţionarea 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utilajului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o-RO" sz="2000" b="1" i="1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"/>
            </a:pPr>
            <a:endParaRPr lang="en-US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D"/>
            </a:pPr>
            <a:r>
              <a:rPr lang="ro-RO" sz="24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micşorează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răspunderea pentru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obţinerea unei calităţi ridicate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,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datorită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faptului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că </a:t>
            </a:r>
            <a:r>
              <a:rPr lang="vi-VN" sz="2000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produsele se prelucrează în mai multe secţii de </a:t>
            </a:r>
            <a:r>
              <a:rPr lang="vi-VN" sz="2000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producţie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;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D"/>
            </a:pP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D"/>
            </a:pPr>
            <a:r>
              <a:rPr lang="en-US" sz="28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produsele au un ciclu lung de fabricaţie şi deci există stocuri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mari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</a:t>
            </a:r>
            <a:r>
              <a:rPr lang="ro-RO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producţie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neterminată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, care vor influenţa negativ costul produselor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şi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viteza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de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rotaţie a mijloacelor circulante.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600" y="5943600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mtClean="0">
                <a:latin typeface="Arial" pitchFamily="34" charset="0"/>
                <a:cs typeface="Arial" pitchFamily="34" charset="0"/>
              </a:rPr>
              <a:t>Fig.2.</a:t>
            </a:r>
            <a:r>
              <a:rPr lang="ro-RO" b="1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Structura de producţie şi 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concepţie </a:t>
            </a:r>
            <a:r>
              <a:rPr lang="ro-RO" b="1" smtClean="0">
                <a:latin typeface="Arial" pitchFamily="34" charset="0"/>
                <a:cs typeface="Arial" pitchFamily="34" charset="0"/>
              </a:rPr>
              <a:t>de tip tehnologic 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unei întreprinderi textile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24000"/>
            <a:ext cx="8763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600" y="990600"/>
            <a:ext cx="1936749" cy="4001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Wingdings"/>
              </a:rPr>
              <a:t> </a:t>
            </a:r>
            <a:r>
              <a:rPr kumimoji="0" lang="en-US" sz="2000" b="1" i="1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Observaţi</a:t>
            </a:r>
            <a:r>
              <a:rPr lang="ro-RO" sz="2000" b="1" i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lang="en-US" sz="20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1524000"/>
            <a:ext cx="7696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000">
                <a:latin typeface="Arial" pitchFamily="34" charset="0"/>
                <a:cs typeface="Arial" pitchFamily="34" charset="0"/>
              </a:rPr>
              <a:t>Din fig.1.1 se poate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constat</a:t>
            </a:r>
            <a:r>
              <a:rPr lang="ro-RO" sz="2000">
                <a:latin typeface="Arial" pitchFamily="34" charset="0"/>
                <a:cs typeface="Arial" pitchFamily="34" charset="0"/>
              </a:rPr>
              <a:t>a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>
                <a:latin typeface="Arial" pitchFamily="34" charset="0"/>
                <a:cs typeface="Arial" pitchFamily="34" charset="0"/>
              </a:rPr>
              <a:t>că </a:t>
            </a:r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principala componentă </a:t>
            </a:r>
            <a:r>
              <a:rPr lang="vi-VN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 sistemului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</a:t>
            </a: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producţie </a:t>
            </a:r>
            <a:r>
              <a:rPr lang="vi-VN" sz="2000">
                <a:latin typeface="Arial" pitchFamily="34" charset="0"/>
                <a:cs typeface="Arial" pitchFamily="34" charset="0"/>
              </a:rPr>
              <a:t>este </a:t>
            </a:r>
            <a:r>
              <a:rPr lang="vi-VN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subsistemul de fabricaţie</a:t>
            </a:r>
            <a:r>
              <a:rPr lang="vi-VN" sz="2000">
                <a:latin typeface="Arial" pitchFamily="34" charset="0"/>
                <a:cs typeface="Arial" pitchFamily="34" charset="0"/>
              </a:rPr>
              <a:t>, a cărui funcţionare este asigurată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de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celelalte </a:t>
            </a:r>
            <a:r>
              <a:rPr lang="en-US" sz="2000">
                <a:latin typeface="Arial" pitchFamily="34" charset="0"/>
                <a:cs typeface="Arial" pitchFamily="34" charset="0"/>
              </a:rPr>
              <a:t>subsisteme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2819400"/>
            <a:ext cx="43156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1.2.1 Subsistemul de fabricaţie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3657600"/>
            <a:ext cx="7848600" cy="1015663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Subsistemul </a:t>
            </a:r>
            <a:r>
              <a:rPr lang="pt-BR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fabricaţie </a:t>
            </a:r>
            <a:r>
              <a:rPr lang="pt-BR" sz="2000">
                <a:latin typeface="Arial" pitchFamily="34" charset="0"/>
                <a:cs typeface="Arial" pitchFamily="34" charset="0"/>
              </a:rPr>
              <a:t>constituie </a:t>
            </a:r>
            <a:r>
              <a:rPr lang="pt-BR" sz="2000" b="1" i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locul de desfăşurare al unui </a:t>
            </a:r>
            <a:r>
              <a:rPr lang="pt-BR" sz="2000" b="1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proces</a:t>
            </a:r>
            <a:r>
              <a:rPr lang="ro-RO" sz="2000" b="1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parţial </a:t>
            </a:r>
            <a:r>
              <a:rPr lang="vi-VN" sz="2000" b="1" i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al producţiei de bunuri</a:t>
            </a:r>
            <a:r>
              <a:rPr lang="vi-VN" sz="2000">
                <a:latin typeface="Arial" pitchFamily="34" charset="0"/>
                <a:cs typeface="Arial" pitchFamily="34" charset="0"/>
              </a:rPr>
              <a:t> prin care se realizează </a:t>
            </a:r>
            <a:r>
              <a:rPr lang="vi-VN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configuraţia şi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proprietăţile</a:t>
            </a:r>
            <a:r>
              <a:rPr lang="ro-RO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finale </a:t>
            </a:r>
            <a:r>
              <a:rPr lang="en-US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ale produsului</a:t>
            </a:r>
            <a:r>
              <a:rPr lang="en-US" sz="200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5103674"/>
            <a:ext cx="7848600" cy="1015663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Considerând </a:t>
            </a:r>
            <a:r>
              <a:rPr lang="en-US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subsistemul de fabricaţie </a:t>
            </a:r>
            <a:r>
              <a:rPr lang="en-US" sz="2000">
                <a:latin typeface="Arial" pitchFamily="34" charset="0"/>
                <a:cs typeface="Arial" pitchFamily="34" charset="0"/>
              </a:rPr>
              <a:t>ca fiind el însuşi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un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sistem</a:t>
            </a:r>
            <a:r>
              <a:rPr lang="vi-VN" sz="2000">
                <a:latin typeface="Arial" pitchFamily="34" charset="0"/>
                <a:cs typeface="Arial" pitchFamily="34" charset="0"/>
              </a:rPr>
              <a:t>, se poate evidenţia pentru acesta o </a:t>
            </a:r>
            <a:r>
              <a:rPr lang="vi-VN" sz="2000" b="1" i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structură minimă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format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ă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>
                <a:latin typeface="Arial" pitchFamily="34" charset="0"/>
                <a:cs typeface="Arial" pitchFamily="34" charset="0"/>
              </a:rPr>
              <a:t>din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patru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smtClean="0">
                <a:latin typeface="Arial" pitchFamily="34" charset="0"/>
                <a:cs typeface="Arial" pitchFamily="34" charset="0"/>
              </a:rPr>
              <a:t>variante </a:t>
            </a:r>
            <a:r>
              <a:rPr lang="pt-BR" sz="2000">
                <a:latin typeface="Arial" pitchFamily="34" charset="0"/>
                <a:cs typeface="Arial" pitchFamily="34" charset="0"/>
              </a:rPr>
              <a:t>de </a:t>
            </a:r>
            <a:r>
              <a:rPr lang="pt-BR" sz="2000" b="1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subsisteme de rang imediat inferior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1000" y="533400"/>
            <a:ext cx="6934200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o-RO" sz="2000" b="1" i="1" smtClean="0">
                <a:latin typeface="Arial" pitchFamily="34" charset="0"/>
                <a:cs typeface="Arial" pitchFamily="34" charset="0"/>
              </a:rPr>
              <a:t>b</a:t>
            </a:r>
            <a:r>
              <a:rPr lang="ro-RO" sz="2000" b="1" i="1" smtClean="0">
                <a:latin typeface="Arial" pitchFamily="34" charset="0"/>
                <a:cs typeface="Arial" pitchFamily="34" charset="0"/>
              </a:rPr>
              <a:t>. </a:t>
            </a:r>
            <a:r>
              <a:rPr lang="fr-FR" sz="2000" b="1" i="1" smtClean="0">
                <a:latin typeface="Arial" pitchFamily="34" charset="0"/>
                <a:cs typeface="Arial" pitchFamily="34" charset="0"/>
              </a:rPr>
              <a:t>Structura de producţie şi concepţie </a:t>
            </a:r>
            <a:r>
              <a:rPr lang="fr-FR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tip </a:t>
            </a: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 obiect</a:t>
            </a:r>
            <a:endParaRPr lang="fr-FR" sz="2000" b="1" i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4400" y="1066800"/>
            <a:ext cx="2165978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o-RO" sz="20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Caracteristici:</a:t>
            </a:r>
          </a:p>
        </p:txBody>
      </p:sp>
      <p:sp>
        <p:nvSpPr>
          <p:cNvPr id="5" name="Rectangle 4"/>
          <p:cNvSpPr/>
          <p:nvPr/>
        </p:nvSpPr>
        <p:spPr>
          <a:xfrm>
            <a:off x="990600" y="1524000"/>
            <a:ext cx="7086600" cy="50167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organizarea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secţiilor de producţie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este realizată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după principiul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obiectului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</a:t>
            </a: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fabricaţie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;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în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fiecare secţie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 fabrică un singur produs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sau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componente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 ale acestuia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,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iar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secţiile </a:t>
            </a:r>
            <a:r>
              <a:rPr lang="vi-VN" sz="2000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poartă denumirea produsului pe care-l </a:t>
            </a:r>
            <a:r>
              <a:rPr lang="vi-VN" sz="2000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fabrică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;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vi-VN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locurile </a:t>
            </a:r>
            <a:r>
              <a:rPr lang="vi-VN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 muncă sunt specializate în realizarea unei singure operaţii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sau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a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smtClean="0">
                <a:latin typeface="Arial" pitchFamily="34" charset="0"/>
                <a:cs typeface="Arial" pitchFamily="34" charset="0"/>
              </a:rPr>
              <a:t>unui </a:t>
            </a:r>
            <a:r>
              <a:rPr lang="pt-BR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număr foarte mic de </a:t>
            </a:r>
            <a:r>
              <a:rPr lang="pt-BR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operaţii</a:t>
            </a:r>
            <a:r>
              <a:rPr lang="pt-BR" sz="2000" smtClean="0">
                <a:latin typeface="Arial" pitchFamily="34" charset="0"/>
                <a:cs typeface="Arial" pitchFamily="34" charset="0"/>
              </a:rPr>
              <a:t>;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pt-BR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amplasarea </a:t>
            </a:r>
            <a:r>
              <a:rPr lang="vi-VN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locurilor de muncă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 se face sub formă de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linii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tehnologice</a:t>
            </a:r>
            <a:r>
              <a:rPr lang="ro-RO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specializate 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în fabricaţia unui produs sau a unor componente ale </a:t>
            </a:r>
            <a:r>
              <a:rPr lang="en-US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acestuia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;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acest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tip de structură este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specific tipului de producţie de serie mare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sau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</a:t>
            </a:r>
            <a:r>
              <a:rPr lang="ro-RO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masă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600" y="533400"/>
            <a:ext cx="1593962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o-RO" sz="20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ro-RO" sz="2000" b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Avantaje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:</a:t>
            </a:r>
            <a:endParaRPr lang="en-US" sz="2000" b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143000"/>
            <a:ext cx="8534400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asigură </a:t>
            </a:r>
            <a:r>
              <a:rPr lang="vi-VN" sz="2000" b="1" i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organizarea liniilor de producţie în flux cu eficienţa ridicată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permite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o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creştere a specializării în producţie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reduce </a:t>
            </a:r>
            <a:r>
              <a:rPr lang="en-US" sz="2000" b="1" i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volumul de transport </a:t>
            </a:r>
            <a:r>
              <a:rPr lang="en-US" sz="2000" i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intern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reduce </a:t>
            </a:r>
            <a:r>
              <a:rPr lang="en-US" sz="2000" b="1" i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durata ciclului de fabricaţie şi a costurilor de producţie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smtClean="0">
                <a:latin typeface="Arial" pitchFamily="34" charset="0"/>
                <a:cs typeface="Arial" pitchFamily="34" charset="0"/>
              </a:rPr>
              <a:t>determină </a:t>
            </a:r>
            <a:r>
              <a:rPr lang="pt-BR" sz="200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reducere substanţială a stocurilor de producţie neterminată.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3352800"/>
            <a:ext cx="2026517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o-RO" sz="20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ro-RO" sz="20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Dezavantaje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:</a:t>
            </a:r>
            <a:endParaRPr lang="en-US" sz="2000" b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4038600"/>
            <a:ext cx="8001000" cy="21852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"/>
            </a:pPr>
            <a:r>
              <a:rPr lang="ro-RO" sz="28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este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tipul de structură de producţie cu o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flexibilitate foarte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redusă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</a:t>
            </a:r>
            <a:r>
              <a:rPr lang="ro-RO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schimbările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sortimentale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buFont typeface="Wingdings" pitchFamily="2" charset="2"/>
              <a:buChar char=""/>
            </a:pPr>
            <a:endParaRPr lang="en-US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"/>
            </a:pPr>
            <a:r>
              <a:rPr lang="ro-RO" sz="2800" smtClean="0">
                <a:latin typeface="Arial" pitchFamily="34" charset="0"/>
                <a:cs typeface="Arial" pitchFamily="34" charset="0"/>
              </a:rPr>
              <a:t> </a:t>
            </a:r>
            <a:r>
              <a:rPr lang="ro-RO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poate fi folosită în mod eficient decât pentru tipul de serie mare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sau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</a:t>
            </a:r>
            <a:r>
              <a:rPr lang="ro-RO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masă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 typeface="Wingdings" pitchFamily="2" charset="2"/>
              <a:buChar char=""/>
            </a:pPr>
            <a:endParaRPr lang="ro-RO" sz="2000" b="1" i="1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5638800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mtClean="0">
                <a:latin typeface="Arial" pitchFamily="34" charset="0"/>
                <a:cs typeface="Arial" pitchFamily="34" charset="0"/>
              </a:rPr>
              <a:t>Fig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2.</a:t>
            </a:r>
            <a:r>
              <a:rPr lang="ro-RO" b="1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Structura de producţie şi concepţie pe obiect a unei întreprinderi de confecţii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19200"/>
            <a:ext cx="8383331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1000" y="914400"/>
            <a:ext cx="6096000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o-RO" sz="2000" b="1" i="1" smtClean="0">
                <a:latin typeface="Arial" pitchFamily="34" charset="0"/>
                <a:cs typeface="Arial" pitchFamily="34" charset="0"/>
              </a:rPr>
              <a:t>c</a:t>
            </a:r>
            <a:r>
              <a:rPr lang="ro-RO" sz="2000" b="1" i="1" smtClean="0">
                <a:latin typeface="Arial" pitchFamily="34" charset="0"/>
                <a:cs typeface="Arial" pitchFamily="34" charset="0"/>
              </a:rPr>
              <a:t>. </a:t>
            </a:r>
            <a:r>
              <a:rPr lang="fr-FR" sz="2000" b="1" i="1" smtClean="0">
                <a:latin typeface="Arial" pitchFamily="34" charset="0"/>
                <a:cs typeface="Arial" pitchFamily="34" charset="0"/>
              </a:rPr>
              <a:t>Structura de producţie şi concepţie </a:t>
            </a:r>
            <a:r>
              <a:rPr lang="fr-FR" sz="2000" b="1" i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tip </a:t>
            </a:r>
            <a:r>
              <a:rPr lang="ro-RO" sz="2000" b="1" i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mixt</a:t>
            </a:r>
            <a:endParaRPr lang="fr-FR" sz="2000" b="1" i="1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752600"/>
            <a:ext cx="2165978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o-RO" sz="20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smtClean="0">
                <a:latin typeface="Arial" pitchFamily="34" charset="0"/>
                <a:cs typeface="Arial" pitchFamily="34" charset="0"/>
              </a:rPr>
              <a:t>Caracteristici: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2819400"/>
            <a:ext cx="7315200" cy="31700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organizarea </a:t>
            </a:r>
            <a:r>
              <a:rPr lang="pt-BR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secţiilor de producţie se face </a:t>
            </a:r>
            <a:r>
              <a:rPr lang="pt-BR" sz="2000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după principiul mixt</a:t>
            </a:r>
            <a:r>
              <a:rPr lang="pt-BR" sz="200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 </a:t>
            </a:r>
            <a:r>
              <a:rPr lang="pt-BR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parte </a:t>
            </a:r>
            <a:r>
              <a:rPr lang="pt-BR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o-RO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secţiilor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producţie organizându-se </a:t>
            </a:r>
            <a:r>
              <a:rPr lang="vi-VN" sz="20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după principiul tehnologic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(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cele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pregătitoare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), iar celelalte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după principiul pe </a:t>
            </a:r>
            <a:r>
              <a:rPr lang="vi-VN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obiect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;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vi-VN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acest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tip de structură este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specific tipului de serie mică şi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mijlocie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;</a:t>
            </a:r>
            <a:endParaRPr lang="ro-RO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vi-VN" sz="200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acest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tip de structura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îmbină avantajele celorlalte două tipuri şi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 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elimină</a:t>
            </a:r>
            <a:r>
              <a:rPr lang="ro-RO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</a:t>
            </a:r>
            <a:r>
              <a:rPr lang="en-US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ezavantajele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.</a:t>
            </a:r>
            <a:endParaRPr lang="en-US" sz="2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28600" y="5791200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mtClean="0">
                <a:latin typeface="Arial" pitchFamily="34" charset="0"/>
                <a:cs typeface="Arial" pitchFamily="34" charset="0"/>
              </a:rPr>
              <a:t>Fig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2.</a:t>
            </a:r>
            <a:r>
              <a:rPr lang="ro-RO" b="1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Structura de producţie şi concepţie de tip mixt</a:t>
            </a:r>
          </a:p>
          <a:p>
            <a:pPr algn="ctr"/>
            <a:r>
              <a:rPr lang="en-US" b="1" smtClean="0">
                <a:latin typeface="Arial" pitchFamily="34" charset="0"/>
                <a:cs typeface="Arial" pitchFamily="34" charset="0"/>
              </a:rPr>
              <a:t>a unei întreprinderi constructoare de maşini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71601"/>
            <a:ext cx="9144000" cy="3939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1000" y="917912"/>
            <a:ext cx="8458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lphaLcParenR"/>
            </a:pPr>
            <a:r>
              <a:rPr lang="pt-BR" b="1" i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Subsistemul </a:t>
            </a:r>
            <a:r>
              <a:rPr lang="pt-BR" b="1" i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efector </a:t>
            </a:r>
            <a:r>
              <a:rPr lang="pt-BR" i="1">
                <a:latin typeface="Arial" pitchFamily="34" charset="0"/>
                <a:cs typeface="Arial" pitchFamily="34" charset="0"/>
              </a:rPr>
              <a:t>are </a:t>
            </a:r>
            <a:r>
              <a:rPr lang="pt-BR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funcţia de a realiza modificarea </a:t>
            </a:r>
            <a:r>
              <a:rPr lang="pt-BR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proprietăţilor</a:t>
            </a:r>
            <a:r>
              <a:rPr lang="ro-RO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obiectului </a:t>
            </a:r>
            <a:r>
              <a:rPr lang="vi-VN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muncii </a:t>
            </a:r>
            <a:r>
              <a:rPr lang="vi-VN">
                <a:latin typeface="Arial" pitchFamily="34" charset="0"/>
                <a:cs typeface="Arial" pitchFamily="34" charset="0"/>
              </a:rPr>
              <a:t>prin combinarea nemijlocită a fluxurilor de materiale şi </a:t>
            </a:r>
            <a:r>
              <a:rPr lang="vi-VN" smtClean="0">
                <a:latin typeface="Arial" pitchFamily="34" charset="0"/>
                <a:cs typeface="Arial" pitchFamily="34" charset="0"/>
              </a:rPr>
              <a:t>a</a:t>
            </a:r>
            <a:r>
              <a:rPr lang="ro-RO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mtClean="0">
                <a:latin typeface="Arial" pitchFamily="34" charset="0"/>
                <a:cs typeface="Arial" pitchFamily="34" charset="0"/>
              </a:rPr>
              <a:t>celui </a:t>
            </a:r>
            <a:r>
              <a:rPr lang="en-US">
                <a:latin typeface="Arial" pitchFamily="34" charset="0"/>
                <a:cs typeface="Arial" pitchFamily="34" charset="0"/>
              </a:rPr>
              <a:t>de informaţie prin intermediul fluxurilor de energie. Acest </a:t>
            </a:r>
            <a:r>
              <a:rPr lang="en-US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sistem</a:t>
            </a:r>
            <a:r>
              <a:rPr lang="en-US" smtClean="0">
                <a:latin typeface="Arial" pitchFamily="34" charset="0"/>
                <a:cs typeface="Arial" pitchFamily="34" charset="0"/>
              </a:rPr>
              <a:t>,</a:t>
            </a:r>
            <a:r>
              <a:rPr lang="ro-RO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mtClean="0">
                <a:latin typeface="Arial" pitchFamily="34" charset="0"/>
                <a:cs typeface="Arial" pitchFamily="34" charset="0"/>
              </a:rPr>
              <a:t>denumit </a:t>
            </a:r>
            <a:r>
              <a:rPr lang="vi-VN">
                <a:latin typeface="Arial" pitchFamily="34" charset="0"/>
                <a:cs typeface="Arial" pitchFamily="34" charset="0"/>
              </a:rPr>
              <a:t>şi </a:t>
            </a:r>
            <a:r>
              <a:rPr lang="vi-VN" b="1" i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de prelucrare</a:t>
            </a:r>
            <a:r>
              <a:rPr lang="vi-VN">
                <a:latin typeface="Arial" pitchFamily="34" charset="0"/>
                <a:cs typeface="Arial" pitchFamily="34" charset="0"/>
              </a:rPr>
              <a:t>, are caracteristici specifice fiecărui proces </a:t>
            </a:r>
            <a:r>
              <a:rPr lang="vi-VN" smtClean="0">
                <a:latin typeface="Arial" pitchFamily="34" charset="0"/>
                <a:cs typeface="Arial" pitchFamily="34" charset="0"/>
              </a:rPr>
              <a:t>tehnologic</a:t>
            </a:r>
            <a:r>
              <a:rPr lang="ro-RO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mtClean="0">
                <a:latin typeface="Arial" pitchFamily="34" charset="0"/>
                <a:cs typeface="Arial" pitchFamily="34" charset="0"/>
              </a:rPr>
              <a:t>în </a:t>
            </a:r>
            <a:r>
              <a:rPr lang="en-US">
                <a:latin typeface="Arial" pitchFamily="34" charset="0"/>
                <a:cs typeface="Arial" pitchFamily="34" charset="0"/>
              </a:rPr>
              <a:t>parte şi constituie </a:t>
            </a:r>
            <a:r>
              <a:rPr lang="en-US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elementul determinant al sistemului de fabricaţie</a:t>
            </a:r>
            <a:r>
              <a:rPr lang="en-US" smtClean="0">
                <a:latin typeface="Arial" pitchFamily="34" charset="0"/>
                <a:cs typeface="Arial" pitchFamily="34" charset="0"/>
              </a:rPr>
              <a:t>.</a:t>
            </a:r>
            <a:endParaRPr lang="ro-RO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AutoNum type="alphaLcParenR"/>
            </a:pPr>
            <a:endParaRPr lang="en-US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b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b) </a:t>
            </a:r>
            <a:r>
              <a:rPr lang="vi-VN" b="1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Subsistemul </a:t>
            </a:r>
            <a:r>
              <a:rPr lang="vi-VN" b="1" i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logistic </a:t>
            </a:r>
            <a:r>
              <a:rPr lang="vi-VN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realizează operaţii de transfer poziţional (transport) şi </a:t>
            </a:r>
            <a:r>
              <a:rPr lang="vi-VN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</a:t>
            </a:r>
            <a:r>
              <a:rPr lang="ro-RO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 algn="just"/>
            <a:r>
              <a:rPr lang="ro-RO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vi-VN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transfer </a:t>
            </a:r>
            <a:r>
              <a:rPr lang="vi-VN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în timp (depozitare)</a:t>
            </a:r>
            <a:r>
              <a:rPr lang="vi-VN">
                <a:latin typeface="Arial" pitchFamily="34" charset="0"/>
                <a:cs typeface="Arial" pitchFamily="34" charset="0"/>
              </a:rPr>
              <a:t>. Importanţa deosebită a acestui subsistem </a:t>
            </a:r>
            <a:r>
              <a:rPr lang="vi-VN" smtClean="0">
                <a:latin typeface="Arial" pitchFamily="34" charset="0"/>
                <a:cs typeface="Arial" pitchFamily="34" charset="0"/>
              </a:rPr>
              <a:t>rezid</a:t>
            </a:r>
            <a:r>
              <a:rPr lang="ro-RO" smtClean="0">
                <a:latin typeface="Arial" pitchFamily="34" charset="0"/>
                <a:cs typeface="Arial" pitchFamily="34" charset="0"/>
              </a:rPr>
              <a:t>ă </a:t>
            </a:r>
          </a:p>
          <a:p>
            <a:pPr algn="just"/>
            <a:r>
              <a:rPr lang="ro-RO">
                <a:latin typeface="Arial" pitchFamily="34" charset="0"/>
                <a:cs typeface="Arial" pitchFamily="34" charset="0"/>
              </a:rPr>
              <a:t> </a:t>
            </a:r>
            <a:r>
              <a:rPr lang="ro-RO" smtClean="0">
                <a:latin typeface="Arial" pitchFamily="34" charset="0"/>
                <a:cs typeface="Arial" pitchFamily="34" charset="0"/>
              </a:rPr>
              <a:t>    </a:t>
            </a:r>
            <a:r>
              <a:rPr lang="vi-VN" smtClean="0">
                <a:latin typeface="Arial" pitchFamily="34" charset="0"/>
                <a:cs typeface="Arial" pitchFamily="34" charset="0"/>
              </a:rPr>
              <a:t>din </a:t>
            </a:r>
            <a:r>
              <a:rPr lang="vi-VN">
                <a:latin typeface="Arial" pitchFamily="34" charset="0"/>
                <a:cs typeface="Arial" pitchFamily="34" charset="0"/>
              </a:rPr>
              <a:t>faptul </a:t>
            </a:r>
            <a:r>
              <a:rPr lang="vi-VN" smtClean="0">
                <a:latin typeface="Arial" pitchFamily="34" charset="0"/>
                <a:cs typeface="Arial" pitchFamily="34" charset="0"/>
              </a:rPr>
              <a:t>c</a:t>
            </a:r>
            <a:r>
              <a:rPr lang="ro-RO" smtClean="0">
                <a:latin typeface="Arial" pitchFamily="34" charset="0"/>
                <a:cs typeface="Arial" pitchFamily="34" charset="0"/>
              </a:rPr>
              <a:t>ă</a:t>
            </a:r>
            <a:r>
              <a:rPr lang="vi-VN" smtClean="0">
                <a:latin typeface="Arial" pitchFamily="34" charset="0"/>
                <a:cs typeface="Arial" pitchFamily="34" charset="0"/>
              </a:rPr>
              <a:t> </a:t>
            </a:r>
            <a:r>
              <a:rPr lang="vi-VN">
                <a:latin typeface="Arial" pitchFamily="34" charset="0"/>
                <a:cs typeface="Arial" pitchFamily="34" charset="0"/>
              </a:rPr>
              <a:t>65-85% din durata </a:t>
            </a:r>
            <a:r>
              <a:rPr lang="vi-VN" smtClean="0">
                <a:latin typeface="Arial" pitchFamily="34" charset="0"/>
                <a:cs typeface="Arial" pitchFamily="34" charset="0"/>
              </a:rPr>
              <a:t>total</a:t>
            </a:r>
            <a:r>
              <a:rPr lang="ro-RO" smtClean="0">
                <a:latin typeface="Arial" pitchFamily="34" charset="0"/>
                <a:cs typeface="Arial" pitchFamily="34" charset="0"/>
              </a:rPr>
              <a:t>ă</a:t>
            </a:r>
            <a:r>
              <a:rPr lang="vi-VN" smtClean="0">
                <a:latin typeface="Arial" pitchFamily="34" charset="0"/>
                <a:cs typeface="Arial" pitchFamily="34" charset="0"/>
              </a:rPr>
              <a:t> </a:t>
            </a:r>
            <a:r>
              <a:rPr lang="vi-VN">
                <a:latin typeface="Arial" pitchFamily="34" charset="0"/>
                <a:cs typeface="Arial" pitchFamily="34" charset="0"/>
              </a:rPr>
              <a:t>a unui ciclu de fabricaţie se consumă </a:t>
            </a:r>
            <a:r>
              <a:rPr lang="vi-VN" smtClean="0">
                <a:latin typeface="Arial" pitchFamily="34" charset="0"/>
                <a:cs typeface="Arial" pitchFamily="34" charset="0"/>
              </a:rPr>
              <a:t>cu</a:t>
            </a:r>
            <a:r>
              <a:rPr lang="ro-RO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ro-RO">
                <a:latin typeface="Arial" pitchFamily="34" charset="0"/>
                <a:cs typeface="Arial" pitchFamily="34" charset="0"/>
              </a:rPr>
              <a:t> </a:t>
            </a:r>
            <a:r>
              <a:rPr lang="ro-RO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mtClean="0">
                <a:latin typeface="Arial" pitchFamily="34" charset="0"/>
                <a:cs typeface="Arial" pitchFamily="34" charset="0"/>
              </a:rPr>
              <a:t>operaţii </a:t>
            </a:r>
            <a:r>
              <a:rPr lang="en-US">
                <a:latin typeface="Arial" pitchFamily="34" charset="0"/>
                <a:cs typeface="Arial" pitchFamily="34" charset="0"/>
              </a:rPr>
              <a:t>de tip logistic (manipulare, transport, depozitare</a:t>
            </a:r>
            <a:r>
              <a:rPr lang="en-US" smtClean="0">
                <a:latin typeface="Arial" pitchFamily="34" charset="0"/>
                <a:cs typeface="Arial" pitchFamily="34" charset="0"/>
              </a:rPr>
              <a:t>).</a:t>
            </a:r>
            <a:endParaRPr lang="ro-RO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b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c) </a:t>
            </a:r>
            <a:r>
              <a:rPr lang="pt-BR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Subsistemul de comandă </a:t>
            </a:r>
            <a:r>
              <a:rPr lang="pt-BR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realizează funcţia de transformare şi distribuţie </a:t>
            </a:r>
            <a:r>
              <a:rPr lang="pt-BR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o-RO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ro-RO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fluxurilor </a:t>
            </a:r>
            <a:r>
              <a:rPr lang="en-US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informaţionale</a:t>
            </a:r>
            <a:r>
              <a:rPr lang="en-US">
                <a:latin typeface="Arial" pitchFamily="34" charset="0"/>
                <a:cs typeface="Arial" pitchFamily="34" charset="0"/>
              </a:rPr>
              <a:t> astfel încât prin realizarea unei </a:t>
            </a:r>
            <a:r>
              <a:rPr lang="en-US" smtClean="0">
                <a:latin typeface="Arial" pitchFamily="34" charset="0"/>
                <a:cs typeface="Arial" pitchFamily="34" charset="0"/>
              </a:rPr>
              <a:t>interacţiuni</a:t>
            </a:r>
            <a:r>
              <a:rPr lang="ro-RO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mtClean="0">
                <a:latin typeface="Arial" pitchFamily="34" charset="0"/>
                <a:cs typeface="Arial" pitchFamily="34" charset="0"/>
              </a:rPr>
              <a:t>coordonate </a:t>
            </a:r>
            <a:endParaRPr lang="ro-RO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>
                <a:latin typeface="Arial" pitchFamily="34" charset="0"/>
                <a:cs typeface="Arial" pitchFamily="34" charset="0"/>
              </a:rPr>
              <a:t> </a:t>
            </a:r>
            <a:r>
              <a:rPr lang="ro-RO" smtClean="0">
                <a:latin typeface="Arial" pitchFamily="34" charset="0"/>
                <a:cs typeface="Arial" pitchFamily="34" charset="0"/>
              </a:rPr>
              <a:t>    </a:t>
            </a:r>
            <a:r>
              <a:rPr lang="vi-VN" smtClean="0">
                <a:latin typeface="Arial" pitchFamily="34" charset="0"/>
                <a:cs typeface="Arial" pitchFamily="34" charset="0"/>
              </a:rPr>
              <a:t>a </a:t>
            </a:r>
            <a:r>
              <a:rPr lang="vi-VN">
                <a:latin typeface="Arial" pitchFamily="34" charset="0"/>
                <a:cs typeface="Arial" pitchFamily="34" charset="0"/>
              </a:rPr>
              <a:t>tuturor subsistemelor să se îndeplinească funcţia generală </a:t>
            </a:r>
            <a:r>
              <a:rPr lang="vi-VN" smtClean="0">
                <a:latin typeface="Arial" pitchFamily="34" charset="0"/>
                <a:cs typeface="Arial" pitchFamily="34" charset="0"/>
              </a:rPr>
              <a:t>a</a:t>
            </a:r>
            <a:r>
              <a:rPr lang="ro-RO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mtClean="0">
                <a:latin typeface="Arial" pitchFamily="34" charset="0"/>
                <a:cs typeface="Arial" pitchFamily="34" charset="0"/>
              </a:rPr>
              <a:t>subsistemului.</a:t>
            </a:r>
            <a:endParaRPr lang="ro-RO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d) </a:t>
            </a:r>
            <a:r>
              <a:rPr lang="en-US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Subsistemul de control </a:t>
            </a:r>
            <a:r>
              <a:rPr lang="en-US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are funcţia de a determina valorile realizate </a:t>
            </a:r>
            <a:r>
              <a:rPr lang="en-US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ale</a:t>
            </a:r>
            <a:r>
              <a:rPr lang="ro-RO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ro-RO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parametrilor </a:t>
            </a:r>
            <a:r>
              <a:rPr lang="en-US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ce definesc calitatea pieselor, de a le compara cu valorile </a:t>
            </a:r>
            <a:endParaRPr lang="ro-RO" i="1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prescrise,</a:t>
            </a:r>
            <a:r>
              <a:rPr lang="ro-RO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n-US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 stabili abaterile şi de a comunica informaţiile rezultate, </a:t>
            </a:r>
            <a:endParaRPr lang="ro-RO" i="1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RO" i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sistemului </a:t>
            </a:r>
            <a:r>
              <a:rPr lang="ro-RO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 comandă</a:t>
            </a:r>
            <a:r>
              <a:rPr lang="en-US" smtClean="0">
                <a:latin typeface="Arial" pitchFamily="34" charset="0"/>
                <a:cs typeface="Arial" pitchFamily="34" charset="0"/>
              </a:rPr>
              <a:t>.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52400" y="381000"/>
            <a:ext cx="8991600" cy="400110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vi-VN" sz="2000">
                <a:latin typeface="+mj-lt"/>
              </a:rPr>
              <a:t>Structura </a:t>
            </a:r>
            <a:r>
              <a:rPr lang="vi-VN" sz="2000" smtClean="0">
                <a:latin typeface="+mj-lt"/>
              </a:rPr>
              <a:t>deta</a:t>
            </a:r>
            <a:r>
              <a:rPr lang="ro-RO" sz="2000" smtClean="0">
                <a:latin typeface="+mj-lt"/>
              </a:rPr>
              <a:t>li</a:t>
            </a:r>
            <a:r>
              <a:rPr lang="vi-VN" sz="2000" smtClean="0">
                <a:latin typeface="+mj-lt"/>
              </a:rPr>
              <a:t>ată </a:t>
            </a:r>
            <a:r>
              <a:rPr lang="vi-VN" sz="2000">
                <a:latin typeface="+mj-lt"/>
              </a:rPr>
              <a:t>a </a:t>
            </a:r>
            <a:r>
              <a:rPr lang="vi-VN" sz="2000" b="1" i="1">
                <a:solidFill>
                  <a:schemeClr val="accent6">
                    <a:lumMod val="50000"/>
                  </a:schemeClr>
                </a:solidFill>
                <a:latin typeface="+mj-lt"/>
              </a:rPr>
              <a:t>subsistemului de fabricaţie </a:t>
            </a:r>
            <a:r>
              <a:rPr lang="vi-VN" sz="2000">
                <a:latin typeface="+mj-lt"/>
              </a:rPr>
              <a:t>la nivelele ierarhice 1 şi 2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762000"/>
            <a:ext cx="1300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  <a:cs typeface="Arial" pitchFamily="34" charset="0"/>
              </a:rPr>
              <a:t>Tabelul 1.1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143000"/>
            <a:ext cx="7277100" cy="5510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CA583-AF45-42DC-85D0-0F0504E0CDF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990600"/>
            <a:ext cx="83820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1.3 Întreprinderea de producţie - obiect al managementului </a:t>
            </a:r>
            <a:r>
              <a:rPr lang="en-US" sz="2200" b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producţiei</a:t>
            </a:r>
            <a:endParaRPr lang="ro-RO" sz="2200" b="1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2200" b="1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2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1.3.1 Abordarea conceptului de întreprindere de producţie (firmă)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3200400"/>
            <a:ext cx="8153400" cy="1015663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În </a:t>
            </a:r>
            <a:r>
              <a:rPr lang="vi-VN" sz="2000">
                <a:latin typeface="Arial" pitchFamily="34" charset="0"/>
                <a:cs typeface="Arial" pitchFamily="34" charset="0"/>
              </a:rPr>
              <a:t>sens economic, o </a:t>
            </a:r>
            <a:r>
              <a:rPr lang="vi-VN" sz="2000" b="1" i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întreprindere (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firm</a:t>
            </a:r>
            <a:r>
              <a:rPr lang="ro-RO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ă</a:t>
            </a:r>
            <a:r>
              <a:rPr lang="vi-VN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vi-VN" sz="2000">
                <a:latin typeface="Arial" pitchFamily="34" charset="0"/>
                <a:cs typeface="Arial" pitchFamily="34" charset="0"/>
              </a:rPr>
              <a:t>indiferent de mărime, forma </a:t>
            </a:r>
            <a:r>
              <a:rPr lang="vi-VN" sz="2000" smtClean="0">
                <a:latin typeface="Arial" pitchFamily="34" charset="0"/>
                <a:cs typeface="Arial" pitchFamily="34" charset="0"/>
              </a:rPr>
              <a:t>de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proprietate </a:t>
            </a:r>
            <a:r>
              <a:rPr lang="it-IT" sz="2000">
                <a:latin typeface="Arial" pitchFamily="34" charset="0"/>
                <a:cs typeface="Arial" pitchFamily="34" charset="0"/>
              </a:rPr>
              <a:t>şi organizare - </a:t>
            </a:r>
            <a:r>
              <a:rPr lang="it-IT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produce bunuri şi servicii destinate vânzării pe </a:t>
            </a:r>
            <a:r>
              <a:rPr lang="it-IT" sz="2000" b="1" i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piaţă</a:t>
            </a:r>
            <a:r>
              <a:rPr lang="it-IT" sz="2000" smtClean="0">
                <a:latin typeface="Arial" pitchFamily="34" charset="0"/>
                <a:cs typeface="Arial" pitchFamily="34" charset="0"/>
              </a:rPr>
              <a:t>,</a:t>
            </a:r>
            <a:r>
              <a:rPr lang="ro-RO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b="1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scopul </a:t>
            </a:r>
            <a:r>
              <a:rPr lang="vi-VN" sz="2000" b="1" i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urmărit fiind obţinerea de profit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4724400"/>
            <a:ext cx="8001000" cy="16312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o-RO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Î</a:t>
            </a:r>
            <a:r>
              <a:rPr lang="pt-BR" sz="20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ntreprinderea </a:t>
            </a:r>
            <a:r>
              <a:rPr lang="pt-BR" sz="2000" i="1">
                <a:latin typeface="Arial" pitchFamily="34" charset="0"/>
                <a:cs typeface="Arial" pitchFamily="34" charset="0"/>
              </a:rPr>
              <a:t>este </a:t>
            </a:r>
            <a:r>
              <a:rPr lang="pt-BR" sz="2000" b="1" i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veriga organizatorică </a:t>
            </a:r>
            <a:r>
              <a:rPr lang="pt-BR" sz="2000" i="1">
                <a:latin typeface="Arial" pitchFamily="34" charset="0"/>
                <a:cs typeface="Arial" pitchFamily="34" charset="0"/>
              </a:rPr>
              <a:t>unde are </a:t>
            </a:r>
            <a:r>
              <a:rPr lang="pt-BR" sz="2000" i="1" smtClean="0">
                <a:latin typeface="Arial" pitchFamily="34" charset="0"/>
                <a:cs typeface="Arial" pitchFamily="34" charset="0"/>
              </a:rPr>
              <a:t>loc</a:t>
            </a:r>
            <a:r>
              <a:rPr lang="ro-RO" sz="20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smtClean="0">
                <a:latin typeface="Arial" pitchFamily="34" charset="0"/>
                <a:cs typeface="Arial" pitchFamily="34" charset="0"/>
              </a:rPr>
              <a:t>fuziunea </a:t>
            </a:r>
            <a:r>
              <a:rPr lang="en-US" sz="2000" i="1">
                <a:latin typeface="Arial" pitchFamily="34" charset="0"/>
                <a:cs typeface="Arial" pitchFamily="34" charset="0"/>
              </a:rPr>
              <a:t>dintre factorii de producţie (resurse umane şi material-organizatorice) </a:t>
            </a:r>
            <a:r>
              <a:rPr lang="en-US" sz="2000" i="1" smtClean="0">
                <a:latin typeface="Arial" pitchFamily="34" charset="0"/>
                <a:cs typeface="Arial" pitchFamily="34" charset="0"/>
              </a:rPr>
              <a:t>cu</a:t>
            </a:r>
            <a:r>
              <a:rPr lang="ro-RO" sz="20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i="1" smtClean="0">
                <a:latin typeface="Arial" pitchFamily="34" charset="0"/>
                <a:cs typeface="Arial" pitchFamily="34" charset="0"/>
              </a:rPr>
              <a:t>scopul </a:t>
            </a:r>
            <a:r>
              <a:rPr lang="it-IT" sz="2000" i="1">
                <a:latin typeface="Arial" pitchFamily="34" charset="0"/>
                <a:cs typeface="Arial" pitchFamily="34" charset="0"/>
              </a:rPr>
              <a:t>de a produce şi desface bunuri economice în structura, cantitatea </a:t>
            </a:r>
            <a:r>
              <a:rPr lang="it-IT" sz="2000" i="1" smtClean="0">
                <a:latin typeface="Arial" pitchFamily="34" charset="0"/>
                <a:cs typeface="Arial" pitchFamily="34" charset="0"/>
              </a:rPr>
              <a:t>şi</a:t>
            </a:r>
            <a:r>
              <a:rPr lang="ro-RO" sz="20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i="1" smtClean="0">
                <a:latin typeface="Arial" pitchFamily="34" charset="0"/>
                <a:cs typeface="Arial" pitchFamily="34" charset="0"/>
              </a:rPr>
              <a:t>calitatea </a:t>
            </a:r>
            <a:r>
              <a:rPr lang="vi-VN" sz="2000" i="1">
                <a:latin typeface="Arial" pitchFamily="34" charset="0"/>
                <a:cs typeface="Arial" pitchFamily="34" charset="0"/>
              </a:rPr>
              <a:t>impusă de cererea de pe piaţa şi obţinerea de profit.</a:t>
            </a:r>
          </a:p>
        </p:txBody>
      </p:sp>
      <p:cxnSp>
        <p:nvCxnSpPr>
          <p:cNvPr id="7" name="Shape 6"/>
          <p:cNvCxnSpPr>
            <a:stCxn id="4" idx="3"/>
            <a:endCxn id="5" idx="1"/>
          </p:cNvCxnSpPr>
          <p:nvPr/>
        </p:nvCxnSpPr>
        <p:spPr>
          <a:xfrm flipH="1">
            <a:off x="533400" y="3708232"/>
            <a:ext cx="8077200" cy="1831776"/>
          </a:xfrm>
          <a:prstGeom prst="bentConnector5">
            <a:avLst>
              <a:gd name="adj1" fmla="val -2830"/>
              <a:gd name="adj2" fmla="val 41599"/>
              <a:gd name="adj3" fmla="val 102830"/>
            </a:avLst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797</TotalTime>
  <Words>6114</Words>
  <Application>Microsoft Office PowerPoint</Application>
  <PresentationFormat>On-screen Show (4:3)</PresentationFormat>
  <Paragraphs>465</Paragraphs>
  <Slides>64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5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Adi</dc:creator>
  <cp:lastModifiedBy>Adi</cp:lastModifiedBy>
  <cp:revision>73</cp:revision>
  <dcterms:created xsi:type="dcterms:W3CDTF">2010-09-26T12:22:08Z</dcterms:created>
  <dcterms:modified xsi:type="dcterms:W3CDTF">2010-10-07T11:15:59Z</dcterms:modified>
</cp:coreProperties>
</file>